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1279" r:id="rId2"/>
    <p:sldId id="1312" r:id="rId3"/>
    <p:sldId id="1313" r:id="rId4"/>
    <p:sldId id="1314" r:id="rId5"/>
    <p:sldId id="1315" r:id="rId6"/>
    <p:sldId id="1316" r:id="rId7"/>
    <p:sldId id="1289" r:id="rId8"/>
    <p:sldId id="1216" r:id="rId9"/>
    <p:sldId id="1215" r:id="rId10"/>
    <p:sldId id="1217" r:id="rId11"/>
    <p:sldId id="1218" r:id="rId12"/>
    <p:sldId id="1288" r:id="rId13"/>
    <p:sldId id="1219" r:id="rId14"/>
    <p:sldId id="1221" r:id="rId15"/>
    <p:sldId id="1222" r:id="rId16"/>
    <p:sldId id="1223" r:id="rId17"/>
    <p:sldId id="1317" r:id="rId18"/>
    <p:sldId id="1224" r:id="rId19"/>
    <p:sldId id="1225" r:id="rId20"/>
    <p:sldId id="1226" r:id="rId21"/>
    <p:sldId id="1227" r:id="rId22"/>
    <p:sldId id="1228" r:id="rId23"/>
    <p:sldId id="1229" r:id="rId24"/>
    <p:sldId id="1230" r:id="rId25"/>
    <p:sldId id="1231" r:id="rId26"/>
    <p:sldId id="1232" r:id="rId27"/>
    <p:sldId id="1233" r:id="rId28"/>
    <p:sldId id="1234" r:id="rId29"/>
    <p:sldId id="1235" r:id="rId30"/>
    <p:sldId id="1236" r:id="rId31"/>
    <p:sldId id="1238" r:id="rId32"/>
    <p:sldId id="1290" r:id="rId33"/>
    <p:sldId id="1239" r:id="rId34"/>
    <p:sldId id="1240" r:id="rId35"/>
    <p:sldId id="1241" r:id="rId36"/>
    <p:sldId id="1242" r:id="rId37"/>
    <p:sldId id="1243" r:id="rId38"/>
    <p:sldId id="1244" r:id="rId39"/>
    <p:sldId id="1245" r:id="rId40"/>
    <p:sldId id="1246" r:id="rId41"/>
    <p:sldId id="1247" r:id="rId42"/>
    <p:sldId id="1248" r:id="rId43"/>
    <p:sldId id="1250" r:id="rId44"/>
    <p:sldId id="1251" r:id="rId45"/>
    <p:sldId id="1291" r:id="rId46"/>
    <p:sldId id="1292" r:id="rId47"/>
    <p:sldId id="1293" r:id="rId48"/>
    <p:sldId id="1294" r:id="rId49"/>
    <p:sldId id="1295" r:id="rId50"/>
    <p:sldId id="1296" r:id="rId51"/>
    <p:sldId id="1297" r:id="rId52"/>
    <p:sldId id="1298" r:id="rId53"/>
    <p:sldId id="1299" r:id="rId54"/>
    <p:sldId id="1300" r:id="rId55"/>
    <p:sldId id="1301" r:id="rId56"/>
    <p:sldId id="1302" r:id="rId57"/>
    <p:sldId id="1303" r:id="rId58"/>
    <p:sldId id="1304" r:id="rId59"/>
    <p:sldId id="1305" r:id="rId60"/>
    <p:sldId id="1306" r:id="rId61"/>
    <p:sldId id="1307" r:id="rId62"/>
    <p:sldId id="1308" r:id="rId63"/>
    <p:sldId id="1309" r:id="rId64"/>
    <p:sldId id="1310" r:id="rId65"/>
    <p:sldId id="1311" r:id="rId66"/>
  </p:sldIdLst>
  <p:sldSz cx="9144000" cy="6858000" type="screen4x3"/>
  <p:notesSz cx="9601200" cy="7315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E3EE"/>
    <a:srgbClr val="1C31CA"/>
    <a:srgbClr val="2A40E2"/>
    <a:srgbClr val="233AE1"/>
    <a:srgbClr val="728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799" autoAdjust="0"/>
  </p:normalViewPr>
  <p:slideViewPr>
    <p:cSldViewPr>
      <p:cViewPr varScale="1">
        <p:scale>
          <a:sx n="133" d="100"/>
          <a:sy n="133" d="100"/>
        </p:scale>
        <p:origin x="5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uller:Classes:cs162:fa14:Lectures:zip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P access(rank) = 1/rank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Sheet1!$C$4</c:f>
              <c:strCache>
                <c:ptCount val="1"/>
                <c:pt idx="0">
                  <c:v>pop a=1</c:v>
                </c:pt>
              </c:strCache>
            </c:strRef>
          </c:tx>
          <c:spPr>
            <a:ln w="19050"/>
          </c:spPr>
          <c:marker>
            <c:symbol val="none"/>
          </c:marker>
          <c:val>
            <c:numRef>
              <c:f>Sheet1!$C$5:$C$54</c:f>
              <c:numCache>
                <c:formatCode>0%</c:formatCode>
                <c:ptCount val="50"/>
                <c:pt idx="0">
                  <c:v>0.19277563597396</c:v>
                </c:pt>
                <c:pt idx="1">
                  <c:v>9.6387817986979998E-2</c:v>
                </c:pt>
                <c:pt idx="2">
                  <c:v>6.4258545324653304E-2</c:v>
                </c:pt>
                <c:pt idx="3">
                  <c:v>4.8193908993489999E-2</c:v>
                </c:pt>
                <c:pt idx="4">
                  <c:v>3.8555127194791997E-2</c:v>
                </c:pt>
                <c:pt idx="5">
                  <c:v>3.2129272662326701E-2</c:v>
                </c:pt>
                <c:pt idx="6">
                  <c:v>2.75393765677086E-2</c:v>
                </c:pt>
                <c:pt idx="7">
                  <c:v>2.4096954496745E-2</c:v>
                </c:pt>
                <c:pt idx="8">
                  <c:v>2.1419515108217799E-2</c:v>
                </c:pt>
                <c:pt idx="9">
                  <c:v>1.9277563597395998E-2</c:v>
                </c:pt>
                <c:pt idx="10">
                  <c:v>1.7525057815814499E-2</c:v>
                </c:pt>
                <c:pt idx="11">
                  <c:v>1.6064636331163298E-2</c:v>
                </c:pt>
                <c:pt idx="12">
                  <c:v>1.4828895074920001E-2</c:v>
                </c:pt>
                <c:pt idx="13">
                  <c:v>1.37696882838543E-2</c:v>
                </c:pt>
                <c:pt idx="14">
                  <c:v>1.2851709064930701E-2</c:v>
                </c:pt>
                <c:pt idx="15">
                  <c:v>1.20484772483725E-2</c:v>
                </c:pt>
                <c:pt idx="16">
                  <c:v>1.1339743292585899E-2</c:v>
                </c:pt>
                <c:pt idx="17">
                  <c:v>1.07097575541089E-2</c:v>
                </c:pt>
                <c:pt idx="18">
                  <c:v>1.01460861038926E-2</c:v>
                </c:pt>
                <c:pt idx="19">
                  <c:v>9.6387817986979991E-3</c:v>
                </c:pt>
                <c:pt idx="20">
                  <c:v>9.1797921892361901E-3</c:v>
                </c:pt>
                <c:pt idx="21">
                  <c:v>8.7625289079072705E-3</c:v>
                </c:pt>
                <c:pt idx="22">
                  <c:v>8.3815493901721692E-3</c:v>
                </c:pt>
                <c:pt idx="23">
                  <c:v>8.03231816558167E-3</c:v>
                </c:pt>
                <c:pt idx="24">
                  <c:v>7.7110254389583998E-3</c:v>
                </c:pt>
                <c:pt idx="25">
                  <c:v>7.4144475374600003E-3</c:v>
                </c:pt>
                <c:pt idx="26">
                  <c:v>7.1398383694059198E-3</c:v>
                </c:pt>
                <c:pt idx="27">
                  <c:v>6.8848441419271404E-3</c:v>
                </c:pt>
                <c:pt idx="28">
                  <c:v>6.6474357232400002E-3</c:v>
                </c:pt>
                <c:pt idx="29">
                  <c:v>6.4258545324653296E-3</c:v>
                </c:pt>
                <c:pt idx="30">
                  <c:v>6.21856890238581E-3</c:v>
                </c:pt>
                <c:pt idx="31">
                  <c:v>6.0242386241862499E-3</c:v>
                </c:pt>
                <c:pt idx="32">
                  <c:v>5.8416859386048502E-3</c:v>
                </c:pt>
                <c:pt idx="33">
                  <c:v>5.6698716462929401E-3</c:v>
                </c:pt>
                <c:pt idx="34">
                  <c:v>5.5078753135417097E-3</c:v>
                </c:pt>
                <c:pt idx="35">
                  <c:v>5.3548787770544403E-3</c:v>
                </c:pt>
                <c:pt idx="36">
                  <c:v>5.2101523236205401E-3</c:v>
                </c:pt>
                <c:pt idx="37">
                  <c:v>5.0730430519463198E-3</c:v>
                </c:pt>
                <c:pt idx="38">
                  <c:v>4.9429650249733304E-3</c:v>
                </c:pt>
                <c:pt idx="39">
                  <c:v>4.8193908993489996E-3</c:v>
                </c:pt>
                <c:pt idx="40">
                  <c:v>4.70184477985268E-3</c:v>
                </c:pt>
                <c:pt idx="41">
                  <c:v>4.5898960946180898E-3</c:v>
                </c:pt>
                <c:pt idx="42">
                  <c:v>4.4831543249758098E-3</c:v>
                </c:pt>
                <c:pt idx="43">
                  <c:v>4.3812644539536396E-3</c:v>
                </c:pt>
                <c:pt idx="44">
                  <c:v>4.2839030216435597E-3</c:v>
                </c:pt>
                <c:pt idx="45">
                  <c:v>4.1907746950860898E-3</c:v>
                </c:pt>
                <c:pt idx="46">
                  <c:v>4.1016092760416999E-3</c:v>
                </c:pt>
                <c:pt idx="47">
                  <c:v>4.0161590827908298E-3</c:v>
                </c:pt>
                <c:pt idx="48">
                  <c:v>3.9341966525298002E-3</c:v>
                </c:pt>
                <c:pt idx="49">
                  <c:v>3.8555127194791999E-3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29-4B19-9F08-E25575F81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14588208"/>
        <c:axId val="-1214562512"/>
      </c:lineChart>
      <c:lineChart>
        <c:grouping val="standard"/>
        <c:varyColors val="0"/>
        <c:ser>
          <c:idx val="1"/>
          <c:order val="1"/>
          <c:tx>
            <c:strRef>
              <c:f>Sheet1!$D$4</c:f>
              <c:strCache>
                <c:ptCount val="1"/>
                <c:pt idx="0">
                  <c:v>Hit Rate(cache)</c:v>
                </c:pt>
              </c:strCache>
            </c:strRef>
          </c:tx>
          <c:spPr>
            <a:ln w="25400"/>
          </c:spPr>
          <c:marker>
            <c:symbol val="none"/>
          </c:marker>
          <c:val>
            <c:numRef>
              <c:f>Sheet1!$D$5:$D$54</c:f>
              <c:numCache>
                <c:formatCode>General</c:formatCode>
                <c:ptCount val="50"/>
                <c:pt idx="0">
                  <c:v>0.19277563597396</c:v>
                </c:pt>
                <c:pt idx="1">
                  <c:v>0.28916345396094001</c:v>
                </c:pt>
                <c:pt idx="2">
                  <c:v>0.35342199928559298</c:v>
                </c:pt>
                <c:pt idx="3">
                  <c:v>0.401615908279083</c:v>
                </c:pt>
                <c:pt idx="4">
                  <c:v>0.44017103547387498</c:v>
                </c:pt>
                <c:pt idx="5">
                  <c:v>0.472300308136202</c:v>
                </c:pt>
                <c:pt idx="6">
                  <c:v>0.49983968470391099</c:v>
                </c:pt>
                <c:pt idx="7">
                  <c:v>0.52393663920065603</c:v>
                </c:pt>
                <c:pt idx="8">
                  <c:v>0.54535615430887396</c:v>
                </c:pt>
                <c:pt idx="9">
                  <c:v>0.56463371790626904</c:v>
                </c:pt>
                <c:pt idx="10">
                  <c:v>0.58215877572208397</c:v>
                </c:pt>
                <c:pt idx="11">
                  <c:v>0.59822341205324703</c:v>
                </c:pt>
                <c:pt idx="12">
                  <c:v>0.61305230712816705</c:v>
                </c:pt>
                <c:pt idx="13">
                  <c:v>0.62682199541202199</c:v>
                </c:pt>
                <c:pt idx="14">
                  <c:v>0.63967370447695204</c:v>
                </c:pt>
                <c:pt idx="15">
                  <c:v>0.65172218172532503</c:v>
                </c:pt>
                <c:pt idx="16">
                  <c:v>0.66306192501791095</c:v>
                </c:pt>
                <c:pt idx="17">
                  <c:v>0.67377168257202003</c:v>
                </c:pt>
                <c:pt idx="18">
                  <c:v>0.68391776867591203</c:v>
                </c:pt>
                <c:pt idx="19">
                  <c:v>0.69355655047460996</c:v>
                </c:pt>
                <c:pt idx="20">
                  <c:v>0.70273634266384599</c:v>
                </c:pt>
                <c:pt idx="21">
                  <c:v>0.71149887157175395</c:v>
                </c:pt>
                <c:pt idx="22">
                  <c:v>0.71988042096192595</c:v>
                </c:pt>
                <c:pt idx="23">
                  <c:v>0.72791273912750798</c:v>
                </c:pt>
                <c:pt idx="24">
                  <c:v>0.73562376456646605</c:v>
                </c:pt>
                <c:pt idx="25">
                  <c:v>0.74303821210392595</c:v>
                </c:pt>
                <c:pt idx="26">
                  <c:v>0.75017805047333197</c:v>
                </c:pt>
                <c:pt idx="27">
                  <c:v>0.757062894615259</c:v>
                </c:pt>
                <c:pt idx="28">
                  <c:v>0.763710330338499</c:v>
                </c:pt>
                <c:pt idx="29">
                  <c:v>0.77013618487096502</c:v>
                </c:pt>
                <c:pt idx="30">
                  <c:v>0.77635475377334995</c:v>
                </c:pt>
                <c:pt idx="31">
                  <c:v>0.78237899239753705</c:v>
                </c:pt>
                <c:pt idx="32">
                  <c:v>0.78822067833614096</c:v>
                </c:pt>
                <c:pt idx="33">
                  <c:v>0.79389054998243402</c:v>
                </c:pt>
                <c:pt idx="34">
                  <c:v>0.79939842529597605</c:v>
                </c:pt>
                <c:pt idx="35">
                  <c:v>0.80475330407303103</c:v>
                </c:pt>
                <c:pt idx="36">
                  <c:v>0.80996345639665102</c:v>
                </c:pt>
                <c:pt idx="37">
                  <c:v>0.81503649944859702</c:v>
                </c:pt>
                <c:pt idx="38">
                  <c:v>0.81997946447357095</c:v>
                </c:pt>
                <c:pt idx="39">
                  <c:v>0.82479885537291997</c:v>
                </c:pt>
                <c:pt idx="40">
                  <c:v>0.829500700152773</c:v>
                </c:pt>
                <c:pt idx="41">
                  <c:v>0.83409059624739101</c:v>
                </c:pt>
                <c:pt idx="42">
                  <c:v>0.83857375057236605</c:v>
                </c:pt>
                <c:pt idx="43">
                  <c:v>0.84295501502631998</c:v>
                </c:pt>
                <c:pt idx="44">
                  <c:v>0.84723891804796403</c:v>
                </c:pt>
                <c:pt idx="45">
                  <c:v>0.85142969274305003</c:v>
                </c:pt>
                <c:pt idx="46">
                  <c:v>0.855531302019091</c:v>
                </c:pt>
                <c:pt idx="47">
                  <c:v>0.85954746110188196</c:v>
                </c:pt>
                <c:pt idx="48">
                  <c:v>0.86348165775441199</c:v>
                </c:pt>
                <c:pt idx="49">
                  <c:v>0.86733717047389103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29-4B19-9F08-E25575F818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14571984"/>
        <c:axId val="-1214583104"/>
      </c:lineChart>
      <c:catAx>
        <c:axId val="-12145882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Rank</a:t>
                </a:r>
              </a:p>
            </c:rich>
          </c:tx>
          <c:overlay val="0"/>
        </c:title>
        <c:majorTickMark val="out"/>
        <c:minorTickMark val="none"/>
        <c:tickLblPos val="nextTo"/>
        <c:crossAx val="-1214562512"/>
        <c:crosses val="autoZero"/>
        <c:auto val="1"/>
        <c:lblAlgn val="ctr"/>
        <c:lblOffset val="100"/>
        <c:noMultiLvlLbl val="0"/>
      </c:catAx>
      <c:valAx>
        <c:axId val="-1214562512"/>
        <c:scaling>
          <c:orientation val="minMax"/>
          <c:max val="0.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Popularity (% accesses)</a:t>
                </a:r>
              </a:p>
            </c:rich>
          </c:tx>
          <c:overlay val="0"/>
        </c:title>
        <c:numFmt formatCode="0%" sourceLinked="1"/>
        <c:majorTickMark val="out"/>
        <c:minorTickMark val="none"/>
        <c:tickLblPos val="nextTo"/>
        <c:crossAx val="-1214588208"/>
        <c:crosses val="autoZero"/>
        <c:crossBetween val="between"/>
      </c:valAx>
      <c:valAx>
        <c:axId val="-1214583104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Estimated Hit Rate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214571984"/>
        <c:crosses val="max"/>
        <c:crossBetween val="between"/>
      </c:valAx>
      <c:catAx>
        <c:axId val="-1214571984"/>
        <c:scaling>
          <c:orientation val="minMax"/>
        </c:scaling>
        <c:delete val="1"/>
        <c:axPos val="b"/>
        <c:majorTickMark val="out"/>
        <c:minorTickMark val="none"/>
        <c:tickLblPos val="nextTo"/>
        <c:crossAx val="-1214583104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49878917465380501"/>
          <c:y val="0.460352694377617"/>
          <c:w val="0.30508308160177999"/>
          <c:h val="0.25861394949128802"/>
        </c:manualLayout>
      </c:layout>
      <c:overlay val="1"/>
      <c:spPr>
        <a:solidFill>
          <a:schemeClr val="tx2">
            <a:lumMod val="20000"/>
            <a:lumOff val="80000"/>
            <a:alpha val="60000"/>
          </a:schemeClr>
        </a:solidFill>
      </c:spPr>
    </c:legend>
    <c:plotVisOnly val="1"/>
    <c:dispBlanksAs val="gap"/>
    <c:showDLblsOverMax val="0"/>
  </c:chart>
  <c:txPr>
    <a:bodyPr/>
    <a:lstStyle/>
    <a:p>
      <a:pPr>
        <a:defRPr sz="2000" b="0" i="0">
          <a:latin typeface="Gill Sans" charset="0"/>
          <a:ea typeface="Gill Sans" charset="0"/>
          <a:cs typeface="Gill Sans" charset="0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373157" y="6956427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2" tIns="46990" rIns="92302" bIns="46990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FD2DE7E3-8D7A-4526-A176-8CFA392503A6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</p:spTree>
    <p:extLst>
      <p:ext uri="{BB962C8B-B14F-4D97-AF65-F5344CB8AC3E}">
        <p14:creationId xmlns:p14="http://schemas.microsoft.com/office/powerpoint/2010/main" val="1477052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373157" y="6956427"/>
            <a:ext cx="856474" cy="274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302" tIns="46990" rIns="92302" bIns="46990">
            <a:spAutoFit/>
          </a:bodyPr>
          <a:lstStyle>
            <a:lvl1pPr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17575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300" b="0"/>
              <a:t>Page </a:t>
            </a:r>
            <a:fld id="{0E64EEA1-AFA6-4CAA-BE2D-4997FDEED64A}" type="slidenum">
              <a:rPr lang="en-US" altLang="en-US" sz="1300" b="0"/>
              <a:pPr algn="ctr">
                <a:lnSpc>
                  <a:spcPct val="90000"/>
                </a:lnSpc>
              </a:pPr>
              <a:t>‹#›</a:t>
            </a:fld>
            <a:endParaRPr lang="en-US" altLang="en-US" sz="1300" b="0"/>
          </a:p>
        </p:txBody>
      </p:sp>
      <p:sp>
        <p:nvSpPr>
          <p:cNvPr id="5120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7688"/>
            <a:ext cx="3659188" cy="27447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81113" y="3475040"/>
            <a:ext cx="7038975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658" tIns="46990" rIns="95658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5314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0038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69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286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494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83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909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936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8033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062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839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744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 smtClean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622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380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597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8147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0852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9402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274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038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7114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976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618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801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0711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2160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/>
              <a:t>Example: one program, touches 50 pages (each equally likely). Have only 40 physical page frames.</a:t>
            </a:r>
          </a:p>
          <a:p>
            <a:r>
              <a:rPr lang="en-US" altLang="en-US"/>
              <a:t>How bad is this?</a:t>
            </a:r>
          </a:p>
          <a:p>
            <a:r>
              <a:rPr lang="en-US" altLang="en-US"/>
              <a:t>  - Does your program run at 80% speed?</a:t>
            </a:r>
          </a:p>
          <a:p>
            <a:r>
              <a:rPr lang="en-US" altLang="en-US"/>
              <a:t>  - Does your program run at 20% speed?</a:t>
            </a:r>
          </a:p>
          <a:p>
            <a:r>
              <a:rPr lang="en-US" altLang="en-US"/>
              <a:t>Performance is really bad</a:t>
            </a:r>
          </a:p>
          <a:p>
            <a:r>
              <a:rPr lang="en-US" altLang="en-US"/>
              <a:t>If we have enough pages, 200 ns/ref, but if too few pages, assume every 5</a:t>
            </a:r>
            <a:r>
              <a:rPr lang="en-US" altLang="en-US" baseline="30000"/>
              <a:t>th</a:t>
            </a:r>
            <a:r>
              <a:rPr lang="en-US" altLang="en-US"/>
              <a:t> page reference causes a page fault</a:t>
            </a:r>
          </a:p>
          <a:p>
            <a:r>
              <a:rPr lang="en-US" altLang="en-US"/>
              <a:t>= 4 refs x 200 ns</a:t>
            </a:r>
          </a:p>
          <a:p>
            <a:r>
              <a:rPr lang="en-US" altLang="en-US"/>
              <a:t>  1 page fault x 10 ms for disk I/O</a:t>
            </a:r>
          </a:p>
          <a:p>
            <a:r>
              <a:rPr lang="en-US" altLang="en-US"/>
              <a:t>= 5 refs, 10 ms + 800 ns =&gt; 2 ms/ref (not 100 MIPS, but 500 IPS! Factor of 10,000)</a:t>
            </a:r>
          </a:p>
          <a:p>
            <a:r>
              <a:rPr lang="en-US" altLang="en-US"/>
              <a:t>Machine appears to have stopped!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2633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8738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216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353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81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104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84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2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06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761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ko-KR" altLang="en-US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81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55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973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152400"/>
            <a:ext cx="19812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400"/>
            <a:ext cx="57912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1645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1628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637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78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356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862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996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 i="0">
                <a:latin typeface="Gill Sans" charset="0"/>
                <a:ea typeface="Gill Sans" charset="0"/>
                <a:cs typeface="Gill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88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6949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987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753463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45497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16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924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8" tIns="44445" rIns="90478" bIns="44445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smtClean="0"/>
              <a:t>Body Text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ChangeArrowheads="1"/>
          </p:cNvSpPr>
          <p:nvPr userDrawn="1"/>
        </p:nvSpPr>
        <p:spPr bwMode="auto">
          <a:xfrm>
            <a:off x="7947816" y="6551613"/>
            <a:ext cx="987431" cy="305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/>
            <a:r>
              <a:rPr lang="en-US" altLang="en-US" sz="1400" b="0" i="0" dirty="0" err="1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Lec</a:t>
            </a:r>
            <a:r>
              <a:rPr lang="en-US" altLang="en-US" sz="1400" b="0" i="0" dirty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alt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15.</a:t>
            </a:r>
            <a:fld id="{6456B83E-17D0-4CDF-84AD-C8A97BEB5271}" type="slidenum">
              <a:rPr lang="en-US" altLang="en-US" sz="1400" b="0" i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pPr algn="ctr"/>
              <a:t>‹#›</a:t>
            </a:fld>
            <a:endParaRPr lang="en-US" altLang="en-US" sz="1400" b="0" i="0" dirty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0" y="6550025"/>
            <a:ext cx="780961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3/17/20</a:t>
            </a:r>
          </a:p>
        </p:txBody>
      </p:sp>
      <p:sp>
        <p:nvSpPr>
          <p:cNvPr id="1030" name="Line 6"/>
          <p:cNvSpPr>
            <a:spLocks noChangeShapeType="1"/>
          </p:cNvSpPr>
          <p:nvPr userDrawn="1"/>
        </p:nvSpPr>
        <p:spPr bwMode="auto">
          <a:xfrm>
            <a:off x="990600" y="685800"/>
            <a:ext cx="71628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2913545" y="6550025"/>
            <a:ext cx="3316911" cy="3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571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9" tIns="45714" rIns="91429" bIns="45714">
            <a:spAutoFit/>
          </a:bodyPr>
          <a:lstStyle>
            <a:lvl1pPr>
              <a:defRPr b="1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r>
              <a:rPr lang="en-US" sz="1400" b="0" i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Kubiatowicz CS162 ©UCB Spring</a:t>
            </a:r>
            <a:r>
              <a:rPr lang="en-US" sz="1400" b="0" i="0" baseline="0" dirty="0" smtClean="0">
                <a:solidFill>
                  <a:srgbClr val="2A40E2"/>
                </a:solidFill>
                <a:latin typeface="Gill Sans" charset="0"/>
                <a:ea typeface="Gill Sans" charset="0"/>
                <a:cs typeface="Gill Sans" charset="0"/>
              </a:rPr>
              <a:t> 2020</a:t>
            </a:r>
            <a:endParaRPr lang="en-US" sz="1400" b="0" i="0" dirty="0" smtClean="0">
              <a:solidFill>
                <a:srgbClr val="2A40E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rgbClr val="2A40E2"/>
          </a:solidFill>
          <a:latin typeface="Gill Sans" charset="0"/>
          <a:ea typeface="Gill Sans" charset="0"/>
          <a:cs typeface="Gill Sans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2A40E2"/>
          </a:solidFill>
          <a:latin typeface="Comic Sans MS" pitchFamily="66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4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2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»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0" i="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7848600" cy="2286000"/>
          </a:xfrm>
          <a:noFill/>
        </p:spPr>
        <p:txBody>
          <a:bodyPr/>
          <a:lstStyle/>
          <a:p>
            <a:r>
              <a:rPr lang="en-US" altLang="en-US" sz="3000" dirty="0" smtClean="0"/>
              <a:t>CS162</a:t>
            </a:r>
            <a:br>
              <a:rPr lang="en-US" altLang="en-US" sz="3000" dirty="0" smtClean="0"/>
            </a:br>
            <a:r>
              <a:rPr lang="en-US" altLang="en-US" sz="3000" dirty="0" smtClean="0"/>
              <a:t>Operating Systems and</a:t>
            </a:r>
            <a:br>
              <a:rPr lang="en-US" altLang="en-US" sz="3000" dirty="0" smtClean="0"/>
            </a:br>
            <a:r>
              <a:rPr lang="en-US" altLang="en-US" sz="3000" dirty="0" smtClean="0"/>
              <a:t>Systems Programming</a:t>
            </a:r>
            <a:br>
              <a:rPr lang="en-US" altLang="en-US" sz="3000" dirty="0" smtClean="0"/>
            </a:br>
            <a:r>
              <a:rPr lang="en-US" altLang="en-US" sz="3000" dirty="0" smtClean="0"/>
              <a:t>Lecture 15</a:t>
            </a:r>
            <a:br>
              <a:rPr lang="en-US" altLang="en-US" sz="3000" dirty="0" smtClean="0"/>
            </a:br>
            <a:r>
              <a:rPr lang="en-US" altLang="en-US" sz="3000" dirty="0" smtClean="0"/>
              <a:t> </a:t>
            </a:r>
            <a:br>
              <a:rPr lang="en-US" altLang="en-US" sz="3000" dirty="0" smtClean="0"/>
            </a:br>
            <a:r>
              <a:rPr lang="en-US" altLang="en-US" sz="3000" dirty="0" smtClean="0"/>
              <a:t>Demand Paging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4191000"/>
            <a:ext cx="8001000" cy="1447800"/>
          </a:xfrm>
          <a:noFill/>
        </p:spPr>
        <p:txBody>
          <a:bodyPr/>
          <a:lstStyle/>
          <a:p>
            <a:pPr marL="285750" indent="-285750"/>
            <a:r>
              <a:rPr lang="en-US" altLang="en-US" smtClean="0"/>
              <a:t>March 17</a:t>
            </a:r>
            <a:r>
              <a:rPr lang="en-US" altLang="en-US" baseline="30000" smtClean="0"/>
              <a:t>th</a:t>
            </a:r>
            <a:r>
              <a:rPr lang="en-US" altLang="en-US" dirty="0" smtClean="0"/>
              <a:t>, 2020</a:t>
            </a:r>
          </a:p>
          <a:p>
            <a:pPr marL="285750" indent="-285750"/>
            <a:r>
              <a:rPr lang="en-US" altLang="en-US" dirty="0" smtClean="0"/>
              <a:t>Prof. John </a:t>
            </a:r>
            <a:r>
              <a:rPr lang="en-US" altLang="en-US" dirty="0" err="1" smtClean="0"/>
              <a:t>Kubiatowicz</a:t>
            </a:r>
            <a:endParaRPr lang="en-US" altLang="en-US" dirty="0" smtClean="0"/>
          </a:p>
          <a:p>
            <a:pPr marL="285750" indent="-285750"/>
            <a:r>
              <a:rPr lang="en-US" altLang="en-US" dirty="0" smtClean="0"/>
              <a:t>http://cs162.eecs.Berkeley.edu</a:t>
            </a:r>
          </a:p>
        </p:txBody>
      </p:sp>
    </p:spTree>
    <p:extLst>
      <p:ext uri="{BB962C8B-B14F-4D97-AF65-F5344CB8AC3E}">
        <p14:creationId xmlns:p14="http://schemas.microsoft.com/office/powerpoint/2010/main" val="3773304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178" name="Group 250"/>
          <p:cNvGrpSpPr>
            <a:grpSpLocks/>
          </p:cNvGrpSpPr>
          <p:nvPr/>
        </p:nvGrpSpPr>
        <p:grpSpPr bwMode="auto">
          <a:xfrm>
            <a:off x="2184400" y="257175"/>
            <a:ext cx="1727200" cy="2501900"/>
            <a:chOff x="1264" y="48"/>
            <a:chExt cx="1088" cy="1576"/>
          </a:xfrm>
        </p:grpSpPr>
        <p:sp>
          <p:nvSpPr>
            <p:cNvPr id="23760" name="Freeform 247"/>
            <p:cNvSpPr>
              <a:spLocks/>
            </p:cNvSpPr>
            <p:nvPr/>
          </p:nvSpPr>
          <p:spPr bwMode="auto">
            <a:xfrm>
              <a:off x="1264" y="48"/>
              <a:ext cx="613" cy="1576"/>
            </a:xfrm>
            <a:custGeom>
              <a:avLst/>
              <a:gdLst>
                <a:gd name="T0" fmla="*/ 0 w 672"/>
                <a:gd name="T1" fmla="*/ 0 h 1728"/>
                <a:gd name="T2" fmla="*/ 613 w 672"/>
                <a:gd name="T3" fmla="*/ 525 h 1728"/>
                <a:gd name="T4" fmla="*/ 613 w 672"/>
                <a:gd name="T5" fmla="*/ 1138 h 1728"/>
                <a:gd name="T6" fmla="*/ 0 w 672"/>
                <a:gd name="T7" fmla="*/ 1576 h 1728"/>
                <a:gd name="T8" fmla="*/ 0 w 672"/>
                <a:gd name="T9" fmla="*/ 0 h 17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2" h="1728">
                  <a:moveTo>
                    <a:pt x="0" y="0"/>
                  </a:moveTo>
                  <a:lnTo>
                    <a:pt x="672" y="576"/>
                  </a:lnTo>
                  <a:lnTo>
                    <a:pt x="672" y="1248"/>
                  </a:lnTo>
                  <a:lnTo>
                    <a:pt x="0" y="17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CC">
                <a:alpha val="36078"/>
              </a:srgbClr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/>
            </a:p>
          </p:txBody>
        </p:sp>
        <p:sp>
          <p:nvSpPr>
            <p:cNvPr id="23761" name="Rectangle 6"/>
            <p:cNvSpPr>
              <a:spLocks noChangeArrowheads="1"/>
            </p:cNvSpPr>
            <p:nvPr/>
          </p:nvSpPr>
          <p:spPr bwMode="auto">
            <a:xfrm>
              <a:off x="1877" y="573"/>
              <a:ext cx="438" cy="613"/>
            </a:xfrm>
            <a:prstGeom prst="rect">
              <a:avLst/>
            </a:prstGeom>
            <a:solidFill>
              <a:schemeClr val="accent1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762" name="Text Box 204"/>
            <p:cNvSpPr txBox="1">
              <a:spLocks noChangeArrowheads="1"/>
            </p:cNvSpPr>
            <p:nvPr/>
          </p:nvSpPr>
          <p:spPr bwMode="auto">
            <a:xfrm>
              <a:off x="1810" y="1186"/>
              <a:ext cx="542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Page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Table</a:t>
              </a:r>
            </a:p>
          </p:txBody>
        </p:sp>
        <p:sp>
          <p:nvSpPr>
            <p:cNvPr id="23763" name="Rectangle 245"/>
            <p:cNvSpPr>
              <a:spLocks noChangeArrowheads="1"/>
            </p:cNvSpPr>
            <p:nvPr/>
          </p:nvSpPr>
          <p:spPr bwMode="auto">
            <a:xfrm>
              <a:off x="1658" y="661"/>
              <a:ext cx="175" cy="438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600">
                  <a:ea typeface="굴림" panose="020B0600000101010101" pitchFamily="34" charset="-127"/>
                </a:rPr>
                <a:t>TLB</a:t>
              </a:r>
            </a:p>
          </p:txBody>
        </p:sp>
      </p:grp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  <a:sym typeface="Symbol" panose="05050102010706020507" pitchFamily="18" charset="2"/>
              </a:rPr>
              <a:t>Illusion of Infinite Memory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3810000"/>
            <a:ext cx="8915400" cy="3200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Disk is larger than physical memory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</a:t>
            </a:r>
          </a:p>
          <a:p>
            <a:pPr lvl="1"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In-use virtual memory can be bigger than physical memory</a:t>
            </a:r>
          </a:p>
          <a:p>
            <a:pPr lvl="1"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Combined memory of running processes much larger than physical memory</a:t>
            </a:r>
          </a:p>
          <a:p>
            <a:pPr lvl="2"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More programs fit into memory, allowing more concurrency </a:t>
            </a:r>
          </a:p>
          <a:p>
            <a:pPr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Principle: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Transparent Level of Indirection</a:t>
            </a:r>
            <a:r>
              <a:rPr lang="en-US" altLang="ko-KR" dirty="0">
                <a:ea typeface="굴림" panose="020B0600000101010101" pitchFamily="34" charset="-127"/>
              </a:rPr>
              <a:t> (page table) </a:t>
            </a:r>
          </a:p>
          <a:p>
            <a:pPr lvl="1"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Supports flexible placement of physical data</a:t>
            </a:r>
          </a:p>
          <a:p>
            <a:pPr lvl="2"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Data could be on disk or somewhere across network</a:t>
            </a:r>
          </a:p>
          <a:p>
            <a:pPr lvl="1"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Variable location of data transparent to user program</a:t>
            </a:r>
          </a:p>
          <a:p>
            <a:pPr lvl="2"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Performance issue, not correctness issue</a:t>
            </a:r>
          </a:p>
        </p:txBody>
      </p:sp>
      <p:grpSp>
        <p:nvGrpSpPr>
          <p:cNvPr id="765179" name="Group 251"/>
          <p:cNvGrpSpPr>
            <a:grpSpLocks/>
          </p:cNvGrpSpPr>
          <p:nvPr/>
        </p:nvGrpSpPr>
        <p:grpSpPr bwMode="auto">
          <a:xfrm>
            <a:off x="4219575" y="952500"/>
            <a:ext cx="1141413" cy="2420938"/>
            <a:chOff x="2546" y="486"/>
            <a:chExt cx="719" cy="1525"/>
          </a:xfrm>
        </p:grpSpPr>
        <p:grpSp>
          <p:nvGrpSpPr>
            <p:cNvPr id="23746" name="Group 241"/>
            <p:cNvGrpSpPr>
              <a:grpSpLocks/>
            </p:cNvGrpSpPr>
            <p:nvPr/>
          </p:nvGrpSpPr>
          <p:grpSpPr bwMode="auto">
            <a:xfrm>
              <a:off x="2578" y="486"/>
              <a:ext cx="657" cy="963"/>
              <a:chOff x="2736" y="816"/>
              <a:chExt cx="720" cy="1056"/>
            </a:xfrm>
          </p:grpSpPr>
          <p:sp>
            <p:nvSpPr>
              <p:cNvPr id="23748" name="Rectangle 5"/>
              <p:cNvSpPr>
                <a:spLocks noChangeArrowheads="1"/>
              </p:cNvSpPr>
              <p:nvPr/>
            </p:nvSpPr>
            <p:spPr bwMode="auto">
              <a:xfrm>
                <a:off x="2736" y="816"/>
                <a:ext cx="720" cy="1056"/>
              </a:xfrm>
              <a:prstGeom prst="rect">
                <a:avLst/>
              </a:prstGeom>
              <a:solidFill>
                <a:srgbClr val="00FFFF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49" name="Rectangle 210"/>
              <p:cNvSpPr>
                <a:spLocks noChangeArrowheads="1"/>
              </p:cNvSpPr>
              <p:nvPr/>
            </p:nvSpPr>
            <p:spPr bwMode="auto">
              <a:xfrm>
                <a:off x="2736" y="1776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0" name="Rectangle 211"/>
              <p:cNvSpPr>
                <a:spLocks noChangeArrowheads="1"/>
              </p:cNvSpPr>
              <p:nvPr/>
            </p:nvSpPr>
            <p:spPr bwMode="auto">
              <a:xfrm>
                <a:off x="2736" y="1680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1" name="Rectangle 212"/>
              <p:cNvSpPr>
                <a:spLocks noChangeArrowheads="1"/>
              </p:cNvSpPr>
              <p:nvPr/>
            </p:nvSpPr>
            <p:spPr bwMode="auto">
              <a:xfrm>
                <a:off x="2736" y="1584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2" name="Rectangle 213"/>
              <p:cNvSpPr>
                <a:spLocks noChangeArrowheads="1"/>
              </p:cNvSpPr>
              <p:nvPr/>
            </p:nvSpPr>
            <p:spPr bwMode="auto">
              <a:xfrm>
                <a:off x="2736" y="1488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3" name="Rectangle 214"/>
              <p:cNvSpPr>
                <a:spLocks noChangeArrowheads="1"/>
              </p:cNvSpPr>
              <p:nvPr/>
            </p:nvSpPr>
            <p:spPr bwMode="auto">
              <a:xfrm>
                <a:off x="2736" y="1392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4" name="Rectangle 215"/>
              <p:cNvSpPr>
                <a:spLocks noChangeArrowheads="1"/>
              </p:cNvSpPr>
              <p:nvPr/>
            </p:nvSpPr>
            <p:spPr bwMode="auto">
              <a:xfrm>
                <a:off x="2736" y="1296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5" name="Rectangle 216"/>
              <p:cNvSpPr>
                <a:spLocks noChangeArrowheads="1"/>
              </p:cNvSpPr>
              <p:nvPr/>
            </p:nvSpPr>
            <p:spPr bwMode="auto">
              <a:xfrm>
                <a:off x="2736" y="1200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6" name="Rectangle 217"/>
              <p:cNvSpPr>
                <a:spLocks noChangeArrowheads="1"/>
              </p:cNvSpPr>
              <p:nvPr/>
            </p:nvSpPr>
            <p:spPr bwMode="auto">
              <a:xfrm>
                <a:off x="2736" y="1104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7" name="Rectangle 218"/>
              <p:cNvSpPr>
                <a:spLocks noChangeArrowheads="1"/>
              </p:cNvSpPr>
              <p:nvPr/>
            </p:nvSpPr>
            <p:spPr bwMode="auto">
              <a:xfrm>
                <a:off x="2736" y="1008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8" name="Rectangle 219"/>
              <p:cNvSpPr>
                <a:spLocks noChangeArrowheads="1"/>
              </p:cNvSpPr>
              <p:nvPr/>
            </p:nvSpPr>
            <p:spPr bwMode="auto">
              <a:xfrm>
                <a:off x="2736" y="912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3759" name="Rectangle 220"/>
              <p:cNvSpPr>
                <a:spLocks noChangeArrowheads="1"/>
              </p:cNvSpPr>
              <p:nvPr/>
            </p:nvSpPr>
            <p:spPr bwMode="auto">
              <a:xfrm>
                <a:off x="2736" y="816"/>
                <a:ext cx="720" cy="96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23747" name="Text Box 203"/>
            <p:cNvSpPr txBox="1">
              <a:spLocks noChangeArrowheads="1"/>
            </p:cNvSpPr>
            <p:nvPr/>
          </p:nvSpPr>
          <p:spPr bwMode="auto">
            <a:xfrm>
              <a:off x="2546" y="1493"/>
              <a:ext cx="719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Physical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Memory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512 MB</a:t>
              </a:r>
            </a:p>
          </p:txBody>
        </p:sp>
      </p:grpSp>
      <p:grpSp>
        <p:nvGrpSpPr>
          <p:cNvPr id="765181" name="Group 253"/>
          <p:cNvGrpSpPr>
            <a:grpSpLocks/>
          </p:cNvGrpSpPr>
          <p:nvPr/>
        </p:nvGrpSpPr>
        <p:grpSpPr bwMode="auto">
          <a:xfrm>
            <a:off x="3435350" y="812800"/>
            <a:ext cx="4413250" cy="2246313"/>
            <a:chOff x="2052" y="398"/>
            <a:chExt cx="2780" cy="1415"/>
          </a:xfrm>
        </p:grpSpPr>
        <p:grpSp>
          <p:nvGrpSpPr>
            <p:cNvPr id="23578" name="Group 252"/>
            <p:cNvGrpSpPr>
              <a:grpSpLocks/>
            </p:cNvGrpSpPr>
            <p:nvPr/>
          </p:nvGrpSpPr>
          <p:grpSpPr bwMode="auto">
            <a:xfrm>
              <a:off x="2052" y="398"/>
              <a:ext cx="2780" cy="1015"/>
              <a:chOff x="2052" y="398"/>
              <a:chExt cx="2780" cy="1015"/>
            </a:xfrm>
          </p:grpSpPr>
          <p:grpSp>
            <p:nvGrpSpPr>
              <p:cNvPr id="23580" name="Group 187"/>
              <p:cNvGrpSpPr>
                <a:grpSpLocks/>
              </p:cNvGrpSpPr>
              <p:nvPr/>
            </p:nvGrpSpPr>
            <p:grpSpPr bwMode="auto">
              <a:xfrm>
                <a:off x="3585" y="398"/>
                <a:ext cx="1247" cy="1015"/>
                <a:chOff x="4128" y="912"/>
                <a:chExt cx="1367" cy="1113"/>
              </a:xfrm>
            </p:grpSpPr>
            <p:sp>
              <p:nvSpPr>
                <p:cNvPr id="23585" name="AutoShape 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128" y="912"/>
                  <a:ext cx="1367" cy="1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6" name="Freeform 11"/>
                <p:cNvSpPr>
                  <a:spLocks/>
                </p:cNvSpPr>
                <p:nvPr/>
              </p:nvSpPr>
              <p:spPr bwMode="auto">
                <a:xfrm>
                  <a:off x="4133" y="917"/>
                  <a:ext cx="1357" cy="1103"/>
                </a:xfrm>
                <a:custGeom>
                  <a:avLst/>
                  <a:gdLst>
                    <a:gd name="T0" fmla="*/ 1115 w 1357"/>
                    <a:gd name="T1" fmla="*/ 0 h 1103"/>
                    <a:gd name="T2" fmla="*/ 1138 w 1357"/>
                    <a:gd name="T3" fmla="*/ 2 h 1103"/>
                    <a:gd name="T4" fmla="*/ 1185 w 1357"/>
                    <a:gd name="T5" fmla="*/ 12 h 1103"/>
                    <a:gd name="T6" fmla="*/ 1230 w 1357"/>
                    <a:gd name="T7" fmla="*/ 30 h 1103"/>
                    <a:gd name="T8" fmla="*/ 1268 w 1357"/>
                    <a:gd name="T9" fmla="*/ 56 h 1103"/>
                    <a:gd name="T10" fmla="*/ 1301 w 1357"/>
                    <a:gd name="T11" fmla="*/ 89 h 1103"/>
                    <a:gd name="T12" fmla="*/ 1327 w 1357"/>
                    <a:gd name="T13" fmla="*/ 127 h 1103"/>
                    <a:gd name="T14" fmla="*/ 1346 w 1357"/>
                    <a:gd name="T15" fmla="*/ 172 h 1103"/>
                    <a:gd name="T16" fmla="*/ 1355 w 1357"/>
                    <a:gd name="T17" fmla="*/ 219 h 1103"/>
                    <a:gd name="T18" fmla="*/ 1357 w 1357"/>
                    <a:gd name="T19" fmla="*/ 860 h 1103"/>
                    <a:gd name="T20" fmla="*/ 1355 w 1357"/>
                    <a:gd name="T21" fmla="*/ 884 h 1103"/>
                    <a:gd name="T22" fmla="*/ 1346 w 1357"/>
                    <a:gd name="T23" fmla="*/ 931 h 1103"/>
                    <a:gd name="T24" fmla="*/ 1327 w 1357"/>
                    <a:gd name="T25" fmla="*/ 976 h 1103"/>
                    <a:gd name="T26" fmla="*/ 1301 w 1357"/>
                    <a:gd name="T27" fmla="*/ 1014 h 1103"/>
                    <a:gd name="T28" fmla="*/ 1268 w 1357"/>
                    <a:gd name="T29" fmla="*/ 1047 h 1103"/>
                    <a:gd name="T30" fmla="*/ 1230 w 1357"/>
                    <a:gd name="T31" fmla="*/ 1073 h 1103"/>
                    <a:gd name="T32" fmla="*/ 1185 w 1357"/>
                    <a:gd name="T33" fmla="*/ 1091 h 1103"/>
                    <a:gd name="T34" fmla="*/ 1138 w 1357"/>
                    <a:gd name="T35" fmla="*/ 1101 h 1103"/>
                    <a:gd name="T36" fmla="*/ 242 w 1357"/>
                    <a:gd name="T37" fmla="*/ 1103 h 1103"/>
                    <a:gd name="T38" fmla="*/ 219 w 1357"/>
                    <a:gd name="T39" fmla="*/ 1101 h 1103"/>
                    <a:gd name="T40" fmla="*/ 172 w 1357"/>
                    <a:gd name="T41" fmla="*/ 1091 h 1103"/>
                    <a:gd name="T42" fmla="*/ 127 w 1357"/>
                    <a:gd name="T43" fmla="*/ 1073 h 1103"/>
                    <a:gd name="T44" fmla="*/ 89 w 1357"/>
                    <a:gd name="T45" fmla="*/ 1047 h 1103"/>
                    <a:gd name="T46" fmla="*/ 56 w 1357"/>
                    <a:gd name="T47" fmla="*/ 1014 h 1103"/>
                    <a:gd name="T48" fmla="*/ 28 w 1357"/>
                    <a:gd name="T49" fmla="*/ 976 h 1103"/>
                    <a:gd name="T50" fmla="*/ 11 w 1357"/>
                    <a:gd name="T51" fmla="*/ 931 h 1103"/>
                    <a:gd name="T52" fmla="*/ 2 w 1357"/>
                    <a:gd name="T53" fmla="*/ 884 h 1103"/>
                    <a:gd name="T54" fmla="*/ 0 w 1357"/>
                    <a:gd name="T55" fmla="*/ 243 h 1103"/>
                    <a:gd name="T56" fmla="*/ 2 w 1357"/>
                    <a:gd name="T57" fmla="*/ 219 h 1103"/>
                    <a:gd name="T58" fmla="*/ 11 w 1357"/>
                    <a:gd name="T59" fmla="*/ 172 h 1103"/>
                    <a:gd name="T60" fmla="*/ 28 w 1357"/>
                    <a:gd name="T61" fmla="*/ 127 h 1103"/>
                    <a:gd name="T62" fmla="*/ 56 w 1357"/>
                    <a:gd name="T63" fmla="*/ 89 h 1103"/>
                    <a:gd name="T64" fmla="*/ 89 w 1357"/>
                    <a:gd name="T65" fmla="*/ 56 h 1103"/>
                    <a:gd name="T66" fmla="*/ 127 w 1357"/>
                    <a:gd name="T67" fmla="*/ 30 h 1103"/>
                    <a:gd name="T68" fmla="*/ 172 w 1357"/>
                    <a:gd name="T69" fmla="*/ 12 h 1103"/>
                    <a:gd name="T70" fmla="*/ 219 w 1357"/>
                    <a:gd name="T71" fmla="*/ 2 h 1103"/>
                    <a:gd name="T72" fmla="*/ 242 w 1357"/>
                    <a:gd name="T73" fmla="*/ 0 h 110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357" h="1103">
                      <a:moveTo>
                        <a:pt x="242" y="0"/>
                      </a:moveTo>
                      <a:lnTo>
                        <a:pt x="1115" y="0"/>
                      </a:lnTo>
                      <a:lnTo>
                        <a:pt x="1138" y="2"/>
                      </a:lnTo>
                      <a:lnTo>
                        <a:pt x="1164" y="7"/>
                      </a:lnTo>
                      <a:lnTo>
                        <a:pt x="1185" y="12"/>
                      </a:lnTo>
                      <a:lnTo>
                        <a:pt x="1209" y="21"/>
                      </a:lnTo>
                      <a:lnTo>
                        <a:pt x="1230" y="30"/>
                      </a:lnTo>
                      <a:lnTo>
                        <a:pt x="1249" y="42"/>
                      </a:lnTo>
                      <a:lnTo>
                        <a:pt x="1268" y="56"/>
                      </a:lnTo>
                      <a:lnTo>
                        <a:pt x="1287" y="73"/>
                      </a:lnTo>
                      <a:lnTo>
                        <a:pt x="1301" y="89"/>
                      </a:lnTo>
                      <a:lnTo>
                        <a:pt x="1315" y="108"/>
                      </a:lnTo>
                      <a:lnTo>
                        <a:pt x="1327" y="127"/>
                      </a:lnTo>
                      <a:lnTo>
                        <a:pt x="1338" y="148"/>
                      </a:lnTo>
                      <a:lnTo>
                        <a:pt x="1346" y="172"/>
                      </a:lnTo>
                      <a:lnTo>
                        <a:pt x="1353" y="195"/>
                      </a:lnTo>
                      <a:lnTo>
                        <a:pt x="1355" y="219"/>
                      </a:lnTo>
                      <a:lnTo>
                        <a:pt x="1357" y="243"/>
                      </a:lnTo>
                      <a:lnTo>
                        <a:pt x="1357" y="860"/>
                      </a:lnTo>
                      <a:lnTo>
                        <a:pt x="1355" y="884"/>
                      </a:lnTo>
                      <a:lnTo>
                        <a:pt x="1353" y="908"/>
                      </a:lnTo>
                      <a:lnTo>
                        <a:pt x="1346" y="931"/>
                      </a:lnTo>
                      <a:lnTo>
                        <a:pt x="1338" y="955"/>
                      </a:lnTo>
                      <a:lnTo>
                        <a:pt x="1327" y="976"/>
                      </a:lnTo>
                      <a:lnTo>
                        <a:pt x="1315" y="995"/>
                      </a:lnTo>
                      <a:lnTo>
                        <a:pt x="1301" y="1014"/>
                      </a:lnTo>
                      <a:lnTo>
                        <a:pt x="1287" y="1030"/>
                      </a:lnTo>
                      <a:lnTo>
                        <a:pt x="1268" y="1047"/>
                      </a:lnTo>
                      <a:lnTo>
                        <a:pt x="1249" y="1061"/>
                      </a:lnTo>
                      <a:lnTo>
                        <a:pt x="1230" y="1073"/>
                      </a:lnTo>
                      <a:lnTo>
                        <a:pt x="1209" y="1082"/>
                      </a:lnTo>
                      <a:lnTo>
                        <a:pt x="1185" y="1091"/>
                      </a:lnTo>
                      <a:lnTo>
                        <a:pt x="1164" y="1096"/>
                      </a:lnTo>
                      <a:lnTo>
                        <a:pt x="1138" y="1101"/>
                      </a:lnTo>
                      <a:lnTo>
                        <a:pt x="1115" y="1103"/>
                      </a:lnTo>
                      <a:lnTo>
                        <a:pt x="242" y="1103"/>
                      </a:lnTo>
                      <a:lnTo>
                        <a:pt x="219" y="1101"/>
                      </a:lnTo>
                      <a:lnTo>
                        <a:pt x="193" y="1096"/>
                      </a:lnTo>
                      <a:lnTo>
                        <a:pt x="172" y="1091"/>
                      </a:lnTo>
                      <a:lnTo>
                        <a:pt x="148" y="1082"/>
                      </a:lnTo>
                      <a:lnTo>
                        <a:pt x="127" y="1073"/>
                      </a:lnTo>
                      <a:lnTo>
                        <a:pt x="108" y="1061"/>
                      </a:lnTo>
                      <a:lnTo>
                        <a:pt x="89" y="1047"/>
                      </a:lnTo>
                      <a:lnTo>
                        <a:pt x="70" y="1030"/>
                      </a:lnTo>
                      <a:lnTo>
                        <a:pt x="56" y="1014"/>
                      </a:lnTo>
                      <a:lnTo>
                        <a:pt x="42" y="995"/>
                      </a:lnTo>
                      <a:lnTo>
                        <a:pt x="28" y="976"/>
                      </a:lnTo>
                      <a:lnTo>
                        <a:pt x="19" y="955"/>
                      </a:lnTo>
                      <a:lnTo>
                        <a:pt x="11" y="931"/>
                      </a:lnTo>
                      <a:lnTo>
                        <a:pt x="4" y="908"/>
                      </a:lnTo>
                      <a:lnTo>
                        <a:pt x="2" y="884"/>
                      </a:lnTo>
                      <a:lnTo>
                        <a:pt x="0" y="860"/>
                      </a:lnTo>
                      <a:lnTo>
                        <a:pt x="0" y="243"/>
                      </a:lnTo>
                      <a:lnTo>
                        <a:pt x="2" y="219"/>
                      </a:lnTo>
                      <a:lnTo>
                        <a:pt x="4" y="195"/>
                      </a:lnTo>
                      <a:lnTo>
                        <a:pt x="11" y="172"/>
                      </a:lnTo>
                      <a:lnTo>
                        <a:pt x="19" y="148"/>
                      </a:lnTo>
                      <a:lnTo>
                        <a:pt x="28" y="127"/>
                      </a:lnTo>
                      <a:lnTo>
                        <a:pt x="42" y="108"/>
                      </a:lnTo>
                      <a:lnTo>
                        <a:pt x="56" y="89"/>
                      </a:lnTo>
                      <a:lnTo>
                        <a:pt x="70" y="73"/>
                      </a:lnTo>
                      <a:lnTo>
                        <a:pt x="89" y="56"/>
                      </a:lnTo>
                      <a:lnTo>
                        <a:pt x="108" y="42"/>
                      </a:lnTo>
                      <a:lnTo>
                        <a:pt x="127" y="30"/>
                      </a:lnTo>
                      <a:lnTo>
                        <a:pt x="148" y="21"/>
                      </a:lnTo>
                      <a:lnTo>
                        <a:pt x="172" y="12"/>
                      </a:lnTo>
                      <a:lnTo>
                        <a:pt x="193" y="7"/>
                      </a:lnTo>
                      <a:lnTo>
                        <a:pt x="219" y="2"/>
                      </a:lnTo>
                      <a:lnTo>
                        <a:pt x="242" y="0"/>
                      </a:lnTo>
                      <a:close/>
                    </a:path>
                  </a:pathLst>
                </a:custGeom>
                <a:solidFill>
                  <a:srgbClr val="FFD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7" name="Freeform 12"/>
                <p:cNvSpPr>
                  <a:spLocks/>
                </p:cNvSpPr>
                <p:nvPr/>
              </p:nvSpPr>
              <p:spPr bwMode="auto">
                <a:xfrm>
                  <a:off x="4154" y="940"/>
                  <a:ext cx="1315" cy="1057"/>
                </a:xfrm>
                <a:custGeom>
                  <a:avLst/>
                  <a:gdLst>
                    <a:gd name="T0" fmla="*/ 1094 w 1315"/>
                    <a:gd name="T1" fmla="*/ 0 h 1057"/>
                    <a:gd name="T2" fmla="*/ 1115 w 1315"/>
                    <a:gd name="T3" fmla="*/ 0 h 1057"/>
                    <a:gd name="T4" fmla="*/ 1160 w 1315"/>
                    <a:gd name="T5" fmla="*/ 10 h 1057"/>
                    <a:gd name="T6" fmla="*/ 1200 w 1315"/>
                    <a:gd name="T7" fmla="*/ 26 h 1057"/>
                    <a:gd name="T8" fmla="*/ 1233 w 1315"/>
                    <a:gd name="T9" fmla="*/ 50 h 1057"/>
                    <a:gd name="T10" fmla="*/ 1263 w 1315"/>
                    <a:gd name="T11" fmla="*/ 80 h 1057"/>
                    <a:gd name="T12" fmla="*/ 1287 w 1315"/>
                    <a:gd name="T13" fmla="*/ 116 h 1057"/>
                    <a:gd name="T14" fmla="*/ 1306 w 1315"/>
                    <a:gd name="T15" fmla="*/ 154 h 1057"/>
                    <a:gd name="T16" fmla="*/ 1313 w 1315"/>
                    <a:gd name="T17" fmla="*/ 198 h 1057"/>
                    <a:gd name="T18" fmla="*/ 1315 w 1315"/>
                    <a:gd name="T19" fmla="*/ 837 h 1057"/>
                    <a:gd name="T20" fmla="*/ 1313 w 1315"/>
                    <a:gd name="T21" fmla="*/ 859 h 1057"/>
                    <a:gd name="T22" fmla="*/ 1306 w 1315"/>
                    <a:gd name="T23" fmla="*/ 903 h 1057"/>
                    <a:gd name="T24" fmla="*/ 1287 w 1315"/>
                    <a:gd name="T25" fmla="*/ 941 h 1057"/>
                    <a:gd name="T26" fmla="*/ 1263 w 1315"/>
                    <a:gd name="T27" fmla="*/ 977 h 1057"/>
                    <a:gd name="T28" fmla="*/ 1233 w 1315"/>
                    <a:gd name="T29" fmla="*/ 1007 h 1057"/>
                    <a:gd name="T30" fmla="*/ 1200 w 1315"/>
                    <a:gd name="T31" fmla="*/ 1031 h 1057"/>
                    <a:gd name="T32" fmla="*/ 1160 w 1315"/>
                    <a:gd name="T33" fmla="*/ 1047 h 1057"/>
                    <a:gd name="T34" fmla="*/ 1115 w 1315"/>
                    <a:gd name="T35" fmla="*/ 1057 h 1057"/>
                    <a:gd name="T36" fmla="*/ 221 w 1315"/>
                    <a:gd name="T37" fmla="*/ 1057 h 1057"/>
                    <a:gd name="T38" fmla="*/ 200 w 1315"/>
                    <a:gd name="T39" fmla="*/ 1057 h 1057"/>
                    <a:gd name="T40" fmla="*/ 155 w 1315"/>
                    <a:gd name="T41" fmla="*/ 1047 h 1057"/>
                    <a:gd name="T42" fmla="*/ 115 w 1315"/>
                    <a:gd name="T43" fmla="*/ 1031 h 1057"/>
                    <a:gd name="T44" fmla="*/ 82 w 1315"/>
                    <a:gd name="T45" fmla="*/ 1007 h 1057"/>
                    <a:gd name="T46" fmla="*/ 52 w 1315"/>
                    <a:gd name="T47" fmla="*/ 977 h 1057"/>
                    <a:gd name="T48" fmla="*/ 28 w 1315"/>
                    <a:gd name="T49" fmla="*/ 941 h 1057"/>
                    <a:gd name="T50" fmla="*/ 9 w 1315"/>
                    <a:gd name="T51" fmla="*/ 903 h 1057"/>
                    <a:gd name="T52" fmla="*/ 2 w 1315"/>
                    <a:gd name="T53" fmla="*/ 859 h 1057"/>
                    <a:gd name="T54" fmla="*/ 0 w 1315"/>
                    <a:gd name="T55" fmla="*/ 220 h 1057"/>
                    <a:gd name="T56" fmla="*/ 2 w 1315"/>
                    <a:gd name="T57" fmla="*/ 198 h 1057"/>
                    <a:gd name="T58" fmla="*/ 9 w 1315"/>
                    <a:gd name="T59" fmla="*/ 154 h 1057"/>
                    <a:gd name="T60" fmla="*/ 28 w 1315"/>
                    <a:gd name="T61" fmla="*/ 116 h 1057"/>
                    <a:gd name="T62" fmla="*/ 52 w 1315"/>
                    <a:gd name="T63" fmla="*/ 80 h 1057"/>
                    <a:gd name="T64" fmla="*/ 82 w 1315"/>
                    <a:gd name="T65" fmla="*/ 50 h 1057"/>
                    <a:gd name="T66" fmla="*/ 115 w 1315"/>
                    <a:gd name="T67" fmla="*/ 26 h 1057"/>
                    <a:gd name="T68" fmla="*/ 155 w 1315"/>
                    <a:gd name="T69" fmla="*/ 10 h 1057"/>
                    <a:gd name="T70" fmla="*/ 200 w 1315"/>
                    <a:gd name="T71" fmla="*/ 0 h 1057"/>
                    <a:gd name="T72" fmla="*/ 221 w 1315"/>
                    <a:gd name="T73" fmla="*/ 0 h 105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315" h="1057">
                      <a:moveTo>
                        <a:pt x="221" y="0"/>
                      </a:moveTo>
                      <a:lnTo>
                        <a:pt x="1094" y="0"/>
                      </a:lnTo>
                      <a:lnTo>
                        <a:pt x="1115" y="0"/>
                      </a:lnTo>
                      <a:lnTo>
                        <a:pt x="1138" y="5"/>
                      </a:lnTo>
                      <a:lnTo>
                        <a:pt x="1160" y="10"/>
                      </a:lnTo>
                      <a:lnTo>
                        <a:pt x="1178" y="17"/>
                      </a:lnTo>
                      <a:lnTo>
                        <a:pt x="1200" y="26"/>
                      </a:lnTo>
                      <a:lnTo>
                        <a:pt x="1216" y="38"/>
                      </a:lnTo>
                      <a:lnTo>
                        <a:pt x="1233" y="50"/>
                      </a:lnTo>
                      <a:lnTo>
                        <a:pt x="1249" y="64"/>
                      </a:lnTo>
                      <a:lnTo>
                        <a:pt x="1263" y="80"/>
                      </a:lnTo>
                      <a:lnTo>
                        <a:pt x="1277" y="97"/>
                      </a:lnTo>
                      <a:lnTo>
                        <a:pt x="1287" y="116"/>
                      </a:lnTo>
                      <a:lnTo>
                        <a:pt x="1296" y="135"/>
                      </a:lnTo>
                      <a:lnTo>
                        <a:pt x="1306" y="154"/>
                      </a:lnTo>
                      <a:lnTo>
                        <a:pt x="1310" y="175"/>
                      </a:lnTo>
                      <a:lnTo>
                        <a:pt x="1313" y="198"/>
                      </a:lnTo>
                      <a:lnTo>
                        <a:pt x="1315" y="220"/>
                      </a:lnTo>
                      <a:lnTo>
                        <a:pt x="1315" y="837"/>
                      </a:lnTo>
                      <a:lnTo>
                        <a:pt x="1313" y="859"/>
                      </a:lnTo>
                      <a:lnTo>
                        <a:pt x="1310" y="882"/>
                      </a:lnTo>
                      <a:lnTo>
                        <a:pt x="1306" y="903"/>
                      </a:lnTo>
                      <a:lnTo>
                        <a:pt x="1296" y="922"/>
                      </a:lnTo>
                      <a:lnTo>
                        <a:pt x="1287" y="941"/>
                      </a:lnTo>
                      <a:lnTo>
                        <a:pt x="1277" y="960"/>
                      </a:lnTo>
                      <a:lnTo>
                        <a:pt x="1263" y="977"/>
                      </a:lnTo>
                      <a:lnTo>
                        <a:pt x="1249" y="993"/>
                      </a:lnTo>
                      <a:lnTo>
                        <a:pt x="1233" y="1007"/>
                      </a:lnTo>
                      <a:lnTo>
                        <a:pt x="1216" y="1019"/>
                      </a:lnTo>
                      <a:lnTo>
                        <a:pt x="1200" y="1031"/>
                      </a:lnTo>
                      <a:lnTo>
                        <a:pt x="1178" y="1040"/>
                      </a:lnTo>
                      <a:lnTo>
                        <a:pt x="1160" y="1047"/>
                      </a:lnTo>
                      <a:lnTo>
                        <a:pt x="1138" y="1052"/>
                      </a:lnTo>
                      <a:lnTo>
                        <a:pt x="1115" y="1057"/>
                      </a:lnTo>
                      <a:lnTo>
                        <a:pt x="1094" y="1057"/>
                      </a:lnTo>
                      <a:lnTo>
                        <a:pt x="221" y="1057"/>
                      </a:lnTo>
                      <a:lnTo>
                        <a:pt x="200" y="1057"/>
                      </a:lnTo>
                      <a:lnTo>
                        <a:pt x="177" y="1052"/>
                      </a:lnTo>
                      <a:lnTo>
                        <a:pt x="155" y="1047"/>
                      </a:lnTo>
                      <a:lnTo>
                        <a:pt x="137" y="1040"/>
                      </a:lnTo>
                      <a:lnTo>
                        <a:pt x="115" y="1031"/>
                      </a:lnTo>
                      <a:lnTo>
                        <a:pt x="99" y="1019"/>
                      </a:lnTo>
                      <a:lnTo>
                        <a:pt x="82" y="1007"/>
                      </a:lnTo>
                      <a:lnTo>
                        <a:pt x="66" y="993"/>
                      </a:lnTo>
                      <a:lnTo>
                        <a:pt x="52" y="977"/>
                      </a:lnTo>
                      <a:lnTo>
                        <a:pt x="38" y="960"/>
                      </a:lnTo>
                      <a:lnTo>
                        <a:pt x="28" y="941"/>
                      </a:lnTo>
                      <a:lnTo>
                        <a:pt x="19" y="922"/>
                      </a:lnTo>
                      <a:lnTo>
                        <a:pt x="9" y="903"/>
                      </a:lnTo>
                      <a:lnTo>
                        <a:pt x="5" y="882"/>
                      </a:lnTo>
                      <a:lnTo>
                        <a:pt x="2" y="859"/>
                      </a:lnTo>
                      <a:lnTo>
                        <a:pt x="0" y="837"/>
                      </a:lnTo>
                      <a:lnTo>
                        <a:pt x="0" y="220"/>
                      </a:lnTo>
                      <a:lnTo>
                        <a:pt x="2" y="198"/>
                      </a:lnTo>
                      <a:lnTo>
                        <a:pt x="5" y="175"/>
                      </a:lnTo>
                      <a:lnTo>
                        <a:pt x="9" y="154"/>
                      </a:lnTo>
                      <a:lnTo>
                        <a:pt x="19" y="135"/>
                      </a:lnTo>
                      <a:lnTo>
                        <a:pt x="28" y="116"/>
                      </a:lnTo>
                      <a:lnTo>
                        <a:pt x="38" y="97"/>
                      </a:lnTo>
                      <a:lnTo>
                        <a:pt x="52" y="80"/>
                      </a:lnTo>
                      <a:lnTo>
                        <a:pt x="66" y="64"/>
                      </a:lnTo>
                      <a:lnTo>
                        <a:pt x="82" y="50"/>
                      </a:lnTo>
                      <a:lnTo>
                        <a:pt x="99" y="38"/>
                      </a:lnTo>
                      <a:lnTo>
                        <a:pt x="115" y="26"/>
                      </a:lnTo>
                      <a:lnTo>
                        <a:pt x="137" y="17"/>
                      </a:lnTo>
                      <a:lnTo>
                        <a:pt x="155" y="10"/>
                      </a:lnTo>
                      <a:lnTo>
                        <a:pt x="177" y="5"/>
                      </a:lnTo>
                      <a:lnTo>
                        <a:pt x="200" y="0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8" name="Freeform 13"/>
                <p:cNvSpPr>
                  <a:spLocks/>
                </p:cNvSpPr>
                <p:nvPr/>
              </p:nvSpPr>
              <p:spPr bwMode="auto">
                <a:xfrm>
                  <a:off x="4175" y="962"/>
                  <a:ext cx="1273" cy="1013"/>
                </a:xfrm>
                <a:custGeom>
                  <a:avLst/>
                  <a:gdLst>
                    <a:gd name="T0" fmla="*/ 1073 w 1273"/>
                    <a:gd name="T1" fmla="*/ 0 h 1013"/>
                    <a:gd name="T2" fmla="*/ 1094 w 1273"/>
                    <a:gd name="T3" fmla="*/ 0 h 1013"/>
                    <a:gd name="T4" fmla="*/ 1131 w 1273"/>
                    <a:gd name="T5" fmla="*/ 7 h 1013"/>
                    <a:gd name="T6" fmla="*/ 1167 w 1273"/>
                    <a:gd name="T7" fmla="*/ 23 h 1013"/>
                    <a:gd name="T8" fmla="*/ 1200 w 1273"/>
                    <a:gd name="T9" fmla="*/ 44 h 1013"/>
                    <a:gd name="T10" fmla="*/ 1226 w 1273"/>
                    <a:gd name="T11" fmla="*/ 70 h 1013"/>
                    <a:gd name="T12" fmla="*/ 1247 w 1273"/>
                    <a:gd name="T13" fmla="*/ 103 h 1013"/>
                    <a:gd name="T14" fmla="*/ 1263 w 1273"/>
                    <a:gd name="T15" fmla="*/ 139 h 1013"/>
                    <a:gd name="T16" fmla="*/ 1271 w 1273"/>
                    <a:gd name="T17" fmla="*/ 179 h 1013"/>
                    <a:gd name="T18" fmla="*/ 1273 w 1273"/>
                    <a:gd name="T19" fmla="*/ 815 h 1013"/>
                    <a:gd name="T20" fmla="*/ 1271 w 1273"/>
                    <a:gd name="T21" fmla="*/ 834 h 1013"/>
                    <a:gd name="T22" fmla="*/ 1263 w 1273"/>
                    <a:gd name="T23" fmla="*/ 874 h 1013"/>
                    <a:gd name="T24" fmla="*/ 1247 w 1273"/>
                    <a:gd name="T25" fmla="*/ 910 h 1013"/>
                    <a:gd name="T26" fmla="*/ 1226 w 1273"/>
                    <a:gd name="T27" fmla="*/ 943 h 1013"/>
                    <a:gd name="T28" fmla="*/ 1200 w 1273"/>
                    <a:gd name="T29" fmla="*/ 969 h 1013"/>
                    <a:gd name="T30" fmla="*/ 1167 w 1273"/>
                    <a:gd name="T31" fmla="*/ 990 h 1013"/>
                    <a:gd name="T32" fmla="*/ 1131 w 1273"/>
                    <a:gd name="T33" fmla="*/ 1006 h 1013"/>
                    <a:gd name="T34" fmla="*/ 1094 w 1273"/>
                    <a:gd name="T35" fmla="*/ 1013 h 1013"/>
                    <a:gd name="T36" fmla="*/ 200 w 1273"/>
                    <a:gd name="T37" fmla="*/ 1013 h 1013"/>
                    <a:gd name="T38" fmla="*/ 179 w 1273"/>
                    <a:gd name="T39" fmla="*/ 1013 h 1013"/>
                    <a:gd name="T40" fmla="*/ 142 w 1273"/>
                    <a:gd name="T41" fmla="*/ 1006 h 1013"/>
                    <a:gd name="T42" fmla="*/ 106 w 1273"/>
                    <a:gd name="T43" fmla="*/ 990 h 1013"/>
                    <a:gd name="T44" fmla="*/ 73 w 1273"/>
                    <a:gd name="T45" fmla="*/ 969 h 1013"/>
                    <a:gd name="T46" fmla="*/ 47 w 1273"/>
                    <a:gd name="T47" fmla="*/ 943 h 1013"/>
                    <a:gd name="T48" fmla="*/ 26 w 1273"/>
                    <a:gd name="T49" fmla="*/ 910 h 1013"/>
                    <a:gd name="T50" fmla="*/ 10 w 1273"/>
                    <a:gd name="T51" fmla="*/ 874 h 1013"/>
                    <a:gd name="T52" fmla="*/ 2 w 1273"/>
                    <a:gd name="T53" fmla="*/ 834 h 1013"/>
                    <a:gd name="T54" fmla="*/ 0 w 1273"/>
                    <a:gd name="T55" fmla="*/ 198 h 1013"/>
                    <a:gd name="T56" fmla="*/ 2 w 1273"/>
                    <a:gd name="T57" fmla="*/ 179 h 1013"/>
                    <a:gd name="T58" fmla="*/ 10 w 1273"/>
                    <a:gd name="T59" fmla="*/ 139 h 1013"/>
                    <a:gd name="T60" fmla="*/ 26 w 1273"/>
                    <a:gd name="T61" fmla="*/ 103 h 1013"/>
                    <a:gd name="T62" fmla="*/ 47 w 1273"/>
                    <a:gd name="T63" fmla="*/ 70 h 1013"/>
                    <a:gd name="T64" fmla="*/ 73 w 1273"/>
                    <a:gd name="T65" fmla="*/ 44 h 1013"/>
                    <a:gd name="T66" fmla="*/ 106 w 1273"/>
                    <a:gd name="T67" fmla="*/ 23 h 1013"/>
                    <a:gd name="T68" fmla="*/ 142 w 1273"/>
                    <a:gd name="T69" fmla="*/ 7 h 1013"/>
                    <a:gd name="T70" fmla="*/ 179 w 1273"/>
                    <a:gd name="T71" fmla="*/ 0 h 1013"/>
                    <a:gd name="T72" fmla="*/ 200 w 1273"/>
                    <a:gd name="T73" fmla="*/ 0 h 1013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73" h="1013">
                      <a:moveTo>
                        <a:pt x="200" y="0"/>
                      </a:moveTo>
                      <a:lnTo>
                        <a:pt x="1073" y="0"/>
                      </a:lnTo>
                      <a:lnTo>
                        <a:pt x="1094" y="0"/>
                      </a:lnTo>
                      <a:lnTo>
                        <a:pt x="1113" y="2"/>
                      </a:lnTo>
                      <a:lnTo>
                        <a:pt x="1131" y="7"/>
                      </a:lnTo>
                      <a:lnTo>
                        <a:pt x="1150" y="14"/>
                      </a:lnTo>
                      <a:lnTo>
                        <a:pt x="1167" y="23"/>
                      </a:lnTo>
                      <a:lnTo>
                        <a:pt x="1183" y="33"/>
                      </a:lnTo>
                      <a:lnTo>
                        <a:pt x="1200" y="44"/>
                      </a:lnTo>
                      <a:lnTo>
                        <a:pt x="1214" y="56"/>
                      </a:lnTo>
                      <a:lnTo>
                        <a:pt x="1226" y="70"/>
                      </a:lnTo>
                      <a:lnTo>
                        <a:pt x="1238" y="87"/>
                      </a:lnTo>
                      <a:lnTo>
                        <a:pt x="1247" y="103"/>
                      </a:lnTo>
                      <a:lnTo>
                        <a:pt x="1256" y="120"/>
                      </a:lnTo>
                      <a:lnTo>
                        <a:pt x="1263" y="139"/>
                      </a:lnTo>
                      <a:lnTo>
                        <a:pt x="1268" y="158"/>
                      </a:lnTo>
                      <a:lnTo>
                        <a:pt x="1271" y="179"/>
                      </a:lnTo>
                      <a:lnTo>
                        <a:pt x="1273" y="198"/>
                      </a:lnTo>
                      <a:lnTo>
                        <a:pt x="1273" y="815"/>
                      </a:lnTo>
                      <a:lnTo>
                        <a:pt x="1271" y="834"/>
                      </a:lnTo>
                      <a:lnTo>
                        <a:pt x="1268" y="855"/>
                      </a:lnTo>
                      <a:lnTo>
                        <a:pt x="1263" y="874"/>
                      </a:lnTo>
                      <a:lnTo>
                        <a:pt x="1256" y="893"/>
                      </a:lnTo>
                      <a:lnTo>
                        <a:pt x="1247" y="910"/>
                      </a:lnTo>
                      <a:lnTo>
                        <a:pt x="1238" y="926"/>
                      </a:lnTo>
                      <a:lnTo>
                        <a:pt x="1226" y="943"/>
                      </a:lnTo>
                      <a:lnTo>
                        <a:pt x="1214" y="957"/>
                      </a:lnTo>
                      <a:lnTo>
                        <a:pt x="1200" y="969"/>
                      </a:lnTo>
                      <a:lnTo>
                        <a:pt x="1183" y="980"/>
                      </a:lnTo>
                      <a:lnTo>
                        <a:pt x="1167" y="990"/>
                      </a:lnTo>
                      <a:lnTo>
                        <a:pt x="1150" y="999"/>
                      </a:lnTo>
                      <a:lnTo>
                        <a:pt x="1131" y="1006"/>
                      </a:lnTo>
                      <a:lnTo>
                        <a:pt x="1113" y="1011"/>
                      </a:lnTo>
                      <a:lnTo>
                        <a:pt x="1094" y="1013"/>
                      </a:lnTo>
                      <a:lnTo>
                        <a:pt x="1073" y="1013"/>
                      </a:lnTo>
                      <a:lnTo>
                        <a:pt x="200" y="1013"/>
                      </a:lnTo>
                      <a:lnTo>
                        <a:pt x="179" y="1013"/>
                      </a:lnTo>
                      <a:lnTo>
                        <a:pt x="160" y="1011"/>
                      </a:lnTo>
                      <a:lnTo>
                        <a:pt x="142" y="1006"/>
                      </a:lnTo>
                      <a:lnTo>
                        <a:pt x="123" y="999"/>
                      </a:lnTo>
                      <a:lnTo>
                        <a:pt x="106" y="990"/>
                      </a:lnTo>
                      <a:lnTo>
                        <a:pt x="90" y="980"/>
                      </a:lnTo>
                      <a:lnTo>
                        <a:pt x="73" y="969"/>
                      </a:lnTo>
                      <a:lnTo>
                        <a:pt x="59" y="957"/>
                      </a:lnTo>
                      <a:lnTo>
                        <a:pt x="47" y="943"/>
                      </a:lnTo>
                      <a:lnTo>
                        <a:pt x="35" y="926"/>
                      </a:lnTo>
                      <a:lnTo>
                        <a:pt x="26" y="910"/>
                      </a:lnTo>
                      <a:lnTo>
                        <a:pt x="17" y="893"/>
                      </a:lnTo>
                      <a:lnTo>
                        <a:pt x="10" y="874"/>
                      </a:lnTo>
                      <a:lnTo>
                        <a:pt x="5" y="855"/>
                      </a:lnTo>
                      <a:lnTo>
                        <a:pt x="2" y="834"/>
                      </a:lnTo>
                      <a:lnTo>
                        <a:pt x="0" y="815"/>
                      </a:lnTo>
                      <a:lnTo>
                        <a:pt x="0" y="198"/>
                      </a:lnTo>
                      <a:lnTo>
                        <a:pt x="2" y="179"/>
                      </a:lnTo>
                      <a:lnTo>
                        <a:pt x="5" y="158"/>
                      </a:lnTo>
                      <a:lnTo>
                        <a:pt x="10" y="139"/>
                      </a:lnTo>
                      <a:lnTo>
                        <a:pt x="17" y="120"/>
                      </a:lnTo>
                      <a:lnTo>
                        <a:pt x="26" y="103"/>
                      </a:lnTo>
                      <a:lnTo>
                        <a:pt x="35" y="87"/>
                      </a:lnTo>
                      <a:lnTo>
                        <a:pt x="47" y="70"/>
                      </a:lnTo>
                      <a:lnTo>
                        <a:pt x="59" y="56"/>
                      </a:lnTo>
                      <a:lnTo>
                        <a:pt x="73" y="44"/>
                      </a:lnTo>
                      <a:lnTo>
                        <a:pt x="90" y="33"/>
                      </a:lnTo>
                      <a:lnTo>
                        <a:pt x="106" y="23"/>
                      </a:lnTo>
                      <a:lnTo>
                        <a:pt x="123" y="14"/>
                      </a:lnTo>
                      <a:lnTo>
                        <a:pt x="142" y="7"/>
                      </a:lnTo>
                      <a:lnTo>
                        <a:pt x="160" y="2"/>
                      </a:lnTo>
                      <a:lnTo>
                        <a:pt x="179" y="0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rgbClr val="8069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89" name="Freeform 14"/>
                <p:cNvSpPr>
                  <a:spLocks/>
                </p:cNvSpPr>
                <p:nvPr/>
              </p:nvSpPr>
              <p:spPr bwMode="auto">
                <a:xfrm>
                  <a:off x="5007" y="962"/>
                  <a:ext cx="137" cy="415"/>
                </a:xfrm>
                <a:custGeom>
                  <a:avLst/>
                  <a:gdLst>
                    <a:gd name="T0" fmla="*/ 0 w 137"/>
                    <a:gd name="T1" fmla="*/ 0 h 415"/>
                    <a:gd name="T2" fmla="*/ 0 w 137"/>
                    <a:gd name="T3" fmla="*/ 386 h 415"/>
                    <a:gd name="T4" fmla="*/ 137 w 137"/>
                    <a:gd name="T5" fmla="*/ 415 h 415"/>
                    <a:gd name="T6" fmla="*/ 137 w 137"/>
                    <a:gd name="T7" fmla="*/ 0 h 415"/>
                    <a:gd name="T8" fmla="*/ 0 w 137"/>
                    <a:gd name="T9" fmla="*/ 0 h 4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7" h="415">
                      <a:moveTo>
                        <a:pt x="0" y="0"/>
                      </a:moveTo>
                      <a:lnTo>
                        <a:pt x="0" y="386"/>
                      </a:lnTo>
                      <a:lnTo>
                        <a:pt x="137" y="415"/>
                      </a:lnTo>
                      <a:lnTo>
                        <a:pt x="1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0" name="Freeform 15"/>
                <p:cNvSpPr>
                  <a:spLocks/>
                </p:cNvSpPr>
                <p:nvPr/>
              </p:nvSpPr>
              <p:spPr bwMode="auto">
                <a:xfrm>
                  <a:off x="5144" y="962"/>
                  <a:ext cx="153" cy="415"/>
                </a:xfrm>
                <a:custGeom>
                  <a:avLst/>
                  <a:gdLst>
                    <a:gd name="T0" fmla="*/ 153 w 153"/>
                    <a:gd name="T1" fmla="*/ 4 h 415"/>
                    <a:gd name="T2" fmla="*/ 153 w 153"/>
                    <a:gd name="T3" fmla="*/ 410 h 415"/>
                    <a:gd name="T4" fmla="*/ 153 w 153"/>
                    <a:gd name="T5" fmla="*/ 410 h 415"/>
                    <a:gd name="T6" fmla="*/ 0 w 153"/>
                    <a:gd name="T7" fmla="*/ 415 h 415"/>
                    <a:gd name="T8" fmla="*/ 0 w 153"/>
                    <a:gd name="T9" fmla="*/ 415 h 415"/>
                    <a:gd name="T10" fmla="*/ 0 w 153"/>
                    <a:gd name="T11" fmla="*/ 0 h 415"/>
                    <a:gd name="T12" fmla="*/ 104 w 153"/>
                    <a:gd name="T13" fmla="*/ 0 h 415"/>
                    <a:gd name="T14" fmla="*/ 104 w 153"/>
                    <a:gd name="T15" fmla="*/ 0 h 415"/>
                    <a:gd name="T16" fmla="*/ 129 w 153"/>
                    <a:gd name="T17" fmla="*/ 0 h 415"/>
                    <a:gd name="T18" fmla="*/ 153 w 153"/>
                    <a:gd name="T19" fmla="*/ 4 h 415"/>
                    <a:gd name="T20" fmla="*/ 153 w 153"/>
                    <a:gd name="T21" fmla="*/ 4 h 41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53" h="415">
                      <a:moveTo>
                        <a:pt x="153" y="4"/>
                      </a:moveTo>
                      <a:lnTo>
                        <a:pt x="153" y="410"/>
                      </a:lnTo>
                      <a:lnTo>
                        <a:pt x="0" y="415"/>
                      </a:lnTo>
                      <a:lnTo>
                        <a:pt x="0" y="0"/>
                      </a:lnTo>
                      <a:lnTo>
                        <a:pt x="104" y="0"/>
                      </a:lnTo>
                      <a:lnTo>
                        <a:pt x="129" y="0"/>
                      </a:lnTo>
                      <a:lnTo>
                        <a:pt x="153" y="4"/>
                      </a:lnTo>
                      <a:close/>
                    </a:path>
                  </a:pathLst>
                </a:custGeom>
                <a:solidFill>
                  <a:srgbClr val="553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1" name="Freeform 16"/>
                <p:cNvSpPr>
                  <a:spLocks noEditPoints="1"/>
                </p:cNvSpPr>
                <p:nvPr/>
              </p:nvSpPr>
              <p:spPr bwMode="auto">
                <a:xfrm>
                  <a:off x="5009" y="962"/>
                  <a:ext cx="151" cy="419"/>
                </a:xfrm>
                <a:custGeom>
                  <a:avLst/>
                  <a:gdLst>
                    <a:gd name="T0" fmla="*/ 151 w 151"/>
                    <a:gd name="T1" fmla="*/ 0 h 419"/>
                    <a:gd name="T2" fmla="*/ 151 w 151"/>
                    <a:gd name="T3" fmla="*/ 419 h 419"/>
                    <a:gd name="T4" fmla="*/ 147 w 151"/>
                    <a:gd name="T5" fmla="*/ 419 h 419"/>
                    <a:gd name="T6" fmla="*/ 135 w 151"/>
                    <a:gd name="T7" fmla="*/ 417 h 419"/>
                    <a:gd name="T8" fmla="*/ 135 w 151"/>
                    <a:gd name="T9" fmla="*/ 0 h 419"/>
                    <a:gd name="T10" fmla="*/ 151 w 151"/>
                    <a:gd name="T11" fmla="*/ 0 h 419"/>
                    <a:gd name="T12" fmla="*/ 151 w 151"/>
                    <a:gd name="T13" fmla="*/ 0 h 419"/>
                    <a:gd name="T14" fmla="*/ 0 w 151"/>
                    <a:gd name="T15" fmla="*/ 0 h 419"/>
                    <a:gd name="T16" fmla="*/ 130 w 151"/>
                    <a:gd name="T17" fmla="*/ 0 h 419"/>
                    <a:gd name="T18" fmla="*/ 130 w 151"/>
                    <a:gd name="T19" fmla="*/ 0 h 419"/>
                    <a:gd name="T20" fmla="*/ 128 w 151"/>
                    <a:gd name="T21" fmla="*/ 415 h 419"/>
                    <a:gd name="T22" fmla="*/ 128 w 151"/>
                    <a:gd name="T23" fmla="*/ 415 h 419"/>
                    <a:gd name="T24" fmla="*/ 0 w 151"/>
                    <a:gd name="T25" fmla="*/ 389 h 419"/>
                    <a:gd name="T26" fmla="*/ 0 w 151"/>
                    <a:gd name="T27" fmla="*/ 389 h 419"/>
                    <a:gd name="T28" fmla="*/ 0 w 151"/>
                    <a:gd name="T29" fmla="*/ 0 h 419"/>
                    <a:gd name="T30" fmla="*/ 0 w 151"/>
                    <a:gd name="T31" fmla="*/ 0 h 419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51" h="419">
                      <a:moveTo>
                        <a:pt x="151" y="0"/>
                      </a:moveTo>
                      <a:lnTo>
                        <a:pt x="151" y="419"/>
                      </a:lnTo>
                      <a:lnTo>
                        <a:pt x="147" y="419"/>
                      </a:lnTo>
                      <a:lnTo>
                        <a:pt x="135" y="417"/>
                      </a:lnTo>
                      <a:lnTo>
                        <a:pt x="135" y="0"/>
                      </a:lnTo>
                      <a:lnTo>
                        <a:pt x="151" y="0"/>
                      </a:lnTo>
                      <a:close/>
                      <a:moveTo>
                        <a:pt x="0" y="0"/>
                      </a:moveTo>
                      <a:lnTo>
                        <a:pt x="130" y="0"/>
                      </a:lnTo>
                      <a:lnTo>
                        <a:pt x="128" y="415"/>
                      </a:lnTo>
                      <a:lnTo>
                        <a:pt x="0" y="3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2" name="Freeform 17"/>
                <p:cNvSpPr>
                  <a:spLocks/>
                </p:cNvSpPr>
                <p:nvPr/>
              </p:nvSpPr>
              <p:spPr bwMode="auto">
                <a:xfrm>
                  <a:off x="5160" y="1075"/>
                  <a:ext cx="90" cy="21"/>
                </a:xfrm>
                <a:custGeom>
                  <a:avLst/>
                  <a:gdLst>
                    <a:gd name="T0" fmla="*/ 0 w 90"/>
                    <a:gd name="T1" fmla="*/ 21 h 21"/>
                    <a:gd name="T2" fmla="*/ 0 w 90"/>
                    <a:gd name="T3" fmla="*/ 0 h 21"/>
                    <a:gd name="T4" fmla="*/ 90 w 90"/>
                    <a:gd name="T5" fmla="*/ 0 h 21"/>
                    <a:gd name="T6" fmla="*/ 90 w 90"/>
                    <a:gd name="T7" fmla="*/ 9 h 21"/>
                    <a:gd name="T8" fmla="*/ 90 w 90"/>
                    <a:gd name="T9" fmla="*/ 21 h 21"/>
                    <a:gd name="T10" fmla="*/ 0 w 90"/>
                    <a:gd name="T11" fmla="*/ 21 h 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90" h="21">
                      <a:moveTo>
                        <a:pt x="0" y="21"/>
                      </a:moveTo>
                      <a:lnTo>
                        <a:pt x="0" y="0"/>
                      </a:lnTo>
                      <a:lnTo>
                        <a:pt x="90" y="0"/>
                      </a:lnTo>
                      <a:lnTo>
                        <a:pt x="90" y="9"/>
                      </a:lnTo>
                      <a:lnTo>
                        <a:pt x="90" y="21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3" name="Freeform 18"/>
                <p:cNvSpPr>
                  <a:spLocks/>
                </p:cNvSpPr>
                <p:nvPr/>
              </p:nvSpPr>
              <p:spPr bwMode="auto">
                <a:xfrm>
                  <a:off x="5264" y="1164"/>
                  <a:ext cx="17" cy="10"/>
                </a:xfrm>
                <a:custGeom>
                  <a:avLst/>
                  <a:gdLst>
                    <a:gd name="T0" fmla="*/ 12 w 17"/>
                    <a:gd name="T1" fmla="*/ 7 h 10"/>
                    <a:gd name="T2" fmla="*/ 12 w 17"/>
                    <a:gd name="T3" fmla="*/ 7 h 10"/>
                    <a:gd name="T4" fmla="*/ 9 w 17"/>
                    <a:gd name="T5" fmla="*/ 10 h 10"/>
                    <a:gd name="T6" fmla="*/ 9 w 17"/>
                    <a:gd name="T7" fmla="*/ 10 h 10"/>
                    <a:gd name="T8" fmla="*/ 9 w 17"/>
                    <a:gd name="T9" fmla="*/ 10 h 10"/>
                    <a:gd name="T10" fmla="*/ 9 w 17"/>
                    <a:gd name="T11" fmla="*/ 10 h 10"/>
                    <a:gd name="T12" fmla="*/ 9 w 17"/>
                    <a:gd name="T13" fmla="*/ 10 h 10"/>
                    <a:gd name="T14" fmla="*/ 9 w 17"/>
                    <a:gd name="T15" fmla="*/ 10 h 10"/>
                    <a:gd name="T16" fmla="*/ 9 w 17"/>
                    <a:gd name="T17" fmla="*/ 10 h 10"/>
                    <a:gd name="T18" fmla="*/ 9 w 17"/>
                    <a:gd name="T19" fmla="*/ 10 h 10"/>
                    <a:gd name="T20" fmla="*/ 0 w 17"/>
                    <a:gd name="T21" fmla="*/ 7 h 10"/>
                    <a:gd name="T22" fmla="*/ 2 w 17"/>
                    <a:gd name="T23" fmla="*/ 0 h 10"/>
                    <a:gd name="T24" fmla="*/ 17 w 17"/>
                    <a:gd name="T25" fmla="*/ 0 h 10"/>
                    <a:gd name="T26" fmla="*/ 14 w 17"/>
                    <a:gd name="T27" fmla="*/ 7 h 10"/>
                    <a:gd name="T28" fmla="*/ 14 w 17"/>
                    <a:gd name="T29" fmla="*/ 7 h 10"/>
                    <a:gd name="T30" fmla="*/ 12 w 17"/>
                    <a:gd name="T31" fmla="*/ 7 h 10"/>
                    <a:gd name="T32" fmla="*/ 12 w 17"/>
                    <a:gd name="T33" fmla="*/ 7 h 10"/>
                    <a:gd name="T34" fmla="*/ 12 w 17"/>
                    <a:gd name="T35" fmla="*/ 7 h 10"/>
                    <a:gd name="T36" fmla="*/ 12 w 17"/>
                    <a:gd name="T37" fmla="*/ 7 h 10"/>
                    <a:gd name="T38" fmla="*/ 12 w 17"/>
                    <a:gd name="T39" fmla="*/ 7 h 10"/>
                    <a:gd name="T40" fmla="*/ 12 w 17"/>
                    <a:gd name="T41" fmla="*/ 7 h 1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7" h="10">
                      <a:moveTo>
                        <a:pt x="12" y="7"/>
                      </a:moveTo>
                      <a:lnTo>
                        <a:pt x="12" y="7"/>
                      </a:lnTo>
                      <a:lnTo>
                        <a:pt x="9" y="10"/>
                      </a:lnTo>
                      <a:lnTo>
                        <a:pt x="0" y="7"/>
                      </a:lnTo>
                      <a:lnTo>
                        <a:pt x="2" y="0"/>
                      </a:lnTo>
                      <a:lnTo>
                        <a:pt x="17" y="0"/>
                      </a:lnTo>
                      <a:lnTo>
                        <a:pt x="14" y="7"/>
                      </a:ln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4" name="Freeform 19"/>
                <p:cNvSpPr>
                  <a:spLocks/>
                </p:cNvSpPr>
                <p:nvPr/>
              </p:nvSpPr>
              <p:spPr bwMode="auto">
                <a:xfrm>
                  <a:off x="5269" y="1188"/>
                  <a:ext cx="12" cy="16"/>
                </a:xfrm>
                <a:custGeom>
                  <a:avLst/>
                  <a:gdLst>
                    <a:gd name="T0" fmla="*/ 4 w 12"/>
                    <a:gd name="T1" fmla="*/ 0 h 16"/>
                    <a:gd name="T2" fmla="*/ 4 w 12"/>
                    <a:gd name="T3" fmla="*/ 0 h 16"/>
                    <a:gd name="T4" fmla="*/ 9 w 12"/>
                    <a:gd name="T5" fmla="*/ 5 h 16"/>
                    <a:gd name="T6" fmla="*/ 12 w 12"/>
                    <a:gd name="T7" fmla="*/ 9 h 16"/>
                    <a:gd name="T8" fmla="*/ 12 w 12"/>
                    <a:gd name="T9" fmla="*/ 9 h 16"/>
                    <a:gd name="T10" fmla="*/ 9 w 12"/>
                    <a:gd name="T11" fmla="*/ 14 h 16"/>
                    <a:gd name="T12" fmla="*/ 4 w 12"/>
                    <a:gd name="T13" fmla="*/ 16 h 16"/>
                    <a:gd name="T14" fmla="*/ 4 w 12"/>
                    <a:gd name="T15" fmla="*/ 16 h 16"/>
                    <a:gd name="T16" fmla="*/ 2 w 12"/>
                    <a:gd name="T17" fmla="*/ 12 h 16"/>
                    <a:gd name="T18" fmla="*/ 0 w 12"/>
                    <a:gd name="T19" fmla="*/ 7 h 16"/>
                    <a:gd name="T20" fmla="*/ 0 w 12"/>
                    <a:gd name="T21" fmla="*/ 7 h 16"/>
                    <a:gd name="T22" fmla="*/ 2 w 12"/>
                    <a:gd name="T23" fmla="*/ 2 h 16"/>
                    <a:gd name="T24" fmla="*/ 4 w 12"/>
                    <a:gd name="T25" fmla="*/ 0 h 16"/>
                    <a:gd name="T26" fmla="*/ 4 w 12"/>
                    <a:gd name="T27" fmla="*/ 0 h 1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2" h="16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9" y="5"/>
                      </a:lnTo>
                      <a:lnTo>
                        <a:pt x="12" y="9"/>
                      </a:lnTo>
                      <a:lnTo>
                        <a:pt x="9" y="14"/>
                      </a:lnTo>
                      <a:lnTo>
                        <a:pt x="4" y="16"/>
                      </a:lnTo>
                      <a:lnTo>
                        <a:pt x="2" y="12"/>
                      </a:lnTo>
                      <a:lnTo>
                        <a:pt x="0" y="7"/>
                      </a:lnTo>
                      <a:lnTo>
                        <a:pt x="2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5" name="Freeform 20"/>
                <p:cNvSpPr>
                  <a:spLocks/>
                </p:cNvSpPr>
                <p:nvPr/>
              </p:nvSpPr>
              <p:spPr bwMode="auto">
                <a:xfrm>
                  <a:off x="5269" y="1211"/>
                  <a:ext cx="12" cy="15"/>
                </a:xfrm>
                <a:custGeom>
                  <a:avLst/>
                  <a:gdLst>
                    <a:gd name="T0" fmla="*/ 4 w 12"/>
                    <a:gd name="T1" fmla="*/ 0 h 15"/>
                    <a:gd name="T2" fmla="*/ 4 w 12"/>
                    <a:gd name="T3" fmla="*/ 0 h 15"/>
                    <a:gd name="T4" fmla="*/ 9 w 12"/>
                    <a:gd name="T5" fmla="*/ 3 h 15"/>
                    <a:gd name="T6" fmla="*/ 12 w 12"/>
                    <a:gd name="T7" fmla="*/ 8 h 15"/>
                    <a:gd name="T8" fmla="*/ 12 w 12"/>
                    <a:gd name="T9" fmla="*/ 8 h 15"/>
                    <a:gd name="T10" fmla="*/ 9 w 12"/>
                    <a:gd name="T11" fmla="*/ 12 h 15"/>
                    <a:gd name="T12" fmla="*/ 4 w 12"/>
                    <a:gd name="T13" fmla="*/ 15 h 15"/>
                    <a:gd name="T14" fmla="*/ 4 w 12"/>
                    <a:gd name="T15" fmla="*/ 15 h 15"/>
                    <a:gd name="T16" fmla="*/ 2 w 12"/>
                    <a:gd name="T17" fmla="*/ 12 h 15"/>
                    <a:gd name="T18" fmla="*/ 0 w 12"/>
                    <a:gd name="T19" fmla="*/ 8 h 15"/>
                    <a:gd name="T20" fmla="*/ 0 w 12"/>
                    <a:gd name="T21" fmla="*/ 8 h 15"/>
                    <a:gd name="T22" fmla="*/ 2 w 12"/>
                    <a:gd name="T23" fmla="*/ 3 h 15"/>
                    <a:gd name="T24" fmla="*/ 4 w 12"/>
                    <a:gd name="T25" fmla="*/ 0 h 15"/>
                    <a:gd name="T26" fmla="*/ 4 w 12"/>
                    <a:gd name="T27" fmla="*/ 0 h 1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2" h="15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9" y="3"/>
                      </a:lnTo>
                      <a:lnTo>
                        <a:pt x="12" y="8"/>
                      </a:lnTo>
                      <a:lnTo>
                        <a:pt x="9" y="12"/>
                      </a:lnTo>
                      <a:lnTo>
                        <a:pt x="4" y="15"/>
                      </a:lnTo>
                      <a:lnTo>
                        <a:pt x="2" y="12"/>
                      </a:lnTo>
                      <a:lnTo>
                        <a:pt x="0" y="8"/>
                      </a:lnTo>
                      <a:lnTo>
                        <a:pt x="2" y="3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6" name="Freeform 21"/>
                <p:cNvSpPr>
                  <a:spLocks/>
                </p:cNvSpPr>
                <p:nvPr/>
              </p:nvSpPr>
              <p:spPr bwMode="auto">
                <a:xfrm>
                  <a:off x="5269" y="1233"/>
                  <a:ext cx="12" cy="14"/>
                </a:xfrm>
                <a:custGeom>
                  <a:avLst/>
                  <a:gdLst>
                    <a:gd name="T0" fmla="*/ 4 w 12"/>
                    <a:gd name="T1" fmla="*/ 0 h 14"/>
                    <a:gd name="T2" fmla="*/ 4 w 12"/>
                    <a:gd name="T3" fmla="*/ 0 h 14"/>
                    <a:gd name="T4" fmla="*/ 9 w 12"/>
                    <a:gd name="T5" fmla="*/ 2 h 14"/>
                    <a:gd name="T6" fmla="*/ 12 w 12"/>
                    <a:gd name="T7" fmla="*/ 7 h 14"/>
                    <a:gd name="T8" fmla="*/ 12 w 12"/>
                    <a:gd name="T9" fmla="*/ 7 h 14"/>
                    <a:gd name="T10" fmla="*/ 9 w 12"/>
                    <a:gd name="T11" fmla="*/ 11 h 14"/>
                    <a:gd name="T12" fmla="*/ 4 w 12"/>
                    <a:gd name="T13" fmla="*/ 14 h 14"/>
                    <a:gd name="T14" fmla="*/ 4 w 12"/>
                    <a:gd name="T15" fmla="*/ 14 h 14"/>
                    <a:gd name="T16" fmla="*/ 2 w 12"/>
                    <a:gd name="T17" fmla="*/ 11 h 14"/>
                    <a:gd name="T18" fmla="*/ 0 w 12"/>
                    <a:gd name="T19" fmla="*/ 4 h 14"/>
                    <a:gd name="T20" fmla="*/ 0 w 12"/>
                    <a:gd name="T21" fmla="*/ 4 h 14"/>
                    <a:gd name="T22" fmla="*/ 2 w 12"/>
                    <a:gd name="T23" fmla="*/ 0 h 14"/>
                    <a:gd name="T24" fmla="*/ 4 w 12"/>
                    <a:gd name="T25" fmla="*/ 0 h 14"/>
                    <a:gd name="T26" fmla="*/ 4 w 12"/>
                    <a:gd name="T27" fmla="*/ 0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2" h="1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9" y="2"/>
                      </a:lnTo>
                      <a:lnTo>
                        <a:pt x="12" y="7"/>
                      </a:lnTo>
                      <a:lnTo>
                        <a:pt x="9" y="11"/>
                      </a:lnTo>
                      <a:lnTo>
                        <a:pt x="4" y="14"/>
                      </a:lnTo>
                      <a:lnTo>
                        <a:pt x="2" y="11"/>
                      </a:lnTo>
                      <a:lnTo>
                        <a:pt x="0" y="4"/>
                      </a:lnTo>
                      <a:lnTo>
                        <a:pt x="2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7" name="Freeform 22"/>
                <p:cNvSpPr>
                  <a:spLocks/>
                </p:cNvSpPr>
                <p:nvPr/>
              </p:nvSpPr>
              <p:spPr bwMode="auto">
                <a:xfrm>
                  <a:off x="5269" y="1254"/>
                  <a:ext cx="12" cy="14"/>
                </a:xfrm>
                <a:custGeom>
                  <a:avLst/>
                  <a:gdLst>
                    <a:gd name="T0" fmla="*/ 4 w 12"/>
                    <a:gd name="T1" fmla="*/ 0 h 14"/>
                    <a:gd name="T2" fmla="*/ 4 w 12"/>
                    <a:gd name="T3" fmla="*/ 0 h 14"/>
                    <a:gd name="T4" fmla="*/ 9 w 12"/>
                    <a:gd name="T5" fmla="*/ 2 h 14"/>
                    <a:gd name="T6" fmla="*/ 12 w 12"/>
                    <a:gd name="T7" fmla="*/ 7 h 14"/>
                    <a:gd name="T8" fmla="*/ 12 w 12"/>
                    <a:gd name="T9" fmla="*/ 7 h 14"/>
                    <a:gd name="T10" fmla="*/ 9 w 12"/>
                    <a:gd name="T11" fmla="*/ 12 h 14"/>
                    <a:gd name="T12" fmla="*/ 4 w 12"/>
                    <a:gd name="T13" fmla="*/ 14 h 14"/>
                    <a:gd name="T14" fmla="*/ 4 w 12"/>
                    <a:gd name="T15" fmla="*/ 14 h 14"/>
                    <a:gd name="T16" fmla="*/ 2 w 12"/>
                    <a:gd name="T17" fmla="*/ 12 h 14"/>
                    <a:gd name="T18" fmla="*/ 0 w 12"/>
                    <a:gd name="T19" fmla="*/ 7 h 14"/>
                    <a:gd name="T20" fmla="*/ 0 w 12"/>
                    <a:gd name="T21" fmla="*/ 7 h 14"/>
                    <a:gd name="T22" fmla="*/ 2 w 12"/>
                    <a:gd name="T23" fmla="*/ 0 h 14"/>
                    <a:gd name="T24" fmla="*/ 4 w 12"/>
                    <a:gd name="T25" fmla="*/ 0 h 14"/>
                    <a:gd name="T26" fmla="*/ 4 w 12"/>
                    <a:gd name="T27" fmla="*/ 0 h 1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2" h="14">
                      <a:moveTo>
                        <a:pt x="4" y="0"/>
                      </a:moveTo>
                      <a:lnTo>
                        <a:pt x="4" y="0"/>
                      </a:lnTo>
                      <a:lnTo>
                        <a:pt x="9" y="2"/>
                      </a:lnTo>
                      <a:lnTo>
                        <a:pt x="12" y="7"/>
                      </a:lnTo>
                      <a:lnTo>
                        <a:pt x="9" y="12"/>
                      </a:lnTo>
                      <a:lnTo>
                        <a:pt x="4" y="14"/>
                      </a:lnTo>
                      <a:lnTo>
                        <a:pt x="2" y="12"/>
                      </a:lnTo>
                      <a:lnTo>
                        <a:pt x="0" y="7"/>
                      </a:lnTo>
                      <a:lnTo>
                        <a:pt x="2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8" name="Freeform 23"/>
                <p:cNvSpPr>
                  <a:spLocks noEditPoints="1"/>
                </p:cNvSpPr>
                <p:nvPr/>
              </p:nvSpPr>
              <p:spPr bwMode="auto">
                <a:xfrm>
                  <a:off x="5160" y="966"/>
                  <a:ext cx="137" cy="165"/>
                </a:xfrm>
                <a:custGeom>
                  <a:avLst/>
                  <a:gdLst>
                    <a:gd name="T0" fmla="*/ 106 w 137"/>
                    <a:gd name="T1" fmla="*/ 158 h 165"/>
                    <a:gd name="T2" fmla="*/ 102 w 137"/>
                    <a:gd name="T3" fmla="*/ 156 h 165"/>
                    <a:gd name="T4" fmla="*/ 106 w 137"/>
                    <a:gd name="T5" fmla="*/ 158 h 165"/>
                    <a:gd name="T6" fmla="*/ 106 w 137"/>
                    <a:gd name="T7" fmla="*/ 111 h 165"/>
                    <a:gd name="T8" fmla="*/ 106 w 137"/>
                    <a:gd name="T9" fmla="*/ 111 h 165"/>
                    <a:gd name="T10" fmla="*/ 125 w 137"/>
                    <a:gd name="T11" fmla="*/ 111 h 165"/>
                    <a:gd name="T12" fmla="*/ 125 w 137"/>
                    <a:gd name="T13" fmla="*/ 111 h 165"/>
                    <a:gd name="T14" fmla="*/ 132 w 137"/>
                    <a:gd name="T15" fmla="*/ 109 h 165"/>
                    <a:gd name="T16" fmla="*/ 137 w 137"/>
                    <a:gd name="T17" fmla="*/ 109 h 165"/>
                    <a:gd name="T18" fmla="*/ 99 w 137"/>
                    <a:gd name="T19" fmla="*/ 109 h 165"/>
                    <a:gd name="T20" fmla="*/ 102 w 137"/>
                    <a:gd name="T21" fmla="*/ 109 h 165"/>
                    <a:gd name="T22" fmla="*/ 102 w 137"/>
                    <a:gd name="T23" fmla="*/ 156 h 165"/>
                    <a:gd name="T24" fmla="*/ 102 w 137"/>
                    <a:gd name="T25" fmla="*/ 156 h 165"/>
                    <a:gd name="T26" fmla="*/ 0 w 137"/>
                    <a:gd name="T27" fmla="*/ 161 h 165"/>
                    <a:gd name="T28" fmla="*/ 0 w 137"/>
                    <a:gd name="T29" fmla="*/ 161 h 165"/>
                    <a:gd name="T30" fmla="*/ 57 w 137"/>
                    <a:gd name="T31" fmla="*/ 165 h 165"/>
                    <a:gd name="T32" fmla="*/ 57 w 137"/>
                    <a:gd name="T33" fmla="*/ 165 h 165"/>
                    <a:gd name="T34" fmla="*/ 73 w 137"/>
                    <a:gd name="T35" fmla="*/ 165 h 165"/>
                    <a:gd name="T36" fmla="*/ 90 w 137"/>
                    <a:gd name="T37" fmla="*/ 163 h 165"/>
                    <a:gd name="T38" fmla="*/ 106 w 137"/>
                    <a:gd name="T39" fmla="*/ 158 h 165"/>
                    <a:gd name="T40" fmla="*/ 106 w 137"/>
                    <a:gd name="T41" fmla="*/ 158 h 165"/>
                    <a:gd name="T42" fmla="*/ 132 w 137"/>
                    <a:gd name="T43" fmla="*/ 0 h 165"/>
                    <a:gd name="T44" fmla="*/ 132 w 137"/>
                    <a:gd name="T45" fmla="*/ 0 h 165"/>
                    <a:gd name="T46" fmla="*/ 137 w 137"/>
                    <a:gd name="T47" fmla="*/ 0 h 165"/>
                    <a:gd name="T48" fmla="*/ 137 w 137"/>
                    <a:gd name="T49" fmla="*/ 106 h 165"/>
                    <a:gd name="T50" fmla="*/ 132 w 137"/>
                    <a:gd name="T51" fmla="*/ 106 h 165"/>
                    <a:gd name="T52" fmla="*/ 132 w 137"/>
                    <a:gd name="T53" fmla="*/ 0 h 165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0" t="0" r="r" b="b"/>
                  <a:pathLst>
                    <a:path w="137" h="165">
                      <a:moveTo>
                        <a:pt x="106" y="158"/>
                      </a:moveTo>
                      <a:lnTo>
                        <a:pt x="102" y="156"/>
                      </a:lnTo>
                      <a:lnTo>
                        <a:pt x="106" y="158"/>
                      </a:lnTo>
                      <a:lnTo>
                        <a:pt x="106" y="111"/>
                      </a:lnTo>
                      <a:lnTo>
                        <a:pt x="125" y="111"/>
                      </a:lnTo>
                      <a:lnTo>
                        <a:pt x="132" y="109"/>
                      </a:lnTo>
                      <a:lnTo>
                        <a:pt x="137" y="109"/>
                      </a:lnTo>
                      <a:lnTo>
                        <a:pt x="99" y="109"/>
                      </a:lnTo>
                      <a:lnTo>
                        <a:pt x="102" y="109"/>
                      </a:lnTo>
                      <a:lnTo>
                        <a:pt x="102" y="156"/>
                      </a:lnTo>
                      <a:lnTo>
                        <a:pt x="0" y="161"/>
                      </a:lnTo>
                      <a:lnTo>
                        <a:pt x="57" y="165"/>
                      </a:lnTo>
                      <a:lnTo>
                        <a:pt x="73" y="165"/>
                      </a:lnTo>
                      <a:lnTo>
                        <a:pt x="90" y="163"/>
                      </a:lnTo>
                      <a:lnTo>
                        <a:pt x="106" y="158"/>
                      </a:lnTo>
                      <a:close/>
                      <a:moveTo>
                        <a:pt x="132" y="0"/>
                      </a:moveTo>
                      <a:lnTo>
                        <a:pt x="132" y="0"/>
                      </a:lnTo>
                      <a:lnTo>
                        <a:pt x="137" y="0"/>
                      </a:lnTo>
                      <a:lnTo>
                        <a:pt x="137" y="106"/>
                      </a:lnTo>
                      <a:lnTo>
                        <a:pt x="132" y="106"/>
                      </a:lnTo>
                      <a:lnTo>
                        <a:pt x="13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99" name="Freeform 24"/>
                <p:cNvSpPr>
                  <a:spLocks/>
                </p:cNvSpPr>
                <p:nvPr/>
              </p:nvSpPr>
              <p:spPr bwMode="auto">
                <a:xfrm>
                  <a:off x="5259" y="1046"/>
                  <a:ext cx="24" cy="10"/>
                </a:xfrm>
                <a:custGeom>
                  <a:avLst/>
                  <a:gdLst>
                    <a:gd name="T0" fmla="*/ 3 w 24"/>
                    <a:gd name="T1" fmla="*/ 0 h 10"/>
                    <a:gd name="T2" fmla="*/ 3 w 24"/>
                    <a:gd name="T3" fmla="*/ 0 h 10"/>
                    <a:gd name="T4" fmla="*/ 22 w 24"/>
                    <a:gd name="T5" fmla="*/ 0 h 10"/>
                    <a:gd name="T6" fmla="*/ 22 w 24"/>
                    <a:gd name="T7" fmla="*/ 0 h 10"/>
                    <a:gd name="T8" fmla="*/ 24 w 24"/>
                    <a:gd name="T9" fmla="*/ 3 h 10"/>
                    <a:gd name="T10" fmla="*/ 24 w 24"/>
                    <a:gd name="T11" fmla="*/ 5 h 10"/>
                    <a:gd name="T12" fmla="*/ 24 w 24"/>
                    <a:gd name="T13" fmla="*/ 5 h 10"/>
                    <a:gd name="T14" fmla="*/ 24 w 24"/>
                    <a:gd name="T15" fmla="*/ 5 h 10"/>
                    <a:gd name="T16" fmla="*/ 24 w 24"/>
                    <a:gd name="T17" fmla="*/ 7 h 10"/>
                    <a:gd name="T18" fmla="*/ 22 w 24"/>
                    <a:gd name="T19" fmla="*/ 10 h 10"/>
                    <a:gd name="T20" fmla="*/ 22 w 24"/>
                    <a:gd name="T21" fmla="*/ 10 h 10"/>
                    <a:gd name="T22" fmla="*/ 3 w 24"/>
                    <a:gd name="T23" fmla="*/ 7 h 10"/>
                    <a:gd name="T24" fmla="*/ 3 w 24"/>
                    <a:gd name="T25" fmla="*/ 7 h 10"/>
                    <a:gd name="T26" fmla="*/ 0 w 24"/>
                    <a:gd name="T27" fmla="*/ 7 h 10"/>
                    <a:gd name="T28" fmla="*/ 0 w 24"/>
                    <a:gd name="T29" fmla="*/ 5 h 10"/>
                    <a:gd name="T30" fmla="*/ 0 w 24"/>
                    <a:gd name="T31" fmla="*/ 5 h 10"/>
                    <a:gd name="T32" fmla="*/ 0 w 24"/>
                    <a:gd name="T33" fmla="*/ 5 h 10"/>
                    <a:gd name="T34" fmla="*/ 0 w 24"/>
                    <a:gd name="T35" fmla="*/ 3 h 10"/>
                    <a:gd name="T36" fmla="*/ 3 w 24"/>
                    <a:gd name="T37" fmla="*/ 0 h 10"/>
                    <a:gd name="T38" fmla="*/ 3 w 24"/>
                    <a:gd name="T39" fmla="*/ 0 h 1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4" h="1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22" y="0"/>
                      </a:lnTo>
                      <a:lnTo>
                        <a:pt x="24" y="3"/>
                      </a:lnTo>
                      <a:lnTo>
                        <a:pt x="24" y="5"/>
                      </a:lnTo>
                      <a:lnTo>
                        <a:pt x="24" y="7"/>
                      </a:lnTo>
                      <a:lnTo>
                        <a:pt x="22" y="10"/>
                      </a:lnTo>
                      <a:lnTo>
                        <a:pt x="3" y="7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0" name="Freeform 25"/>
                <p:cNvSpPr>
                  <a:spLocks/>
                </p:cNvSpPr>
                <p:nvPr/>
              </p:nvSpPr>
              <p:spPr bwMode="auto">
                <a:xfrm>
                  <a:off x="5259" y="1049"/>
                  <a:ext cx="24" cy="4"/>
                </a:xfrm>
                <a:custGeom>
                  <a:avLst/>
                  <a:gdLst>
                    <a:gd name="T0" fmla="*/ 3 w 24"/>
                    <a:gd name="T1" fmla="*/ 0 h 4"/>
                    <a:gd name="T2" fmla="*/ 3 w 24"/>
                    <a:gd name="T3" fmla="*/ 0 h 4"/>
                    <a:gd name="T4" fmla="*/ 22 w 24"/>
                    <a:gd name="T5" fmla="*/ 0 h 4"/>
                    <a:gd name="T6" fmla="*/ 22 w 24"/>
                    <a:gd name="T7" fmla="*/ 0 h 4"/>
                    <a:gd name="T8" fmla="*/ 24 w 24"/>
                    <a:gd name="T9" fmla="*/ 0 h 4"/>
                    <a:gd name="T10" fmla="*/ 24 w 24"/>
                    <a:gd name="T11" fmla="*/ 2 h 4"/>
                    <a:gd name="T12" fmla="*/ 24 w 24"/>
                    <a:gd name="T13" fmla="*/ 2 h 4"/>
                    <a:gd name="T14" fmla="*/ 24 w 24"/>
                    <a:gd name="T15" fmla="*/ 2 h 4"/>
                    <a:gd name="T16" fmla="*/ 24 w 24"/>
                    <a:gd name="T17" fmla="*/ 4 h 4"/>
                    <a:gd name="T18" fmla="*/ 22 w 24"/>
                    <a:gd name="T19" fmla="*/ 4 h 4"/>
                    <a:gd name="T20" fmla="*/ 22 w 24"/>
                    <a:gd name="T21" fmla="*/ 4 h 4"/>
                    <a:gd name="T22" fmla="*/ 3 w 24"/>
                    <a:gd name="T23" fmla="*/ 4 h 4"/>
                    <a:gd name="T24" fmla="*/ 3 w 24"/>
                    <a:gd name="T25" fmla="*/ 4 h 4"/>
                    <a:gd name="T26" fmla="*/ 3 w 24"/>
                    <a:gd name="T27" fmla="*/ 4 h 4"/>
                    <a:gd name="T28" fmla="*/ 0 w 24"/>
                    <a:gd name="T29" fmla="*/ 2 h 4"/>
                    <a:gd name="T30" fmla="*/ 0 w 24"/>
                    <a:gd name="T31" fmla="*/ 2 h 4"/>
                    <a:gd name="T32" fmla="*/ 0 w 24"/>
                    <a:gd name="T33" fmla="*/ 2 h 4"/>
                    <a:gd name="T34" fmla="*/ 3 w 24"/>
                    <a:gd name="T35" fmla="*/ 0 h 4"/>
                    <a:gd name="T36" fmla="*/ 3 w 24"/>
                    <a:gd name="T37" fmla="*/ 0 h 4"/>
                    <a:gd name="T38" fmla="*/ 3 w 24"/>
                    <a:gd name="T39" fmla="*/ 0 h 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4" h="4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4" y="4"/>
                      </a:lnTo>
                      <a:lnTo>
                        <a:pt x="22" y="4"/>
                      </a:lnTo>
                      <a:lnTo>
                        <a:pt x="3" y="4"/>
                      </a:lnTo>
                      <a:lnTo>
                        <a:pt x="0" y="2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1" name="Freeform 26"/>
                <p:cNvSpPr>
                  <a:spLocks/>
                </p:cNvSpPr>
                <p:nvPr/>
              </p:nvSpPr>
              <p:spPr bwMode="auto">
                <a:xfrm>
                  <a:off x="5259" y="1049"/>
                  <a:ext cx="24" cy="4"/>
                </a:xfrm>
                <a:custGeom>
                  <a:avLst/>
                  <a:gdLst>
                    <a:gd name="T0" fmla="*/ 5 w 24"/>
                    <a:gd name="T1" fmla="*/ 0 h 4"/>
                    <a:gd name="T2" fmla="*/ 5 w 24"/>
                    <a:gd name="T3" fmla="*/ 0 h 4"/>
                    <a:gd name="T4" fmla="*/ 22 w 24"/>
                    <a:gd name="T5" fmla="*/ 0 h 4"/>
                    <a:gd name="T6" fmla="*/ 22 w 24"/>
                    <a:gd name="T7" fmla="*/ 0 h 4"/>
                    <a:gd name="T8" fmla="*/ 24 w 24"/>
                    <a:gd name="T9" fmla="*/ 0 h 4"/>
                    <a:gd name="T10" fmla="*/ 24 w 24"/>
                    <a:gd name="T11" fmla="*/ 2 h 4"/>
                    <a:gd name="T12" fmla="*/ 24 w 24"/>
                    <a:gd name="T13" fmla="*/ 2 h 4"/>
                    <a:gd name="T14" fmla="*/ 24 w 24"/>
                    <a:gd name="T15" fmla="*/ 2 h 4"/>
                    <a:gd name="T16" fmla="*/ 24 w 24"/>
                    <a:gd name="T17" fmla="*/ 4 h 4"/>
                    <a:gd name="T18" fmla="*/ 22 w 24"/>
                    <a:gd name="T19" fmla="*/ 4 h 4"/>
                    <a:gd name="T20" fmla="*/ 22 w 24"/>
                    <a:gd name="T21" fmla="*/ 4 h 4"/>
                    <a:gd name="T22" fmla="*/ 5 w 24"/>
                    <a:gd name="T23" fmla="*/ 4 h 4"/>
                    <a:gd name="T24" fmla="*/ 5 w 24"/>
                    <a:gd name="T25" fmla="*/ 4 h 4"/>
                    <a:gd name="T26" fmla="*/ 3 w 24"/>
                    <a:gd name="T27" fmla="*/ 4 h 4"/>
                    <a:gd name="T28" fmla="*/ 0 w 24"/>
                    <a:gd name="T29" fmla="*/ 2 h 4"/>
                    <a:gd name="T30" fmla="*/ 0 w 24"/>
                    <a:gd name="T31" fmla="*/ 2 h 4"/>
                    <a:gd name="T32" fmla="*/ 0 w 24"/>
                    <a:gd name="T33" fmla="*/ 2 h 4"/>
                    <a:gd name="T34" fmla="*/ 3 w 24"/>
                    <a:gd name="T35" fmla="*/ 0 h 4"/>
                    <a:gd name="T36" fmla="*/ 5 w 24"/>
                    <a:gd name="T37" fmla="*/ 0 h 4"/>
                    <a:gd name="T38" fmla="*/ 5 w 24"/>
                    <a:gd name="T39" fmla="*/ 0 h 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4" h="4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22" y="0"/>
                      </a:lnTo>
                      <a:lnTo>
                        <a:pt x="24" y="0"/>
                      </a:lnTo>
                      <a:lnTo>
                        <a:pt x="24" y="2"/>
                      </a:lnTo>
                      <a:lnTo>
                        <a:pt x="24" y="4"/>
                      </a:lnTo>
                      <a:lnTo>
                        <a:pt x="22" y="4"/>
                      </a:lnTo>
                      <a:lnTo>
                        <a:pt x="5" y="4"/>
                      </a:lnTo>
                      <a:lnTo>
                        <a:pt x="3" y="4"/>
                      </a:lnTo>
                      <a:lnTo>
                        <a:pt x="0" y="2"/>
                      </a:lnTo>
                      <a:lnTo>
                        <a:pt x="3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2" name="Freeform 27"/>
                <p:cNvSpPr>
                  <a:spLocks/>
                </p:cNvSpPr>
                <p:nvPr/>
              </p:nvSpPr>
              <p:spPr bwMode="auto">
                <a:xfrm>
                  <a:off x="5262" y="1049"/>
                  <a:ext cx="21" cy="4"/>
                </a:xfrm>
                <a:custGeom>
                  <a:avLst/>
                  <a:gdLst>
                    <a:gd name="T0" fmla="*/ 2 w 21"/>
                    <a:gd name="T1" fmla="*/ 0 h 4"/>
                    <a:gd name="T2" fmla="*/ 2 w 21"/>
                    <a:gd name="T3" fmla="*/ 0 h 4"/>
                    <a:gd name="T4" fmla="*/ 19 w 21"/>
                    <a:gd name="T5" fmla="*/ 0 h 4"/>
                    <a:gd name="T6" fmla="*/ 19 w 21"/>
                    <a:gd name="T7" fmla="*/ 0 h 4"/>
                    <a:gd name="T8" fmla="*/ 19 w 21"/>
                    <a:gd name="T9" fmla="*/ 0 h 4"/>
                    <a:gd name="T10" fmla="*/ 21 w 21"/>
                    <a:gd name="T11" fmla="*/ 2 h 4"/>
                    <a:gd name="T12" fmla="*/ 21 w 21"/>
                    <a:gd name="T13" fmla="*/ 2 h 4"/>
                    <a:gd name="T14" fmla="*/ 21 w 21"/>
                    <a:gd name="T15" fmla="*/ 2 h 4"/>
                    <a:gd name="T16" fmla="*/ 19 w 21"/>
                    <a:gd name="T17" fmla="*/ 4 h 4"/>
                    <a:gd name="T18" fmla="*/ 19 w 21"/>
                    <a:gd name="T19" fmla="*/ 4 h 4"/>
                    <a:gd name="T20" fmla="*/ 19 w 21"/>
                    <a:gd name="T21" fmla="*/ 4 h 4"/>
                    <a:gd name="T22" fmla="*/ 2 w 21"/>
                    <a:gd name="T23" fmla="*/ 4 h 4"/>
                    <a:gd name="T24" fmla="*/ 2 w 21"/>
                    <a:gd name="T25" fmla="*/ 4 h 4"/>
                    <a:gd name="T26" fmla="*/ 0 w 21"/>
                    <a:gd name="T27" fmla="*/ 4 h 4"/>
                    <a:gd name="T28" fmla="*/ 0 w 21"/>
                    <a:gd name="T29" fmla="*/ 2 h 4"/>
                    <a:gd name="T30" fmla="*/ 0 w 21"/>
                    <a:gd name="T31" fmla="*/ 2 h 4"/>
                    <a:gd name="T32" fmla="*/ 0 w 21"/>
                    <a:gd name="T33" fmla="*/ 2 h 4"/>
                    <a:gd name="T34" fmla="*/ 0 w 21"/>
                    <a:gd name="T35" fmla="*/ 0 h 4"/>
                    <a:gd name="T36" fmla="*/ 2 w 21"/>
                    <a:gd name="T37" fmla="*/ 0 h 4"/>
                    <a:gd name="T38" fmla="*/ 2 w 21"/>
                    <a:gd name="T39" fmla="*/ 0 h 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1" h="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9" y="0"/>
                      </a:lnTo>
                      <a:lnTo>
                        <a:pt x="21" y="2"/>
                      </a:lnTo>
                      <a:lnTo>
                        <a:pt x="19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3" name="Freeform 28"/>
                <p:cNvSpPr>
                  <a:spLocks/>
                </p:cNvSpPr>
                <p:nvPr/>
              </p:nvSpPr>
              <p:spPr bwMode="auto">
                <a:xfrm>
                  <a:off x="5262" y="1049"/>
                  <a:ext cx="21" cy="4"/>
                </a:xfrm>
                <a:custGeom>
                  <a:avLst/>
                  <a:gdLst>
                    <a:gd name="T0" fmla="*/ 2 w 21"/>
                    <a:gd name="T1" fmla="*/ 0 h 4"/>
                    <a:gd name="T2" fmla="*/ 2 w 21"/>
                    <a:gd name="T3" fmla="*/ 0 h 4"/>
                    <a:gd name="T4" fmla="*/ 19 w 21"/>
                    <a:gd name="T5" fmla="*/ 0 h 4"/>
                    <a:gd name="T6" fmla="*/ 19 w 21"/>
                    <a:gd name="T7" fmla="*/ 0 h 4"/>
                    <a:gd name="T8" fmla="*/ 19 w 21"/>
                    <a:gd name="T9" fmla="*/ 0 h 4"/>
                    <a:gd name="T10" fmla="*/ 21 w 21"/>
                    <a:gd name="T11" fmla="*/ 2 h 4"/>
                    <a:gd name="T12" fmla="*/ 21 w 21"/>
                    <a:gd name="T13" fmla="*/ 2 h 4"/>
                    <a:gd name="T14" fmla="*/ 21 w 21"/>
                    <a:gd name="T15" fmla="*/ 2 h 4"/>
                    <a:gd name="T16" fmla="*/ 19 w 21"/>
                    <a:gd name="T17" fmla="*/ 4 h 4"/>
                    <a:gd name="T18" fmla="*/ 19 w 21"/>
                    <a:gd name="T19" fmla="*/ 4 h 4"/>
                    <a:gd name="T20" fmla="*/ 19 w 21"/>
                    <a:gd name="T21" fmla="*/ 4 h 4"/>
                    <a:gd name="T22" fmla="*/ 2 w 21"/>
                    <a:gd name="T23" fmla="*/ 4 h 4"/>
                    <a:gd name="T24" fmla="*/ 2 w 21"/>
                    <a:gd name="T25" fmla="*/ 4 h 4"/>
                    <a:gd name="T26" fmla="*/ 0 w 21"/>
                    <a:gd name="T27" fmla="*/ 2 h 4"/>
                    <a:gd name="T28" fmla="*/ 0 w 21"/>
                    <a:gd name="T29" fmla="*/ 2 h 4"/>
                    <a:gd name="T30" fmla="*/ 0 w 21"/>
                    <a:gd name="T31" fmla="*/ 2 h 4"/>
                    <a:gd name="T32" fmla="*/ 0 w 21"/>
                    <a:gd name="T33" fmla="*/ 2 h 4"/>
                    <a:gd name="T34" fmla="*/ 0 w 21"/>
                    <a:gd name="T35" fmla="*/ 0 h 4"/>
                    <a:gd name="T36" fmla="*/ 2 w 21"/>
                    <a:gd name="T37" fmla="*/ 0 h 4"/>
                    <a:gd name="T38" fmla="*/ 2 w 21"/>
                    <a:gd name="T39" fmla="*/ 0 h 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1" h="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9" y="0"/>
                      </a:lnTo>
                      <a:lnTo>
                        <a:pt x="21" y="2"/>
                      </a:lnTo>
                      <a:lnTo>
                        <a:pt x="19" y="4"/>
                      </a:lnTo>
                      <a:lnTo>
                        <a:pt x="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4" name="Freeform 29"/>
                <p:cNvSpPr>
                  <a:spLocks/>
                </p:cNvSpPr>
                <p:nvPr/>
              </p:nvSpPr>
              <p:spPr bwMode="auto">
                <a:xfrm>
                  <a:off x="5262" y="1049"/>
                  <a:ext cx="21" cy="4"/>
                </a:xfrm>
                <a:custGeom>
                  <a:avLst/>
                  <a:gdLst>
                    <a:gd name="T0" fmla="*/ 2 w 21"/>
                    <a:gd name="T1" fmla="*/ 0 h 4"/>
                    <a:gd name="T2" fmla="*/ 2 w 21"/>
                    <a:gd name="T3" fmla="*/ 0 h 4"/>
                    <a:gd name="T4" fmla="*/ 19 w 21"/>
                    <a:gd name="T5" fmla="*/ 0 h 4"/>
                    <a:gd name="T6" fmla="*/ 19 w 21"/>
                    <a:gd name="T7" fmla="*/ 0 h 4"/>
                    <a:gd name="T8" fmla="*/ 19 w 21"/>
                    <a:gd name="T9" fmla="*/ 0 h 4"/>
                    <a:gd name="T10" fmla="*/ 21 w 21"/>
                    <a:gd name="T11" fmla="*/ 2 h 4"/>
                    <a:gd name="T12" fmla="*/ 21 w 21"/>
                    <a:gd name="T13" fmla="*/ 2 h 4"/>
                    <a:gd name="T14" fmla="*/ 21 w 21"/>
                    <a:gd name="T15" fmla="*/ 2 h 4"/>
                    <a:gd name="T16" fmla="*/ 19 w 21"/>
                    <a:gd name="T17" fmla="*/ 2 h 4"/>
                    <a:gd name="T18" fmla="*/ 19 w 21"/>
                    <a:gd name="T19" fmla="*/ 4 h 4"/>
                    <a:gd name="T20" fmla="*/ 19 w 21"/>
                    <a:gd name="T21" fmla="*/ 4 h 4"/>
                    <a:gd name="T22" fmla="*/ 2 w 21"/>
                    <a:gd name="T23" fmla="*/ 2 h 4"/>
                    <a:gd name="T24" fmla="*/ 2 w 21"/>
                    <a:gd name="T25" fmla="*/ 2 h 4"/>
                    <a:gd name="T26" fmla="*/ 0 w 21"/>
                    <a:gd name="T27" fmla="*/ 2 h 4"/>
                    <a:gd name="T28" fmla="*/ 0 w 21"/>
                    <a:gd name="T29" fmla="*/ 2 h 4"/>
                    <a:gd name="T30" fmla="*/ 0 w 21"/>
                    <a:gd name="T31" fmla="*/ 2 h 4"/>
                    <a:gd name="T32" fmla="*/ 0 w 21"/>
                    <a:gd name="T33" fmla="*/ 2 h 4"/>
                    <a:gd name="T34" fmla="*/ 2 w 21"/>
                    <a:gd name="T35" fmla="*/ 0 h 4"/>
                    <a:gd name="T36" fmla="*/ 2 w 21"/>
                    <a:gd name="T37" fmla="*/ 0 h 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1" h="4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19" y="0"/>
                      </a:lnTo>
                      <a:lnTo>
                        <a:pt x="21" y="2"/>
                      </a:lnTo>
                      <a:lnTo>
                        <a:pt x="19" y="2"/>
                      </a:lnTo>
                      <a:lnTo>
                        <a:pt x="19" y="4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5" name="Freeform 30"/>
                <p:cNvSpPr>
                  <a:spLocks/>
                </p:cNvSpPr>
                <p:nvPr/>
              </p:nvSpPr>
              <p:spPr bwMode="auto">
                <a:xfrm>
                  <a:off x="5262" y="1049"/>
                  <a:ext cx="19" cy="2"/>
                </a:xfrm>
                <a:custGeom>
                  <a:avLst/>
                  <a:gdLst>
                    <a:gd name="T0" fmla="*/ 19 w 19"/>
                    <a:gd name="T1" fmla="*/ 0 h 2"/>
                    <a:gd name="T2" fmla="*/ 19 w 19"/>
                    <a:gd name="T3" fmla="*/ 0 h 2"/>
                    <a:gd name="T4" fmla="*/ 2 w 19"/>
                    <a:gd name="T5" fmla="*/ 0 h 2"/>
                    <a:gd name="T6" fmla="*/ 2 w 19"/>
                    <a:gd name="T7" fmla="*/ 0 h 2"/>
                    <a:gd name="T8" fmla="*/ 0 w 19"/>
                    <a:gd name="T9" fmla="*/ 0 h 2"/>
                    <a:gd name="T10" fmla="*/ 0 w 19"/>
                    <a:gd name="T11" fmla="*/ 0 h 2"/>
                    <a:gd name="T12" fmla="*/ 0 w 19"/>
                    <a:gd name="T13" fmla="*/ 0 h 2"/>
                    <a:gd name="T14" fmla="*/ 2 w 19"/>
                    <a:gd name="T15" fmla="*/ 2 h 2"/>
                    <a:gd name="T16" fmla="*/ 2 w 19"/>
                    <a:gd name="T17" fmla="*/ 2 h 2"/>
                    <a:gd name="T18" fmla="*/ 19 w 19"/>
                    <a:gd name="T19" fmla="*/ 2 h 2"/>
                    <a:gd name="T20" fmla="*/ 19 w 19"/>
                    <a:gd name="T21" fmla="*/ 2 h 2"/>
                    <a:gd name="T22" fmla="*/ 19 w 19"/>
                    <a:gd name="T23" fmla="*/ 0 h 2"/>
                    <a:gd name="T24" fmla="*/ 19 w 19"/>
                    <a:gd name="T25" fmla="*/ 0 h 2"/>
                    <a:gd name="T26" fmla="*/ 19 w 19"/>
                    <a:gd name="T27" fmla="*/ 0 h 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9" h="2">
                      <a:moveTo>
                        <a:pt x="19" y="0"/>
                      </a:moveTo>
                      <a:lnTo>
                        <a:pt x="19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19" y="2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6" name="Freeform 31"/>
                <p:cNvSpPr>
                  <a:spLocks/>
                </p:cNvSpPr>
                <p:nvPr/>
              </p:nvSpPr>
              <p:spPr bwMode="auto">
                <a:xfrm>
                  <a:off x="5271" y="1049"/>
                  <a:ext cx="1" cy="4"/>
                </a:xfrm>
                <a:custGeom>
                  <a:avLst/>
                  <a:gdLst>
                    <a:gd name="T0" fmla="*/ 0 w 1"/>
                    <a:gd name="T1" fmla="*/ 0 h 4"/>
                    <a:gd name="T2" fmla="*/ 0 w 1"/>
                    <a:gd name="T3" fmla="*/ 0 h 4"/>
                    <a:gd name="T4" fmla="*/ 0 w 1"/>
                    <a:gd name="T5" fmla="*/ 0 h 4"/>
                    <a:gd name="T6" fmla="*/ 0 w 1"/>
                    <a:gd name="T7" fmla="*/ 4 h 4"/>
                    <a:gd name="T8" fmla="*/ 0 w 1"/>
                    <a:gd name="T9" fmla="*/ 4 h 4"/>
                    <a:gd name="T10" fmla="*/ 0 w 1"/>
                    <a:gd name="T11" fmla="*/ 4 h 4"/>
                    <a:gd name="T12" fmla="*/ 0 w 1"/>
                    <a:gd name="T13" fmla="*/ 0 h 4"/>
                    <a:gd name="T14" fmla="*/ 0 w 1"/>
                    <a:gd name="T15" fmla="*/ 0 h 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7" name="Freeform 32"/>
                <p:cNvSpPr>
                  <a:spLocks/>
                </p:cNvSpPr>
                <p:nvPr/>
              </p:nvSpPr>
              <p:spPr bwMode="auto">
                <a:xfrm>
                  <a:off x="5163" y="1056"/>
                  <a:ext cx="125" cy="2"/>
                </a:xfrm>
                <a:custGeom>
                  <a:avLst/>
                  <a:gdLst>
                    <a:gd name="T0" fmla="*/ 0 w 125"/>
                    <a:gd name="T1" fmla="*/ 0 h 2"/>
                    <a:gd name="T2" fmla="*/ 0 w 125"/>
                    <a:gd name="T3" fmla="*/ 0 h 2"/>
                    <a:gd name="T4" fmla="*/ 66 w 125"/>
                    <a:gd name="T5" fmla="*/ 0 h 2"/>
                    <a:gd name="T6" fmla="*/ 66 w 125"/>
                    <a:gd name="T7" fmla="*/ 0 h 2"/>
                    <a:gd name="T8" fmla="*/ 125 w 125"/>
                    <a:gd name="T9" fmla="*/ 0 h 2"/>
                    <a:gd name="T10" fmla="*/ 125 w 125"/>
                    <a:gd name="T11" fmla="*/ 0 h 2"/>
                    <a:gd name="T12" fmla="*/ 125 w 125"/>
                    <a:gd name="T13" fmla="*/ 2 h 2"/>
                    <a:gd name="T14" fmla="*/ 125 w 125"/>
                    <a:gd name="T15" fmla="*/ 2 h 2"/>
                    <a:gd name="T16" fmla="*/ 66 w 125"/>
                    <a:gd name="T17" fmla="*/ 2 h 2"/>
                    <a:gd name="T18" fmla="*/ 66 w 125"/>
                    <a:gd name="T19" fmla="*/ 2 h 2"/>
                    <a:gd name="T20" fmla="*/ 0 w 125"/>
                    <a:gd name="T21" fmla="*/ 2 h 2"/>
                    <a:gd name="T22" fmla="*/ 0 w 125"/>
                    <a:gd name="T23" fmla="*/ 2 h 2"/>
                    <a:gd name="T24" fmla="*/ 0 w 125"/>
                    <a:gd name="T25" fmla="*/ 0 h 2"/>
                    <a:gd name="T26" fmla="*/ 0 w 125"/>
                    <a:gd name="T27" fmla="*/ 0 h 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25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6" y="0"/>
                      </a:lnTo>
                      <a:lnTo>
                        <a:pt x="125" y="0"/>
                      </a:lnTo>
                      <a:lnTo>
                        <a:pt x="125" y="2"/>
                      </a:lnTo>
                      <a:lnTo>
                        <a:pt x="66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8" name="Freeform 33"/>
                <p:cNvSpPr>
                  <a:spLocks/>
                </p:cNvSpPr>
                <p:nvPr/>
              </p:nvSpPr>
              <p:spPr bwMode="auto">
                <a:xfrm>
                  <a:off x="5163" y="1035"/>
                  <a:ext cx="125" cy="9"/>
                </a:xfrm>
                <a:custGeom>
                  <a:avLst/>
                  <a:gdLst>
                    <a:gd name="T0" fmla="*/ 0 w 125"/>
                    <a:gd name="T1" fmla="*/ 2 h 9"/>
                    <a:gd name="T2" fmla="*/ 0 w 125"/>
                    <a:gd name="T3" fmla="*/ 2 h 9"/>
                    <a:gd name="T4" fmla="*/ 42 w 125"/>
                    <a:gd name="T5" fmla="*/ 2 h 9"/>
                    <a:gd name="T6" fmla="*/ 42 w 125"/>
                    <a:gd name="T7" fmla="*/ 2 h 9"/>
                    <a:gd name="T8" fmla="*/ 49 w 125"/>
                    <a:gd name="T9" fmla="*/ 0 h 9"/>
                    <a:gd name="T10" fmla="*/ 66 w 125"/>
                    <a:gd name="T11" fmla="*/ 0 h 9"/>
                    <a:gd name="T12" fmla="*/ 66 w 125"/>
                    <a:gd name="T13" fmla="*/ 0 h 9"/>
                    <a:gd name="T14" fmla="*/ 80 w 125"/>
                    <a:gd name="T15" fmla="*/ 2 h 9"/>
                    <a:gd name="T16" fmla="*/ 87 w 125"/>
                    <a:gd name="T17" fmla="*/ 4 h 9"/>
                    <a:gd name="T18" fmla="*/ 87 w 125"/>
                    <a:gd name="T19" fmla="*/ 4 h 9"/>
                    <a:gd name="T20" fmla="*/ 125 w 125"/>
                    <a:gd name="T21" fmla="*/ 4 h 9"/>
                    <a:gd name="T22" fmla="*/ 125 w 125"/>
                    <a:gd name="T23" fmla="*/ 4 h 9"/>
                    <a:gd name="T24" fmla="*/ 125 w 125"/>
                    <a:gd name="T25" fmla="*/ 9 h 9"/>
                    <a:gd name="T26" fmla="*/ 125 w 125"/>
                    <a:gd name="T27" fmla="*/ 9 h 9"/>
                    <a:gd name="T28" fmla="*/ 66 w 125"/>
                    <a:gd name="T29" fmla="*/ 7 h 9"/>
                    <a:gd name="T30" fmla="*/ 66 w 125"/>
                    <a:gd name="T31" fmla="*/ 7 h 9"/>
                    <a:gd name="T32" fmla="*/ 0 w 125"/>
                    <a:gd name="T33" fmla="*/ 7 h 9"/>
                    <a:gd name="T34" fmla="*/ 0 w 125"/>
                    <a:gd name="T35" fmla="*/ 7 h 9"/>
                    <a:gd name="T36" fmla="*/ 0 w 125"/>
                    <a:gd name="T37" fmla="*/ 2 h 9"/>
                    <a:gd name="T38" fmla="*/ 0 w 125"/>
                    <a:gd name="T39" fmla="*/ 2 h 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125" h="9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42" y="2"/>
                      </a:lnTo>
                      <a:lnTo>
                        <a:pt x="49" y="0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87" y="4"/>
                      </a:lnTo>
                      <a:lnTo>
                        <a:pt x="125" y="4"/>
                      </a:lnTo>
                      <a:lnTo>
                        <a:pt x="125" y="9"/>
                      </a:lnTo>
                      <a:lnTo>
                        <a:pt x="66" y="7"/>
                      </a:lnTo>
                      <a:lnTo>
                        <a:pt x="0" y="7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553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09" name="Freeform 34"/>
                <p:cNvSpPr>
                  <a:spLocks/>
                </p:cNvSpPr>
                <p:nvPr/>
              </p:nvSpPr>
              <p:spPr bwMode="auto">
                <a:xfrm>
                  <a:off x="5163" y="1042"/>
                  <a:ext cx="125" cy="4"/>
                </a:xfrm>
                <a:custGeom>
                  <a:avLst/>
                  <a:gdLst>
                    <a:gd name="T0" fmla="*/ 0 w 125"/>
                    <a:gd name="T1" fmla="*/ 2 h 4"/>
                    <a:gd name="T2" fmla="*/ 0 w 125"/>
                    <a:gd name="T3" fmla="*/ 2 h 4"/>
                    <a:gd name="T4" fmla="*/ 66 w 125"/>
                    <a:gd name="T5" fmla="*/ 2 h 4"/>
                    <a:gd name="T6" fmla="*/ 66 w 125"/>
                    <a:gd name="T7" fmla="*/ 2 h 4"/>
                    <a:gd name="T8" fmla="*/ 125 w 125"/>
                    <a:gd name="T9" fmla="*/ 4 h 4"/>
                    <a:gd name="T10" fmla="*/ 125 w 125"/>
                    <a:gd name="T11" fmla="*/ 4 h 4"/>
                    <a:gd name="T12" fmla="*/ 125 w 125"/>
                    <a:gd name="T13" fmla="*/ 2 h 4"/>
                    <a:gd name="T14" fmla="*/ 125 w 125"/>
                    <a:gd name="T15" fmla="*/ 2 h 4"/>
                    <a:gd name="T16" fmla="*/ 66 w 125"/>
                    <a:gd name="T17" fmla="*/ 2 h 4"/>
                    <a:gd name="T18" fmla="*/ 66 w 125"/>
                    <a:gd name="T19" fmla="*/ 2 h 4"/>
                    <a:gd name="T20" fmla="*/ 0 w 125"/>
                    <a:gd name="T21" fmla="*/ 0 h 4"/>
                    <a:gd name="T22" fmla="*/ 0 w 125"/>
                    <a:gd name="T23" fmla="*/ 0 h 4"/>
                    <a:gd name="T24" fmla="*/ 0 w 125"/>
                    <a:gd name="T25" fmla="*/ 2 h 4"/>
                    <a:gd name="T26" fmla="*/ 0 w 125"/>
                    <a:gd name="T27" fmla="*/ 2 h 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25" h="4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66" y="2"/>
                      </a:lnTo>
                      <a:lnTo>
                        <a:pt x="125" y="4"/>
                      </a:lnTo>
                      <a:lnTo>
                        <a:pt x="125" y="2"/>
                      </a:lnTo>
                      <a:lnTo>
                        <a:pt x="66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0" name="Freeform 35"/>
                <p:cNvSpPr>
                  <a:spLocks/>
                </p:cNvSpPr>
                <p:nvPr/>
              </p:nvSpPr>
              <p:spPr bwMode="auto">
                <a:xfrm>
                  <a:off x="5207" y="1051"/>
                  <a:ext cx="8" cy="2"/>
                </a:xfrm>
                <a:custGeom>
                  <a:avLst/>
                  <a:gdLst>
                    <a:gd name="T0" fmla="*/ 5 w 8"/>
                    <a:gd name="T1" fmla="*/ 0 h 2"/>
                    <a:gd name="T2" fmla="*/ 5 w 8"/>
                    <a:gd name="T3" fmla="*/ 0 h 2"/>
                    <a:gd name="T4" fmla="*/ 8 w 8"/>
                    <a:gd name="T5" fmla="*/ 0 h 2"/>
                    <a:gd name="T6" fmla="*/ 8 w 8"/>
                    <a:gd name="T7" fmla="*/ 0 h 2"/>
                    <a:gd name="T8" fmla="*/ 8 w 8"/>
                    <a:gd name="T9" fmla="*/ 2 h 2"/>
                    <a:gd name="T10" fmla="*/ 5 w 8"/>
                    <a:gd name="T11" fmla="*/ 2 h 2"/>
                    <a:gd name="T12" fmla="*/ 5 w 8"/>
                    <a:gd name="T13" fmla="*/ 2 h 2"/>
                    <a:gd name="T14" fmla="*/ 3 w 8"/>
                    <a:gd name="T15" fmla="*/ 2 h 2"/>
                    <a:gd name="T16" fmla="*/ 0 w 8"/>
                    <a:gd name="T17" fmla="*/ 0 h 2"/>
                    <a:gd name="T18" fmla="*/ 0 w 8"/>
                    <a:gd name="T19" fmla="*/ 0 h 2"/>
                    <a:gd name="T20" fmla="*/ 5 w 8"/>
                    <a:gd name="T21" fmla="*/ 0 h 2"/>
                    <a:gd name="T22" fmla="*/ 5 w 8"/>
                    <a:gd name="T23" fmla="*/ 0 h 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8" h="2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8" y="0"/>
                      </a:lnTo>
                      <a:lnTo>
                        <a:pt x="8" y="2"/>
                      </a:lnTo>
                      <a:lnTo>
                        <a:pt x="5" y="2"/>
                      </a:ln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1" name="Freeform 36"/>
                <p:cNvSpPr>
                  <a:spLocks/>
                </p:cNvSpPr>
                <p:nvPr/>
              </p:nvSpPr>
              <p:spPr bwMode="auto">
                <a:xfrm>
                  <a:off x="5210" y="1051"/>
                  <a:ext cx="5" cy="2"/>
                </a:xfrm>
                <a:custGeom>
                  <a:avLst/>
                  <a:gdLst>
                    <a:gd name="T0" fmla="*/ 2 w 5"/>
                    <a:gd name="T1" fmla="*/ 0 h 2"/>
                    <a:gd name="T2" fmla="*/ 2 w 5"/>
                    <a:gd name="T3" fmla="*/ 0 h 2"/>
                    <a:gd name="T4" fmla="*/ 5 w 5"/>
                    <a:gd name="T5" fmla="*/ 0 h 2"/>
                    <a:gd name="T6" fmla="*/ 5 w 5"/>
                    <a:gd name="T7" fmla="*/ 0 h 2"/>
                    <a:gd name="T8" fmla="*/ 2 w 5"/>
                    <a:gd name="T9" fmla="*/ 2 h 2"/>
                    <a:gd name="T10" fmla="*/ 2 w 5"/>
                    <a:gd name="T11" fmla="*/ 2 h 2"/>
                    <a:gd name="T12" fmla="*/ 0 w 5"/>
                    <a:gd name="T13" fmla="*/ 0 h 2"/>
                    <a:gd name="T14" fmla="*/ 0 w 5"/>
                    <a:gd name="T15" fmla="*/ 0 h 2"/>
                    <a:gd name="T16" fmla="*/ 2 w 5"/>
                    <a:gd name="T17" fmla="*/ 0 h 2"/>
                    <a:gd name="T18" fmla="*/ 2 w 5"/>
                    <a:gd name="T19" fmla="*/ 0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2" name="Freeform 37"/>
                <p:cNvSpPr>
                  <a:spLocks/>
                </p:cNvSpPr>
                <p:nvPr/>
              </p:nvSpPr>
              <p:spPr bwMode="auto">
                <a:xfrm>
                  <a:off x="5210" y="1051"/>
                  <a:ext cx="5" cy="2"/>
                </a:xfrm>
                <a:custGeom>
                  <a:avLst/>
                  <a:gdLst>
                    <a:gd name="T0" fmla="*/ 2 w 5"/>
                    <a:gd name="T1" fmla="*/ 0 h 2"/>
                    <a:gd name="T2" fmla="*/ 2 w 5"/>
                    <a:gd name="T3" fmla="*/ 0 h 2"/>
                    <a:gd name="T4" fmla="*/ 5 w 5"/>
                    <a:gd name="T5" fmla="*/ 0 h 2"/>
                    <a:gd name="T6" fmla="*/ 5 w 5"/>
                    <a:gd name="T7" fmla="*/ 0 h 2"/>
                    <a:gd name="T8" fmla="*/ 2 w 5"/>
                    <a:gd name="T9" fmla="*/ 2 h 2"/>
                    <a:gd name="T10" fmla="*/ 2 w 5"/>
                    <a:gd name="T11" fmla="*/ 2 h 2"/>
                    <a:gd name="T12" fmla="*/ 0 w 5"/>
                    <a:gd name="T13" fmla="*/ 0 h 2"/>
                    <a:gd name="T14" fmla="*/ 0 w 5"/>
                    <a:gd name="T15" fmla="*/ 0 h 2"/>
                    <a:gd name="T16" fmla="*/ 2 w 5"/>
                    <a:gd name="T17" fmla="*/ 0 h 2"/>
                    <a:gd name="T18" fmla="*/ 2 w 5"/>
                    <a:gd name="T19" fmla="*/ 0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" h="2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3" name="Freeform 38"/>
                <p:cNvSpPr>
                  <a:spLocks/>
                </p:cNvSpPr>
                <p:nvPr/>
              </p:nvSpPr>
              <p:spPr bwMode="auto">
                <a:xfrm>
                  <a:off x="5210" y="1051"/>
                  <a:ext cx="5" cy="1"/>
                </a:xfrm>
                <a:custGeom>
                  <a:avLst/>
                  <a:gdLst>
                    <a:gd name="T0" fmla="*/ 2 w 5"/>
                    <a:gd name="T1" fmla="*/ 0 h 1"/>
                    <a:gd name="T2" fmla="*/ 2 w 5"/>
                    <a:gd name="T3" fmla="*/ 0 h 1"/>
                    <a:gd name="T4" fmla="*/ 5 w 5"/>
                    <a:gd name="T5" fmla="*/ 0 h 1"/>
                    <a:gd name="T6" fmla="*/ 5 w 5"/>
                    <a:gd name="T7" fmla="*/ 0 h 1"/>
                    <a:gd name="T8" fmla="*/ 2 w 5"/>
                    <a:gd name="T9" fmla="*/ 0 h 1"/>
                    <a:gd name="T10" fmla="*/ 2 w 5"/>
                    <a:gd name="T11" fmla="*/ 0 h 1"/>
                    <a:gd name="T12" fmla="*/ 0 w 5"/>
                    <a:gd name="T13" fmla="*/ 0 h 1"/>
                    <a:gd name="T14" fmla="*/ 0 w 5"/>
                    <a:gd name="T15" fmla="*/ 0 h 1"/>
                    <a:gd name="T16" fmla="*/ 2 w 5"/>
                    <a:gd name="T17" fmla="*/ 0 h 1"/>
                    <a:gd name="T18" fmla="*/ 2 w 5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4" name="Freeform 39"/>
                <p:cNvSpPr>
                  <a:spLocks/>
                </p:cNvSpPr>
                <p:nvPr/>
              </p:nvSpPr>
              <p:spPr bwMode="auto">
                <a:xfrm>
                  <a:off x="5210" y="1051"/>
                  <a:ext cx="2" cy="1"/>
                </a:xfrm>
                <a:custGeom>
                  <a:avLst/>
                  <a:gdLst>
                    <a:gd name="T0" fmla="*/ 2 w 2"/>
                    <a:gd name="T1" fmla="*/ 0 h 1"/>
                    <a:gd name="T2" fmla="*/ 2 w 2"/>
                    <a:gd name="T3" fmla="*/ 0 h 1"/>
                    <a:gd name="T4" fmla="*/ 2 w 2"/>
                    <a:gd name="T5" fmla="*/ 0 h 1"/>
                    <a:gd name="T6" fmla="*/ 2 w 2"/>
                    <a:gd name="T7" fmla="*/ 0 h 1"/>
                    <a:gd name="T8" fmla="*/ 2 w 2"/>
                    <a:gd name="T9" fmla="*/ 0 h 1"/>
                    <a:gd name="T10" fmla="*/ 2 w 2"/>
                    <a:gd name="T11" fmla="*/ 0 h 1"/>
                    <a:gd name="T12" fmla="*/ 0 w 2"/>
                    <a:gd name="T13" fmla="*/ 0 h 1"/>
                    <a:gd name="T14" fmla="*/ 0 w 2"/>
                    <a:gd name="T15" fmla="*/ 0 h 1"/>
                    <a:gd name="T16" fmla="*/ 2 w 2"/>
                    <a:gd name="T17" fmla="*/ 0 h 1"/>
                    <a:gd name="T18" fmla="*/ 2 w 2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5" name="Freeform 40"/>
                <p:cNvSpPr>
                  <a:spLocks/>
                </p:cNvSpPr>
                <p:nvPr/>
              </p:nvSpPr>
              <p:spPr bwMode="auto">
                <a:xfrm>
                  <a:off x="5210" y="1051"/>
                  <a:ext cx="2" cy="1"/>
                </a:xfrm>
                <a:custGeom>
                  <a:avLst/>
                  <a:gdLst>
                    <a:gd name="T0" fmla="*/ 2 w 2"/>
                    <a:gd name="T1" fmla="*/ 0 h 1"/>
                    <a:gd name="T2" fmla="*/ 2 w 2"/>
                    <a:gd name="T3" fmla="*/ 0 h 1"/>
                    <a:gd name="T4" fmla="*/ 2 w 2"/>
                    <a:gd name="T5" fmla="*/ 0 h 1"/>
                    <a:gd name="T6" fmla="*/ 2 w 2"/>
                    <a:gd name="T7" fmla="*/ 0 h 1"/>
                    <a:gd name="T8" fmla="*/ 2 w 2"/>
                    <a:gd name="T9" fmla="*/ 0 h 1"/>
                    <a:gd name="T10" fmla="*/ 2 w 2"/>
                    <a:gd name="T11" fmla="*/ 0 h 1"/>
                    <a:gd name="T12" fmla="*/ 0 w 2"/>
                    <a:gd name="T13" fmla="*/ 0 h 1"/>
                    <a:gd name="T14" fmla="*/ 0 w 2"/>
                    <a:gd name="T15" fmla="*/ 0 h 1"/>
                    <a:gd name="T16" fmla="*/ 2 w 2"/>
                    <a:gd name="T17" fmla="*/ 0 h 1"/>
                    <a:gd name="T18" fmla="*/ 2 w 2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6" name="Freeform 41"/>
                <p:cNvSpPr>
                  <a:spLocks/>
                </p:cNvSpPr>
                <p:nvPr/>
              </p:nvSpPr>
              <p:spPr bwMode="auto">
                <a:xfrm>
                  <a:off x="5210" y="1051"/>
                  <a:ext cx="2" cy="1"/>
                </a:xfrm>
                <a:custGeom>
                  <a:avLst/>
                  <a:gdLst>
                    <a:gd name="T0" fmla="*/ 2 w 2"/>
                    <a:gd name="T1" fmla="*/ 0 h 1"/>
                    <a:gd name="T2" fmla="*/ 2 w 2"/>
                    <a:gd name="T3" fmla="*/ 0 h 1"/>
                    <a:gd name="T4" fmla="*/ 2 w 2"/>
                    <a:gd name="T5" fmla="*/ 0 h 1"/>
                    <a:gd name="T6" fmla="*/ 2 w 2"/>
                    <a:gd name="T7" fmla="*/ 0 h 1"/>
                    <a:gd name="T8" fmla="*/ 2 w 2"/>
                    <a:gd name="T9" fmla="*/ 0 h 1"/>
                    <a:gd name="T10" fmla="*/ 2 w 2"/>
                    <a:gd name="T11" fmla="*/ 0 h 1"/>
                    <a:gd name="T12" fmla="*/ 0 w 2"/>
                    <a:gd name="T13" fmla="*/ 0 h 1"/>
                    <a:gd name="T14" fmla="*/ 0 w 2"/>
                    <a:gd name="T15" fmla="*/ 0 h 1"/>
                    <a:gd name="T16" fmla="*/ 2 w 2"/>
                    <a:gd name="T17" fmla="*/ 0 h 1"/>
                    <a:gd name="T18" fmla="*/ 2 w 2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7" name="Freeform 42"/>
                <p:cNvSpPr>
                  <a:spLocks/>
                </p:cNvSpPr>
                <p:nvPr/>
              </p:nvSpPr>
              <p:spPr bwMode="auto">
                <a:xfrm>
                  <a:off x="5179" y="1046"/>
                  <a:ext cx="12" cy="7"/>
                </a:xfrm>
                <a:custGeom>
                  <a:avLst/>
                  <a:gdLst>
                    <a:gd name="T0" fmla="*/ 5 w 12"/>
                    <a:gd name="T1" fmla="*/ 0 h 7"/>
                    <a:gd name="T2" fmla="*/ 5 w 12"/>
                    <a:gd name="T3" fmla="*/ 0 h 7"/>
                    <a:gd name="T4" fmla="*/ 10 w 12"/>
                    <a:gd name="T5" fmla="*/ 3 h 7"/>
                    <a:gd name="T6" fmla="*/ 12 w 12"/>
                    <a:gd name="T7" fmla="*/ 5 h 7"/>
                    <a:gd name="T8" fmla="*/ 12 w 12"/>
                    <a:gd name="T9" fmla="*/ 5 h 7"/>
                    <a:gd name="T10" fmla="*/ 10 w 12"/>
                    <a:gd name="T11" fmla="*/ 7 h 7"/>
                    <a:gd name="T12" fmla="*/ 7 w 12"/>
                    <a:gd name="T13" fmla="*/ 7 h 7"/>
                    <a:gd name="T14" fmla="*/ 3 w 12"/>
                    <a:gd name="T15" fmla="*/ 7 h 7"/>
                    <a:gd name="T16" fmla="*/ 0 w 12"/>
                    <a:gd name="T17" fmla="*/ 5 h 7"/>
                    <a:gd name="T18" fmla="*/ 0 w 12"/>
                    <a:gd name="T19" fmla="*/ 5 h 7"/>
                    <a:gd name="T20" fmla="*/ 3 w 12"/>
                    <a:gd name="T21" fmla="*/ 0 h 7"/>
                    <a:gd name="T22" fmla="*/ 5 w 12"/>
                    <a:gd name="T23" fmla="*/ 0 h 7"/>
                    <a:gd name="T24" fmla="*/ 5 w 12"/>
                    <a:gd name="T25" fmla="*/ 0 h 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2" h="7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10" y="3"/>
                      </a:lnTo>
                      <a:lnTo>
                        <a:pt x="12" y="5"/>
                      </a:lnTo>
                      <a:lnTo>
                        <a:pt x="10" y="7"/>
                      </a:lnTo>
                      <a:lnTo>
                        <a:pt x="7" y="7"/>
                      </a:lnTo>
                      <a:lnTo>
                        <a:pt x="3" y="7"/>
                      </a:lnTo>
                      <a:lnTo>
                        <a:pt x="0" y="5"/>
                      </a:lnTo>
                      <a:lnTo>
                        <a:pt x="3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8" name="Freeform 43"/>
                <p:cNvSpPr>
                  <a:spLocks/>
                </p:cNvSpPr>
                <p:nvPr/>
              </p:nvSpPr>
              <p:spPr bwMode="auto">
                <a:xfrm>
                  <a:off x="5179" y="1046"/>
                  <a:ext cx="12" cy="5"/>
                </a:xfrm>
                <a:custGeom>
                  <a:avLst/>
                  <a:gdLst>
                    <a:gd name="T0" fmla="*/ 5 w 12"/>
                    <a:gd name="T1" fmla="*/ 0 h 5"/>
                    <a:gd name="T2" fmla="*/ 5 w 12"/>
                    <a:gd name="T3" fmla="*/ 0 h 5"/>
                    <a:gd name="T4" fmla="*/ 10 w 12"/>
                    <a:gd name="T5" fmla="*/ 3 h 5"/>
                    <a:gd name="T6" fmla="*/ 12 w 12"/>
                    <a:gd name="T7" fmla="*/ 5 h 5"/>
                    <a:gd name="T8" fmla="*/ 12 w 12"/>
                    <a:gd name="T9" fmla="*/ 5 h 5"/>
                    <a:gd name="T10" fmla="*/ 5 w 12"/>
                    <a:gd name="T11" fmla="*/ 5 h 5"/>
                    <a:gd name="T12" fmla="*/ 0 w 12"/>
                    <a:gd name="T13" fmla="*/ 5 h 5"/>
                    <a:gd name="T14" fmla="*/ 0 w 12"/>
                    <a:gd name="T15" fmla="*/ 5 h 5"/>
                    <a:gd name="T16" fmla="*/ 0 w 12"/>
                    <a:gd name="T17" fmla="*/ 3 h 5"/>
                    <a:gd name="T18" fmla="*/ 5 w 12"/>
                    <a:gd name="T19" fmla="*/ 0 h 5"/>
                    <a:gd name="T20" fmla="*/ 5 w 12"/>
                    <a:gd name="T21" fmla="*/ 0 h 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2" h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10" y="3"/>
                      </a:lnTo>
                      <a:lnTo>
                        <a:pt x="12" y="5"/>
                      </a:lnTo>
                      <a:lnTo>
                        <a:pt x="5" y="5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19" name="Freeform 44"/>
                <p:cNvSpPr>
                  <a:spLocks/>
                </p:cNvSpPr>
                <p:nvPr/>
              </p:nvSpPr>
              <p:spPr bwMode="auto">
                <a:xfrm>
                  <a:off x="5179" y="1049"/>
                  <a:ext cx="12" cy="4"/>
                </a:xfrm>
                <a:custGeom>
                  <a:avLst/>
                  <a:gdLst>
                    <a:gd name="T0" fmla="*/ 0 w 12"/>
                    <a:gd name="T1" fmla="*/ 0 h 4"/>
                    <a:gd name="T2" fmla="*/ 0 w 12"/>
                    <a:gd name="T3" fmla="*/ 0 h 4"/>
                    <a:gd name="T4" fmla="*/ 12 w 12"/>
                    <a:gd name="T5" fmla="*/ 0 h 4"/>
                    <a:gd name="T6" fmla="*/ 12 w 12"/>
                    <a:gd name="T7" fmla="*/ 0 h 4"/>
                    <a:gd name="T8" fmla="*/ 12 w 12"/>
                    <a:gd name="T9" fmla="*/ 4 h 4"/>
                    <a:gd name="T10" fmla="*/ 12 w 12"/>
                    <a:gd name="T11" fmla="*/ 4 h 4"/>
                    <a:gd name="T12" fmla="*/ 0 w 12"/>
                    <a:gd name="T13" fmla="*/ 2 h 4"/>
                    <a:gd name="T14" fmla="*/ 0 w 12"/>
                    <a:gd name="T15" fmla="*/ 2 h 4"/>
                    <a:gd name="T16" fmla="*/ 0 w 12"/>
                    <a:gd name="T17" fmla="*/ 0 h 4"/>
                    <a:gd name="T18" fmla="*/ 0 w 12"/>
                    <a:gd name="T19" fmla="*/ 0 h 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2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" y="0"/>
                      </a:lnTo>
                      <a:lnTo>
                        <a:pt x="12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0" name="Freeform 45"/>
                <p:cNvSpPr>
                  <a:spLocks/>
                </p:cNvSpPr>
                <p:nvPr/>
              </p:nvSpPr>
              <p:spPr bwMode="auto">
                <a:xfrm>
                  <a:off x="5182" y="1051"/>
                  <a:ext cx="7" cy="1"/>
                </a:xfrm>
                <a:custGeom>
                  <a:avLst/>
                  <a:gdLst>
                    <a:gd name="T0" fmla="*/ 0 w 7"/>
                    <a:gd name="T1" fmla="*/ 0 h 1"/>
                    <a:gd name="T2" fmla="*/ 0 w 7"/>
                    <a:gd name="T3" fmla="*/ 0 h 1"/>
                    <a:gd name="T4" fmla="*/ 7 w 7"/>
                    <a:gd name="T5" fmla="*/ 0 h 1"/>
                    <a:gd name="T6" fmla="*/ 7 w 7"/>
                    <a:gd name="T7" fmla="*/ 0 h 1"/>
                    <a:gd name="T8" fmla="*/ 7 w 7"/>
                    <a:gd name="T9" fmla="*/ 0 h 1"/>
                    <a:gd name="T10" fmla="*/ 7 w 7"/>
                    <a:gd name="T11" fmla="*/ 0 h 1"/>
                    <a:gd name="T12" fmla="*/ 0 w 7"/>
                    <a:gd name="T13" fmla="*/ 0 h 1"/>
                    <a:gd name="T14" fmla="*/ 0 w 7"/>
                    <a:gd name="T15" fmla="*/ 0 h 1"/>
                    <a:gd name="T16" fmla="*/ 0 w 7"/>
                    <a:gd name="T17" fmla="*/ 0 h 1"/>
                    <a:gd name="T18" fmla="*/ 0 w 7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1" name="Freeform 46"/>
                <p:cNvSpPr>
                  <a:spLocks/>
                </p:cNvSpPr>
                <p:nvPr/>
              </p:nvSpPr>
              <p:spPr bwMode="auto">
                <a:xfrm>
                  <a:off x="5182" y="1051"/>
                  <a:ext cx="7" cy="1"/>
                </a:xfrm>
                <a:custGeom>
                  <a:avLst/>
                  <a:gdLst>
                    <a:gd name="T0" fmla="*/ 0 w 7"/>
                    <a:gd name="T1" fmla="*/ 0 h 1"/>
                    <a:gd name="T2" fmla="*/ 0 w 7"/>
                    <a:gd name="T3" fmla="*/ 0 h 1"/>
                    <a:gd name="T4" fmla="*/ 7 w 7"/>
                    <a:gd name="T5" fmla="*/ 0 h 1"/>
                    <a:gd name="T6" fmla="*/ 7 w 7"/>
                    <a:gd name="T7" fmla="*/ 0 h 1"/>
                    <a:gd name="T8" fmla="*/ 7 w 7"/>
                    <a:gd name="T9" fmla="*/ 0 h 1"/>
                    <a:gd name="T10" fmla="*/ 7 w 7"/>
                    <a:gd name="T11" fmla="*/ 0 h 1"/>
                    <a:gd name="T12" fmla="*/ 0 w 7"/>
                    <a:gd name="T13" fmla="*/ 0 h 1"/>
                    <a:gd name="T14" fmla="*/ 0 w 7"/>
                    <a:gd name="T15" fmla="*/ 0 h 1"/>
                    <a:gd name="T16" fmla="*/ 0 w 7"/>
                    <a:gd name="T17" fmla="*/ 0 h 1"/>
                    <a:gd name="T18" fmla="*/ 0 w 7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2" name="Freeform 47"/>
                <p:cNvSpPr>
                  <a:spLocks/>
                </p:cNvSpPr>
                <p:nvPr/>
              </p:nvSpPr>
              <p:spPr bwMode="auto">
                <a:xfrm>
                  <a:off x="5182" y="1051"/>
                  <a:ext cx="7" cy="1"/>
                </a:xfrm>
                <a:custGeom>
                  <a:avLst/>
                  <a:gdLst>
                    <a:gd name="T0" fmla="*/ 0 w 7"/>
                    <a:gd name="T1" fmla="*/ 0 h 1"/>
                    <a:gd name="T2" fmla="*/ 0 w 7"/>
                    <a:gd name="T3" fmla="*/ 0 h 1"/>
                    <a:gd name="T4" fmla="*/ 7 w 7"/>
                    <a:gd name="T5" fmla="*/ 0 h 1"/>
                    <a:gd name="T6" fmla="*/ 7 w 7"/>
                    <a:gd name="T7" fmla="*/ 0 h 1"/>
                    <a:gd name="T8" fmla="*/ 7 w 7"/>
                    <a:gd name="T9" fmla="*/ 0 h 1"/>
                    <a:gd name="T10" fmla="*/ 7 w 7"/>
                    <a:gd name="T11" fmla="*/ 0 h 1"/>
                    <a:gd name="T12" fmla="*/ 0 w 7"/>
                    <a:gd name="T13" fmla="*/ 0 h 1"/>
                    <a:gd name="T14" fmla="*/ 0 w 7"/>
                    <a:gd name="T15" fmla="*/ 0 h 1"/>
                    <a:gd name="T16" fmla="*/ 0 w 7"/>
                    <a:gd name="T17" fmla="*/ 0 h 1"/>
                    <a:gd name="T18" fmla="*/ 0 w 7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3" name="Freeform 48"/>
                <p:cNvSpPr>
                  <a:spLocks/>
                </p:cNvSpPr>
                <p:nvPr/>
              </p:nvSpPr>
              <p:spPr bwMode="auto">
                <a:xfrm>
                  <a:off x="5182" y="1051"/>
                  <a:ext cx="7" cy="1"/>
                </a:xfrm>
                <a:custGeom>
                  <a:avLst/>
                  <a:gdLst>
                    <a:gd name="T0" fmla="*/ 0 w 7"/>
                    <a:gd name="T1" fmla="*/ 0 h 1"/>
                    <a:gd name="T2" fmla="*/ 0 w 7"/>
                    <a:gd name="T3" fmla="*/ 0 h 1"/>
                    <a:gd name="T4" fmla="*/ 7 w 7"/>
                    <a:gd name="T5" fmla="*/ 0 h 1"/>
                    <a:gd name="T6" fmla="*/ 7 w 7"/>
                    <a:gd name="T7" fmla="*/ 0 h 1"/>
                    <a:gd name="T8" fmla="*/ 7 w 7"/>
                    <a:gd name="T9" fmla="*/ 0 h 1"/>
                    <a:gd name="T10" fmla="*/ 7 w 7"/>
                    <a:gd name="T11" fmla="*/ 0 h 1"/>
                    <a:gd name="T12" fmla="*/ 0 w 7"/>
                    <a:gd name="T13" fmla="*/ 0 h 1"/>
                    <a:gd name="T14" fmla="*/ 0 w 7"/>
                    <a:gd name="T15" fmla="*/ 0 h 1"/>
                    <a:gd name="T16" fmla="*/ 0 w 7"/>
                    <a:gd name="T17" fmla="*/ 0 h 1"/>
                    <a:gd name="T18" fmla="*/ 0 w 7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4" name="Freeform 49"/>
                <p:cNvSpPr>
                  <a:spLocks/>
                </p:cNvSpPr>
                <p:nvPr/>
              </p:nvSpPr>
              <p:spPr bwMode="auto">
                <a:xfrm>
                  <a:off x="5184" y="1051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0 w 2"/>
                    <a:gd name="T3" fmla="*/ 0 h 1"/>
                    <a:gd name="T4" fmla="*/ 2 w 2"/>
                    <a:gd name="T5" fmla="*/ 0 h 1"/>
                    <a:gd name="T6" fmla="*/ 2 w 2"/>
                    <a:gd name="T7" fmla="*/ 0 h 1"/>
                    <a:gd name="T8" fmla="*/ 2 w 2"/>
                    <a:gd name="T9" fmla="*/ 0 h 1"/>
                    <a:gd name="T10" fmla="*/ 2 w 2"/>
                    <a:gd name="T11" fmla="*/ 0 h 1"/>
                    <a:gd name="T12" fmla="*/ 0 w 2"/>
                    <a:gd name="T13" fmla="*/ 0 h 1"/>
                    <a:gd name="T14" fmla="*/ 0 w 2"/>
                    <a:gd name="T15" fmla="*/ 0 h 1"/>
                    <a:gd name="T16" fmla="*/ 0 w 2"/>
                    <a:gd name="T17" fmla="*/ 0 h 1"/>
                    <a:gd name="T18" fmla="*/ 0 w 2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5" name="Freeform 50"/>
                <p:cNvSpPr>
                  <a:spLocks/>
                </p:cNvSpPr>
                <p:nvPr/>
              </p:nvSpPr>
              <p:spPr bwMode="auto">
                <a:xfrm>
                  <a:off x="5184" y="1051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0 w 2"/>
                    <a:gd name="T3" fmla="*/ 0 h 1"/>
                    <a:gd name="T4" fmla="*/ 2 w 2"/>
                    <a:gd name="T5" fmla="*/ 0 h 1"/>
                    <a:gd name="T6" fmla="*/ 2 w 2"/>
                    <a:gd name="T7" fmla="*/ 0 h 1"/>
                    <a:gd name="T8" fmla="*/ 2 w 2"/>
                    <a:gd name="T9" fmla="*/ 0 h 1"/>
                    <a:gd name="T10" fmla="*/ 2 w 2"/>
                    <a:gd name="T11" fmla="*/ 0 h 1"/>
                    <a:gd name="T12" fmla="*/ 0 w 2"/>
                    <a:gd name="T13" fmla="*/ 0 h 1"/>
                    <a:gd name="T14" fmla="*/ 0 w 2"/>
                    <a:gd name="T15" fmla="*/ 0 h 1"/>
                    <a:gd name="T16" fmla="*/ 0 w 2"/>
                    <a:gd name="T17" fmla="*/ 0 h 1"/>
                    <a:gd name="T18" fmla="*/ 0 w 2"/>
                    <a:gd name="T19" fmla="*/ 0 h 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6" name="Freeform 51"/>
                <p:cNvSpPr>
                  <a:spLocks/>
                </p:cNvSpPr>
                <p:nvPr/>
              </p:nvSpPr>
              <p:spPr bwMode="auto">
                <a:xfrm>
                  <a:off x="5167" y="1046"/>
                  <a:ext cx="5" cy="7"/>
                </a:xfrm>
                <a:custGeom>
                  <a:avLst/>
                  <a:gdLst>
                    <a:gd name="T0" fmla="*/ 0 w 5"/>
                    <a:gd name="T1" fmla="*/ 0 h 7"/>
                    <a:gd name="T2" fmla="*/ 0 w 5"/>
                    <a:gd name="T3" fmla="*/ 0 h 7"/>
                    <a:gd name="T4" fmla="*/ 3 w 5"/>
                    <a:gd name="T5" fmla="*/ 3 h 7"/>
                    <a:gd name="T6" fmla="*/ 5 w 5"/>
                    <a:gd name="T7" fmla="*/ 5 h 7"/>
                    <a:gd name="T8" fmla="*/ 5 w 5"/>
                    <a:gd name="T9" fmla="*/ 5 h 7"/>
                    <a:gd name="T10" fmla="*/ 3 w 5"/>
                    <a:gd name="T11" fmla="*/ 7 h 7"/>
                    <a:gd name="T12" fmla="*/ 0 w 5"/>
                    <a:gd name="T13" fmla="*/ 7 h 7"/>
                    <a:gd name="T14" fmla="*/ 0 w 5"/>
                    <a:gd name="T15" fmla="*/ 7 h 7"/>
                    <a:gd name="T16" fmla="*/ 0 w 5"/>
                    <a:gd name="T17" fmla="*/ 7 h 7"/>
                    <a:gd name="T18" fmla="*/ 0 w 5"/>
                    <a:gd name="T19" fmla="*/ 5 h 7"/>
                    <a:gd name="T20" fmla="*/ 0 w 5"/>
                    <a:gd name="T21" fmla="*/ 5 h 7"/>
                    <a:gd name="T22" fmla="*/ 0 w 5"/>
                    <a:gd name="T23" fmla="*/ 3 h 7"/>
                    <a:gd name="T24" fmla="*/ 0 w 5"/>
                    <a:gd name="T25" fmla="*/ 0 h 7"/>
                    <a:gd name="T26" fmla="*/ 0 w 5"/>
                    <a:gd name="T27" fmla="*/ 0 h 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5" h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5" y="5"/>
                      </a:lnTo>
                      <a:lnTo>
                        <a:pt x="3" y="7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7" name="Freeform 52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5" cy="4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0 h 4"/>
                    <a:gd name="T4" fmla="*/ 3 w 5"/>
                    <a:gd name="T5" fmla="*/ 0 h 4"/>
                    <a:gd name="T6" fmla="*/ 5 w 5"/>
                    <a:gd name="T7" fmla="*/ 2 h 4"/>
                    <a:gd name="T8" fmla="*/ 5 w 5"/>
                    <a:gd name="T9" fmla="*/ 2 h 4"/>
                    <a:gd name="T10" fmla="*/ 3 w 5"/>
                    <a:gd name="T11" fmla="*/ 4 h 4"/>
                    <a:gd name="T12" fmla="*/ 0 w 5"/>
                    <a:gd name="T13" fmla="*/ 4 h 4"/>
                    <a:gd name="T14" fmla="*/ 0 w 5"/>
                    <a:gd name="T15" fmla="*/ 4 h 4"/>
                    <a:gd name="T16" fmla="*/ 0 w 5"/>
                    <a:gd name="T17" fmla="*/ 4 h 4"/>
                    <a:gd name="T18" fmla="*/ 0 w 5"/>
                    <a:gd name="T19" fmla="*/ 2 h 4"/>
                    <a:gd name="T20" fmla="*/ 0 w 5"/>
                    <a:gd name="T21" fmla="*/ 2 h 4"/>
                    <a:gd name="T22" fmla="*/ 0 w 5"/>
                    <a:gd name="T23" fmla="*/ 0 h 4"/>
                    <a:gd name="T24" fmla="*/ 0 w 5"/>
                    <a:gd name="T25" fmla="*/ 0 h 4"/>
                    <a:gd name="T26" fmla="*/ 0 w 5"/>
                    <a:gd name="T27" fmla="*/ 0 h 4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8" name="Freeform 53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5" cy="4"/>
                </a:xfrm>
                <a:custGeom>
                  <a:avLst/>
                  <a:gdLst>
                    <a:gd name="T0" fmla="*/ 0 w 5"/>
                    <a:gd name="T1" fmla="*/ 0 h 4"/>
                    <a:gd name="T2" fmla="*/ 0 w 5"/>
                    <a:gd name="T3" fmla="*/ 0 h 4"/>
                    <a:gd name="T4" fmla="*/ 3 w 5"/>
                    <a:gd name="T5" fmla="*/ 0 h 4"/>
                    <a:gd name="T6" fmla="*/ 5 w 5"/>
                    <a:gd name="T7" fmla="*/ 2 h 4"/>
                    <a:gd name="T8" fmla="*/ 5 w 5"/>
                    <a:gd name="T9" fmla="*/ 2 h 4"/>
                    <a:gd name="T10" fmla="*/ 3 w 5"/>
                    <a:gd name="T11" fmla="*/ 4 h 4"/>
                    <a:gd name="T12" fmla="*/ 0 w 5"/>
                    <a:gd name="T13" fmla="*/ 4 h 4"/>
                    <a:gd name="T14" fmla="*/ 0 w 5"/>
                    <a:gd name="T15" fmla="*/ 4 h 4"/>
                    <a:gd name="T16" fmla="*/ 0 w 5"/>
                    <a:gd name="T17" fmla="*/ 2 h 4"/>
                    <a:gd name="T18" fmla="*/ 0 w 5"/>
                    <a:gd name="T19" fmla="*/ 2 h 4"/>
                    <a:gd name="T20" fmla="*/ 0 w 5"/>
                    <a:gd name="T21" fmla="*/ 0 h 4"/>
                    <a:gd name="T22" fmla="*/ 0 w 5"/>
                    <a:gd name="T23" fmla="*/ 0 h 4"/>
                    <a:gd name="T24" fmla="*/ 0 w 5"/>
                    <a:gd name="T25" fmla="*/ 0 h 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5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5" y="2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29" name="Freeform 54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3" cy="4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0 h 4"/>
                    <a:gd name="T4" fmla="*/ 3 w 3"/>
                    <a:gd name="T5" fmla="*/ 0 h 4"/>
                    <a:gd name="T6" fmla="*/ 3 w 3"/>
                    <a:gd name="T7" fmla="*/ 2 h 4"/>
                    <a:gd name="T8" fmla="*/ 3 w 3"/>
                    <a:gd name="T9" fmla="*/ 2 h 4"/>
                    <a:gd name="T10" fmla="*/ 3 w 3"/>
                    <a:gd name="T11" fmla="*/ 4 h 4"/>
                    <a:gd name="T12" fmla="*/ 0 w 3"/>
                    <a:gd name="T13" fmla="*/ 4 h 4"/>
                    <a:gd name="T14" fmla="*/ 0 w 3"/>
                    <a:gd name="T15" fmla="*/ 4 h 4"/>
                    <a:gd name="T16" fmla="*/ 0 w 3"/>
                    <a:gd name="T17" fmla="*/ 4 h 4"/>
                    <a:gd name="T18" fmla="*/ 0 w 3"/>
                    <a:gd name="T19" fmla="*/ 2 h 4"/>
                    <a:gd name="T20" fmla="*/ 0 w 3"/>
                    <a:gd name="T21" fmla="*/ 2 h 4"/>
                    <a:gd name="T22" fmla="*/ 0 w 3"/>
                    <a:gd name="T23" fmla="*/ 0 h 4"/>
                    <a:gd name="T24" fmla="*/ 0 w 3"/>
                    <a:gd name="T25" fmla="*/ 0 h 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3" y="2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0" name="Freeform 55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3" cy="4"/>
                </a:xfrm>
                <a:custGeom>
                  <a:avLst/>
                  <a:gdLst>
                    <a:gd name="T0" fmla="*/ 0 w 3"/>
                    <a:gd name="T1" fmla="*/ 0 h 4"/>
                    <a:gd name="T2" fmla="*/ 0 w 3"/>
                    <a:gd name="T3" fmla="*/ 0 h 4"/>
                    <a:gd name="T4" fmla="*/ 3 w 3"/>
                    <a:gd name="T5" fmla="*/ 0 h 4"/>
                    <a:gd name="T6" fmla="*/ 3 w 3"/>
                    <a:gd name="T7" fmla="*/ 2 h 4"/>
                    <a:gd name="T8" fmla="*/ 3 w 3"/>
                    <a:gd name="T9" fmla="*/ 2 h 4"/>
                    <a:gd name="T10" fmla="*/ 3 w 3"/>
                    <a:gd name="T11" fmla="*/ 4 h 4"/>
                    <a:gd name="T12" fmla="*/ 0 w 3"/>
                    <a:gd name="T13" fmla="*/ 4 h 4"/>
                    <a:gd name="T14" fmla="*/ 0 w 3"/>
                    <a:gd name="T15" fmla="*/ 4 h 4"/>
                    <a:gd name="T16" fmla="*/ 0 w 3"/>
                    <a:gd name="T17" fmla="*/ 4 h 4"/>
                    <a:gd name="T18" fmla="*/ 0 w 3"/>
                    <a:gd name="T19" fmla="*/ 2 h 4"/>
                    <a:gd name="T20" fmla="*/ 0 w 3"/>
                    <a:gd name="T21" fmla="*/ 2 h 4"/>
                    <a:gd name="T22" fmla="*/ 0 w 3"/>
                    <a:gd name="T23" fmla="*/ 0 h 4"/>
                    <a:gd name="T24" fmla="*/ 0 w 3"/>
                    <a:gd name="T25" fmla="*/ 0 h 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3" y="2"/>
                      </a:lnTo>
                      <a:lnTo>
                        <a:pt x="3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1" name="Freeform 56"/>
                <p:cNvSpPr>
                  <a:spLocks/>
                </p:cNvSpPr>
                <p:nvPr/>
              </p:nvSpPr>
              <p:spPr bwMode="auto">
                <a:xfrm>
                  <a:off x="5170" y="105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2" name="Freeform 57"/>
                <p:cNvSpPr>
                  <a:spLocks/>
                </p:cNvSpPr>
                <p:nvPr/>
              </p:nvSpPr>
              <p:spPr bwMode="auto">
                <a:xfrm>
                  <a:off x="5170" y="105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3" name="Freeform 58"/>
                <p:cNvSpPr>
                  <a:spLocks/>
                </p:cNvSpPr>
                <p:nvPr/>
              </p:nvSpPr>
              <p:spPr bwMode="auto">
                <a:xfrm>
                  <a:off x="5170" y="105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4" name="Freeform 59"/>
                <p:cNvSpPr>
                  <a:spLocks/>
                </p:cNvSpPr>
                <p:nvPr/>
              </p:nvSpPr>
              <p:spPr bwMode="auto">
                <a:xfrm>
                  <a:off x="5170" y="105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5" name="Freeform 60"/>
                <p:cNvSpPr>
                  <a:spLocks/>
                </p:cNvSpPr>
                <p:nvPr/>
              </p:nvSpPr>
              <p:spPr bwMode="auto">
                <a:xfrm>
                  <a:off x="5170" y="105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6" name="Freeform 61"/>
                <p:cNvSpPr>
                  <a:spLocks/>
                </p:cNvSpPr>
                <p:nvPr/>
              </p:nvSpPr>
              <p:spPr bwMode="auto">
                <a:xfrm>
                  <a:off x="5170" y="105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7" name="Freeform 62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0 h 2"/>
                    <a:gd name="T4" fmla="*/ 0 w 1"/>
                    <a:gd name="T5" fmla="*/ 0 h 2"/>
                    <a:gd name="T6" fmla="*/ 0 w 1"/>
                    <a:gd name="T7" fmla="*/ 2 h 2"/>
                    <a:gd name="T8" fmla="*/ 0 w 1"/>
                    <a:gd name="T9" fmla="*/ 0 h 2"/>
                    <a:gd name="T10" fmla="*/ 0 w 1"/>
                    <a:gd name="T11" fmla="*/ 0 h 2"/>
                    <a:gd name="T12" fmla="*/ 0 w 1"/>
                    <a:gd name="T13" fmla="*/ 0 h 2"/>
                    <a:gd name="T14" fmla="*/ 0 w 1"/>
                    <a:gd name="T15" fmla="*/ 0 h 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8" name="Freeform 63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0 h 2"/>
                    <a:gd name="T4" fmla="*/ 0 w 1"/>
                    <a:gd name="T5" fmla="*/ 0 h 2"/>
                    <a:gd name="T6" fmla="*/ 0 w 1"/>
                    <a:gd name="T7" fmla="*/ 2 h 2"/>
                    <a:gd name="T8" fmla="*/ 0 w 1"/>
                    <a:gd name="T9" fmla="*/ 0 h 2"/>
                    <a:gd name="T10" fmla="*/ 0 w 1"/>
                    <a:gd name="T11" fmla="*/ 0 h 2"/>
                    <a:gd name="T12" fmla="*/ 0 w 1"/>
                    <a:gd name="T13" fmla="*/ 0 h 2"/>
                    <a:gd name="T14" fmla="*/ 0 w 1"/>
                    <a:gd name="T15" fmla="*/ 0 h 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39" name="Freeform 64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0 h 2"/>
                    <a:gd name="T4" fmla="*/ 0 w 1"/>
                    <a:gd name="T5" fmla="*/ 0 h 2"/>
                    <a:gd name="T6" fmla="*/ 0 w 1"/>
                    <a:gd name="T7" fmla="*/ 2 h 2"/>
                    <a:gd name="T8" fmla="*/ 0 w 1"/>
                    <a:gd name="T9" fmla="*/ 2 h 2"/>
                    <a:gd name="T10" fmla="*/ 0 w 1"/>
                    <a:gd name="T11" fmla="*/ 0 h 2"/>
                    <a:gd name="T12" fmla="*/ 0 w 1"/>
                    <a:gd name="T13" fmla="*/ 0 h 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0" name="Freeform 65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1" name="Freeform 66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2" name="Freeform 67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0 h 1"/>
                    <a:gd name="T4" fmla="*/ 0 w 1"/>
                    <a:gd name="T5" fmla="*/ 0 h 1"/>
                    <a:gd name="T6" fmla="*/ 0 w 1"/>
                    <a:gd name="T7" fmla="*/ 0 h 1"/>
                    <a:gd name="T8" fmla="*/ 0 w 1"/>
                    <a:gd name="T9" fmla="*/ 0 h 1"/>
                    <a:gd name="T10" fmla="*/ 0 w 1"/>
                    <a:gd name="T11" fmla="*/ 0 h 1"/>
                    <a:gd name="T12" fmla="*/ 0 w 1"/>
                    <a:gd name="T13" fmla="*/ 0 h 1"/>
                    <a:gd name="T14" fmla="*/ 0 w 1"/>
                    <a:gd name="T15" fmla="*/ 0 h 1"/>
                    <a:gd name="T16" fmla="*/ 0 w 1"/>
                    <a:gd name="T17" fmla="*/ 0 h 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3" name="Freeform 68"/>
                <p:cNvSpPr>
                  <a:spLocks/>
                </p:cNvSpPr>
                <p:nvPr/>
              </p:nvSpPr>
              <p:spPr bwMode="auto">
                <a:xfrm>
                  <a:off x="5167" y="1049"/>
                  <a:ext cx="3" cy="2"/>
                </a:xfrm>
                <a:custGeom>
                  <a:avLst/>
                  <a:gdLst>
                    <a:gd name="T0" fmla="*/ 0 w 3"/>
                    <a:gd name="T1" fmla="*/ 0 h 2"/>
                    <a:gd name="T2" fmla="*/ 0 w 3"/>
                    <a:gd name="T3" fmla="*/ 0 h 2"/>
                    <a:gd name="T4" fmla="*/ 3 w 3"/>
                    <a:gd name="T5" fmla="*/ 2 h 2"/>
                    <a:gd name="T6" fmla="*/ 3 w 3"/>
                    <a:gd name="T7" fmla="*/ 2 h 2"/>
                    <a:gd name="T8" fmla="*/ 0 w 3"/>
                    <a:gd name="T9" fmla="*/ 2 h 2"/>
                    <a:gd name="T10" fmla="*/ 0 w 3"/>
                    <a:gd name="T11" fmla="*/ 2 h 2"/>
                    <a:gd name="T12" fmla="*/ 0 w 3"/>
                    <a:gd name="T13" fmla="*/ 2 h 2"/>
                    <a:gd name="T14" fmla="*/ 0 w 3"/>
                    <a:gd name="T15" fmla="*/ 2 h 2"/>
                    <a:gd name="T16" fmla="*/ 0 w 3"/>
                    <a:gd name="T17" fmla="*/ 0 h 2"/>
                    <a:gd name="T18" fmla="*/ 0 w 3"/>
                    <a:gd name="T19" fmla="*/ 0 h 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4" name="Freeform 69"/>
                <p:cNvSpPr>
                  <a:spLocks/>
                </p:cNvSpPr>
                <p:nvPr/>
              </p:nvSpPr>
              <p:spPr bwMode="auto">
                <a:xfrm>
                  <a:off x="5217" y="1405"/>
                  <a:ext cx="231" cy="85"/>
                </a:xfrm>
                <a:custGeom>
                  <a:avLst/>
                  <a:gdLst>
                    <a:gd name="T0" fmla="*/ 146 w 231"/>
                    <a:gd name="T1" fmla="*/ 0 h 85"/>
                    <a:gd name="T2" fmla="*/ 146 w 231"/>
                    <a:gd name="T3" fmla="*/ 0 h 85"/>
                    <a:gd name="T4" fmla="*/ 231 w 231"/>
                    <a:gd name="T5" fmla="*/ 12 h 85"/>
                    <a:gd name="T6" fmla="*/ 231 w 231"/>
                    <a:gd name="T7" fmla="*/ 85 h 85"/>
                    <a:gd name="T8" fmla="*/ 231 w 231"/>
                    <a:gd name="T9" fmla="*/ 85 h 85"/>
                    <a:gd name="T10" fmla="*/ 5 w 231"/>
                    <a:gd name="T11" fmla="*/ 35 h 85"/>
                    <a:gd name="T12" fmla="*/ 5 w 231"/>
                    <a:gd name="T13" fmla="*/ 35 h 85"/>
                    <a:gd name="T14" fmla="*/ 0 w 231"/>
                    <a:gd name="T15" fmla="*/ 33 h 85"/>
                    <a:gd name="T16" fmla="*/ 0 w 231"/>
                    <a:gd name="T17" fmla="*/ 30 h 85"/>
                    <a:gd name="T18" fmla="*/ 12 w 231"/>
                    <a:gd name="T19" fmla="*/ 26 h 85"/>
                    <a:gd name="T20" fmla="*/ 12 w 231"/>
                    <a:gd name="T21" fmla="*/ 26 h 85"/>
                    <a:gd name="T22" fmla="*/ 115 w 231"/>
                    <a:gd name="T23" fmla="*/ 2 h 85"/>
                    <a:gd name="T24" fmla="*/ 115 w 231"/>
                    <a:gd name="T25" fmla="*/ 2 h 85"/>
                    <a:gd name="T26" fmla="*/ 130 w 231"/>
                    <a:gd name="T27" fmla="*/ 0 h 85"/>
                    <a:gd name="T28" fmla="*/ 146 w 231"/>
                    <a:gd name="T29" fmla="*/ 0 h 85"/>
                    <a:gd name="T30" fmla="*/ 146 w 231"/>
                    <a:gd name="T31" fmla="*/ 0 h 8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31" h="85">
                      <a:moveTo>
                        <a:pt x="146" y="0"/>
                      </a:moveTo>
                      <a:lnTo>
                        <a:pt x="146" y="0"/>
                      </a:lnTo>
                      <a:lnTo>
                        <a:pt x="231" y="12"/>
                      </a:lnTo>
                      <a:lnTo>
                        <a:pt x="231" y="85"/>
                      </a:lnTo>
                      <a:lnTo>
                        <a:pt x="5" y="35"/>
                      </a:lnTo>
                      <a:lnTo>
                        <a:pt x="0" y="33"/>
                      </a:lnTo>
                      <a:lnTo>
                        <a:pt x="0" y="30"/>
                      </a:lnTo>
                      <a:lnTo>
                        <a:pt x="12" y="26"/>
                      </a:lnTo>
                      <a:lnTo>
                        <a:pt x="115" y="2"/>
                      </a:lnTo>
                      <a:lnTo>
                        <a:pt x="130" y="0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5" name="Freeform 70"/>
                <p:cNvSpPr>
                  <a:spLocks/>
                </p:cNvSpPr>
                <p:nvPr/>
              </p:nvSpPr>
              <p:spPr bwMode="auto">
                <a:xfrm>
                  <a:off x="5217" y="1400"/>
                  <a:ext cx="231" cy="85"/>
                </a:xfrm>
                <a:custGeom>
                  <a:avLst/>
                  <a:gdLst>
                    <a:gd name="T0" fmla="*/ 146 w 231"/>
                    <a:gd name="T1" fmla="*/ 0 h 85"/>
                    <a:gd name="T2" fmla="*/ 146 w 231"/>
                    <a:gd name="T3" fmla="*/ 0 h 85"/>
                    <a:gd name="T4" fmla="*/ 231 w 231"/>
                    <a:gd name="T5" fmla="*/ 12 h 85"/>
                    <a:gd name="T6" fmla="*/ 231 w 231"/>
                    <a:gd name="T7" fmla="*/ 85 h 85"/>
                    <a:gd name="T8" fmla="*/ 231 w 231"/>
                    <a:gd name="T9" fmla="*/ 85 h 85"/>
                    <a:gd name="T10" fmla="*/ 5 w 231"/>
                    <a:gd name="T11" fmla="*/ 33 h 85"/>
                    <a:gd name="T12" fmla="*/ 5 w 231"/>
                    <a:gd name="T13" fmla="*/ 33 h 85"/>
                    <a:gd name="T14" fmla="*/ 0 w 231"/>
                    <a:gd name="T15" fmla="*/ 33 h 85"/>
                    <a:gd name="T16" fmla="*/ 0 w 231"/>
                    <a:gd name="T17" fmla="*/ 31 h 85"/>
                    <a:gd name="T18" fmla="*/ 12 w 231"/>
                    <a:gd name="T19" fmla="*/ 26 h 85"/>
                    <a:gd name="T20" fmla="*/ 12 w 231"/>
                    <a:gd name="T21" fmla="*/ 26 h 85"/>
                    <a:gd name="T22" fmla="*/ 115 w 231"/>
                    <a:gd name="T23" fmla="*/ 0 h 85"/>
                    <a:gd name="T24" fmla="*/ 115 w 231"/>
                    <a:gd name="T25" fmla="*/ 0 h 85"/>
                    <a:gd name="T26" fmla="*/ 130 w 231"/>
                    <a:gd name="T27" fmla="*/ 0 h 85"/>
                    <a:gd name="T28" fmla="*/ 146 w 231"/>
                    <a:gd name="T29" fmla="*/ 0 h 85"/>
                    <a:gd name="T30" fmla="*/ 146 w 231"/>
                    <a:gd name="T31" fmla="*/ 0 h 85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31" h="85">
                      <a:moveTo>
                        <a:pt x="146" y="0"/>
                      </a:moveTo>
                      <a:lnTo>
                        <a:pt x="146" y="0"/>
                      </a:lnTo>
                      <a:lnTo>
                        <a:pt x="231" y="12"/>
                      </a:lnTo>
                      <a:lnTo>
                        <a:pt x="231" y="85"/>
                      </a:lnTo>
                      <a:lnTo>
                        <a:pt x="5" y="33"/>
                      </a:lnTo>
                      <a:lnTo>
                        <a:pt x="0" y="33"/>
                      </a:lnTo>
                      <a:lnTo>
                        <a:pt x="0" y="31"/>
                      </a:lnTo>
                      <a:lnTo>
                        <a:pt x="12" y="26"/>
                      </a:lnTo>
                      <a:lnTo>
                        <a:pt x="115" y="0"/>
                      </a:lnTo>
                      <a:lnTo>
                        <a:pt x="130" y="0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6" name="Freeform 71"/>
                <p:cNvSpPr>
                  <a:spLocks/>
                </p:cNvSpPr>
                <p:nvPr/>
              </p:nvSpPr>
              <p:spPr bwMode="auto">
                <a:xfrm>
                  <a:off x="4804" y="1353"/>
                  <a:ext cx="533" cy="68"/>
                </a:xfrm>
                <a:custGeom>
                  <a:avLst/>
                  <a:gdLst>
                    <a:gd name="T0" fmla="*/ 526 w 533"/>
                    <a:gd name="T1" fmla="*/ 66 h 68"/>
                    <a:gd name="T2" fmla="*/ 491 w 533"/>
                    <a:gd name="T3" fmla="*/ 68 h 68"/>
                    <a:gd name="T4" fmla="*/ 474 w 533"/>
                    <a:gd name="T5" fmla="*/ 64 h 68"/>
                    <a:gd name="T6" fmla="*/ 460 w 533"/>
                    <a:gd name="T7" fmla="*/ 54 h 68"/>
                    <a:gd name="T8" fmla="*/ 460 w 533"/>
                    <a:gd name="T9" fmla="*/ 47 h 68"/>
                    <a:gd name="T10" fmla="*/ 458 w 533"/>
                    <a:gd name="T11" fmla="*/ 40 h 68"/>
                    <a:gd name="T12" fmla="*/ 451 w 533"/>
                    <a:gd name="T13" fmla="*/ 38 h 68"/>
                    <a:gd name="T14" fmla="*/ 432 w 533"/>
                    <a:gd name="T15" fmla="*/ 40 h 68"/>
                    <a:gd name="T16" fmla="*/ 288 w 533"/>
                    <a:gd name="T17" fmla="*/ 57 h 68"/>
                    <a:gd name="T18" fmla="*/ 215 w 533"/>
                    <a:gd name="T19" fmla="*/ 57 h 68"/>
                    <a:gd name="T20" fmla="*/ 144 w 533"/>
                    <a:gd name="T21" fmla="*/ 47 h 68"/>
                    <a:gd name="T22" fmla="*/ 90 w 533"/>
                    <a:gd name="T23" fmla="*/ 35 h 68"/>
                    <a:gd name="T24" fmla="*/ 36 w 533"/>
                    <a:gd name="T25" fmla="*/ 21 h 68"/>
                    <a:gd name="T26" fmla="*/ 3 w 533"/>
                    <a:gd name="T27" fmla="*/ 7 h 68"/>
                    <a:gd name="T28" fmla="*/ 0 w 533"/>
                    <a:gd name="T29" fmla="*/ 0 h 68"/>
                    <a:gd name="T30" fmla="*/ 3 w 533"/>
                    <a:gd name="T31" fmla="*/ 0 h 68"/>
                    <a:gd name="T32" fmla="*/ 5 w 533"/>
                    <a:gd name="T33" fmla="*/ 5 h 68"/>
                    <a:gd name="T34" fmla="*/ 26 w 533"/>
                    <a:gd name="T35" fmla="*/ 16 h 68"/>
                    <a:gd name="T36" fmla="*/ 55 w 533"/>
                    <a:gd name="T37" fmla="*/ 24 h 68"/>
                    <a:gd name="T38" fmla="*/ 144 w 533"/>
                    <a:gd name="T39" fmla="*/ 45 h 68"/>
                    <a:gd name="T40" fmla="*/ 180 w 533"/>
                    <a:gd name="T41" fmla="*/ 49 h 68"/>
                    <a:gd name="T42" fmla="*/ 250 w 533"/>
                    <a:gd name="T43" fmla="*/ 54 h 68"/>
                    <a:gd name="T44" fmla="*/ 356 w 533"/>
                    <a:gd name="T45" fmla="*/ 47 h 68"/>
                    <a:gd name="T46" fmla="*/ 425 w 533"/>
                    <a:gd name="T47" fmla="*/ 38 h 68"/>
                    <a:gd name="T48" fmla="*/ 455 w 533"/>
                    <a:gd name="T49" fmla="*/ 35 h 68"/>
                    <a:gd name="T50" fmla="*/ 462 w 533"/>
                    <a:gd name="T51" fmla="*/ 40 h 68"/>
                    <a:gd name="T52" fmla="*/ 462 w 533"/>
                    <a:gd name="T53" fmla="*/ 47 h 68"/>
                    <a:gd name="T54" fmla="*/ 467 w 533"/>
                    <a:gd name="T55" fmla="*/ 54 h 68"/>
                    <a:gd name="T56" fmla="*/ 484 w 533"/>
                    <a:gd name="T57" fmla="*/ 64 h 68"/>
                    <a:gd name="T58" fmla="*/ 517 w 533"/>
                    <a:gd name="T59" fmla="*/ 66 h 68"/>
                    <a:gd name="T60" fmla="*/ 533 w 533"/>
                    <a:gd name="T61" fmla="*/ 64 h 68"/>
                    <a:gd name="T62" fmla="*/ 526 w 533"/>
                    <a:gd name="T63" fmla="*/ 66 h 68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33" h="68">
                      <a:moveTo>
                        <a:pt x="526" y="66"/>
                      </a:moveTo>
                      <a:lnTo>
                        <a:pt x="526" y="66"/>
                      </a:lnTo>
                      <a:lnTo>
                        <a:pt x="510" y="68"/>
                      </a:lnTo>
                      <a:lnTo>
                        <a:pt x="491" y="68"/>
                      </a:lnTo>
                      <a:lnTo>
                        <a:pt x="481" y="66"/>
                      </a:lnTo>
                      <a:lnTo>
                        <a:pt x="474" y="64"/>
                      </a:lnTo>
                      <a:lnTo>
                        <a:pt x="467" y="59"/>
                      </a:lnTo>
                      <a:lnTo>
                        <a:pt x="460" y="54"/>
                      </a:lnTo>
                      <a:lnTo>
                        <a:pt x="460" y="47"/>
                      </a:lnTo>
                      <a:lnTo>
                        <a:pt x="460" y="42"/>
                      </a:lnTo>
                      <a:lnTo>
                        <a:pt x="458" y="40"/>
                      </a:lnTo>
                      <a:lnTo>
                        <a:pt x="451" y="38"/>
                      </a:lnTo>
                      <a:lnTo>
                        <a:pt x="432" y="40"/>
                      </a:lnTo>
                      <a:lnTo>
                        <a:pt x="359" y="49"/>
                      </a:lnTo>
                      <a:lnTo>
                        <a:pt x="288" y="57"/>
                      </a:lnTo>
                      <a:lnTo>
                        <a:pt x="253" y="57"/>
                      </a:lnTo>
                      <a:lnTo>
                        <a:pt x="215" y="57"/>
                      </a:lnTo>
                      <a:lnTo>
                        <a:pt x="180" y="52"/>
                      </a:lnTo>
                      <a:lnTo>
                        <a:pt x="144" y="47"/>
                      </a:lnTo>
                      <a:lnTo>
                        <a:pt x="90" y="35"/>
                      </a:lnTo>
                      <a:lnTo>
                        <a:pt x="36" y="21"/>
                      </a:lnTo>
                      <a:lnTo>
                        <a:pt x="12" y="14"/>
                      </a:lnTo>
                      <a:lnTo>
                        <a:pt x="3" y="7"/>
                      </a:ln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5" y="5"/>
                      </a:lnTo>
                      <a:lnTo>
                        <a:pt x="12" y="9"/>
                      </a:lnTo>
                      <a:lnTo>
                        <a:pt x="26" y="16"/>
                      </a:lnTo>
                      <a:lnTo>
                        <a:pt x="55" y="24"/>
                      </a:lnTo>
                      <a:lnTo>
                        <a:pt x="85" y="33"/>
                      </a:lnTo>
                      <a:lnTo>
                        <a:pt x="144" y="45"/>
                      </a:lnTo>
                      <a:lnTo>
                        <a:pt x="180" y="49"/>
                      </a:lnTo>
                      <a:lnTo>
                        <a:pt x="215" y="52"/>
                      </a:lnTo>
                      <a:lnTo>
                        <a:pt x="250" y="54"/>
                      </a:lnTo>
                      <a:lnTo>
                        <a:pt x="286" y="54"/>
                      </a:lnTo>
                      <a:lnTo>
                        <a:pt x="356" y="47"/>
                      </a:lnTo>
                      <a:lnTo>
                        <a:pt x="425" y="38"/>
                      </a:lnTo>
                      <a:lnTo>
                        <a:pt x="444" y="35"/>
                      </a:lnTo>
                      <a:lnTo>
                        <a:pt x="455" y="35"/>
                      </a:lnTo>
                      <a:lnTo>
                        <a:pt x="460" y="38"/>
                      </a:lnTo>
                      <a:lnTo>
                        <a:pt x="462" y="40"/>
                      </a:lnTo>
                      <a:lnTo>
                        <a:pt x="462" y="47"/>
                      </a:lnTo>
                      <a:lnTo>
                        <a:pt x="467" y="54"/>
                      </a:lnTo>
                      <a:lnTo>
                        <a:pt x="474" y="61"/>
                      </a:lnTo>
                      <a:lnTo>
                        <a:pt x="484" y="64"/>
                      </a:lnTo>
                      <a:lnTo>
                        <a:pt x="493" y="66"/>
                      </a:lnTo>
                      <a:lnTo>
                        <a:pt x="517" y="66"/>
                      </a:lnTo>
                      <a:lnTo>
                        <a:pt x="533" y="61"/>
                      </a:lnTo>
                      <a:lnTo>
                        <a:pt x="533" y="64"/>
                      </a:lnTo>
                      <a:lnTo>
                        <a:pt x="526" y="66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7" name="Freeform 72"/>
                <p:cNvSpPr>
                  <a:spLocks/>
                </p:cNvSpPr>
                <p:nvPr/>
              </p:nvSpPr>
              <p:spPr bwMode="auto">
                <a:xfrm>
                  <a:off x="4769" y="1407"/>
                  <a:ext cx="641" cy="257"/>
                </a:xfrm>
                <a:custGeom>
                  <a:avLst/>
                  <a:gdLst>
                    <a:gd name="T0" fmla="*/ 521 w 641"/>
                    <a:gd name="T1" fmla="*/ 54 h 257"/>
                    <a:gd name="T2" fmla="*/ 469 w 641"/>
                    <a:gd name="T3" fmla="*/ 31 h 257"/>
                    <a:gd name="T4" fmla="*/ 462 w 641"/>
                    <a:gd name="T5" fmla="*/ 31 h 257"/>
                    <a:gd name="T6" fmla="*/ 396 w 641"/>
                    <a:gd name="T7" fmla="*/ 38 h 257"/>
                    <a:gd name="T8" fmla="*/ 398 w 641"/>
                    <a:gd name="T9" fmla="*/ 38 h 257"/>
                    <a:gd name="T10" fmla="*/ 387 w 641"/>
                    <a:gd name="T11" fmla="*/ 38 h 257"/>
                    <a:gd name="T12" fmla="*/ 337 w 641"/>
                    <a:gd name="T13" fmla="*/ 45 h 257"/>
                    <a:gd name="T14" fmla="*/ 339 w 641"/>
                    <a:gd name="T15" fmla="*/ 47 h 257"/>
                    <a:gd name="T16" fmla="*/ 335 w 641"/>
                    <a:gd name="T17" fmla="*/ 45 h 257"/>
                    <a:gd name="T18" fmla="*/ 226 w 641"/>
                    <a:gd name="T19" fmla="*/ 59 h 257"/>
                    <a:gd name="T20" fmla="*/ 170 w 641"/>
                    <a:gd name="T21" fmla="*/ 66 h 257"/>
                    <a:gd name="T22" fmla="*/ 130 w 641"/>
                    <a:gd name="T23" fmla="*/ 62 h 257"/>
                    <a:gd name="T24" fmla="*/ 104 w 641"/>
                    <a:gd name="T25" fmla="*/ 52 h 257"/>
                    <a:gd name="T26" fmla="*/ 104 w 641"/>
                    <a:gd name="T27" fmla="*/ 38 h 257"/>
                    <a:gd name="T28" fmla="*/ 125 w 641"/>
                    <a:gd name="T29" fmla="*/ 21 h 257"/>
                    <a:gd name="T30" fmla="*/ 156 w 641"/>
                    <a:gd name="T31" fmla="*/ 17 h 257"/>
                    <a:gd name="T32" fmla="*/ 196 w 641"/>
                    <a:gd name="T33" fmla="*/ 3 h 257"/>
                    <a:gd name="T34" fmla="*/ 196 w 641"/>
                    <a:gd name="T35" fmla="*/ 3 h 257"/>
                    <a:gd name="T36" fmla="*/ 196 w 641"/>
                    <a:gd name="T37" fmla="*/ 0 h 257"/>
                    <a:gd name="T38" fmla="*/ 189 w 641"/>
                    <a:gd name="T39" fmla="*/ 0 h 257"/>
                    <a:gd name="T40" fmla="*/ 186 w 641"/>
                    <a:gd name="T41" fmla="*/ 0 h 257"/>
                    <a:gd name="T42" fmla="*/ 184 w 641"/>
                    <a:gd name="T43" fmla="*/ 0 h 257"/>
                    <a:gd name="T44" fmla="*/ 156 w 641"/>
                    <a:gd name="T45" fmla="*/ 10 h 257"/>
                    <a:gd name="T46" fmla="*/ 113 w 641"/>
                    <a:gd name="T47" fmla="*/ 19 h 257"/>
                    <a:gd name="T48" fmla="*/ 97 w 641"/>
                    <a:gd name="T49" fmla="*/ 40 h 257"/>
                    <a:gd name="T50" fmla="*/ 104 w 641"/>
                    <a:gd name="T51" fmla="*/ 57 h 257"/>
                    <a:gd name="T52" fmla="*/ 137 w 641"/>
                    <a:gd name="T53" fmla="*/ 66 h 257"/>
                    <a:gd name="T54" fmla="*/ 151 w 641"/>
                    <a:gd name="T55" fmla="*/ 69 h 257"/>
                    <a:gd name="T56" fmla="*/ 24 w 641"/>
                    <a:gd name="T57" fmla="*/ 85 h 257"/>
                    <a:gd name="T58" fmla="*/ 5 w 641"/>
                    <a:gd name="T59" fmla="*/ 87 h 257"/>
                    <a:gd name="T60" fmla="*/ 0 w 641"/>
                    <a:gd name="T61" fmla="*/ 90 h 257"/>
                    <a:gd name="T62" fmla="*/ 2 w 641"/>
                    <a:gd name="T63" fmla="*/ 92 h 257"/>
                    <a:gd name="T64" fmla="*/ 0 w 641"/>
                    <a:gd name="T65" fmla="*/ 95 h 257"/>
                    <a:gd name="T66" fmla="*/ 5 w 641"/>
                    <a:gd name="T67" fmla="*/ 104 h 257"/>
                    <a:gd name="T68" fmla="*/ 5 w 641"/>
                    <a:gd name="T69" fmla="*/ 104 h 257"/>
                    <a:gd name="T70" fmla="*/ 7 w 641"/>
                    <a:gd name="T71" fmla="*/ 120 h 257"/>
                    <a:gd name="T72" fmla="*/ 17 w 641"/>
                    <a:gd name="T73" fmla="*/ 137 h 257"/>
                    <a:gd name="T74" fmla="*/ 19 w 641"/>
                    <a:gd name="T75" fmla="*/ 149 h 257"/>
                    <a:gd name="T76" fmla="*/ 19 w 641"/>
                    <a:gd name="T77" fmla="*/ 151 h 257"/>
                    <a:gd name="T78" fmla="*/ 24 w 641"/>
                    <a:gd name="T79" fmla="*/ 151 h 257"/>
                    <a:gd name="T80" fmla="*/ 73 w 641"/>
                    <a:gd name="T81" fmla="*/ 196 h 257"/>
                    <a:gd name="T82" fmla="*/ 132 w 641"/>
                    <a:gd name="T83" fmla="*/ 253 h 257"/>
                    <a:gd name="T84" fmla="*/ 80 w 641"/>
                    <a:gd name="T85" fmla="*/ 198 h 257"/>
                    <a:gd name="T86" fmla="*/ 134 w 641"/>
                    <a:gd name="T87" fmla="*/ 253 h 257"/>
                    <a:gd name="T88" fmla="*/ 151 w 641"/>
                    <a:gd name="T89" fmla="*/ 257 h 257"/>
                    <a:gd name="T90" fmla="*/ 639 w 641"/>
                    <a:gd name="T91" fmla="*/ 118 h 257"/>
                    <a:gd name="T92" fmla="*/ 639 w 641"/>
                    <a:gd name="T93" fmla="*/ 111 h 257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641" h="257">
                      <a:moveTo>
                        <a:pt x="639" y="111"/>
                      </a:moveTo>
                      <a:lnTo>
                        <a:pt x="639" y="111"/>
                      </a:lnTo>
                      <a:lnTo>
                        <a:pt x="521" y="54"/>
                      </a:lnTo>
                      <a:lnTo>
                        <a:pt x="469" y="31"/>
                      </a:lnTo>
                      <a:lnTo>
                        <a:pt x="464" y="31"/>
                      </a:lnTo>
                      <a:lnTo>
                        <a:pt x="462" y="31"/>
                      </a:lnTo>
                      <a:lnTo>
                        <a:pt x="457" y="28"/>
                      </a:lnTo>
                      <a:lnTo>
                        <a:pt x="396" y="38"/>
                      </a:lnTo>
                      <a:lnTo>
                        <a:pt x="398" y="38"/>
                      </a:lnTo>
                      <a:lnTo>
                        <a:pt x="394" y="40"/>
                      </a:lnTo>
                      <a:lnTo>
                        <a:pt x="387" y="38"/>
                      </a:lnTo>
                      <a:lnTo>
                        <a:pt x="337" y="45"/>
                      </a:lnTo>
                      <a:lnTo>
                        <a:pt x="339" y="47"/>
                      </a:lnTo>
                      <a:lnTo>
                        <a:pt x="335" y="45"/>
                      </a:lnTo>
                      <a:lnTo>
                        <a:pt x="259" y="57"/>
                      </a:lnTo>
                      <a:lnTo>
                        <a:pt x="226" y="59"/>
                      </a:lnTo>
                      <a:lnTo>
                        <a:pt x="170" y="66"/>
                      </a:lnTo>
                      <a:lnTo>
                        <a:pt x="149" y="64"/>
                      </a:lnTo>
                      <a:lnTo>
                        <a:pt x="130" y="62"/>
                      </a:lnTo>
                      <a:lnTo>
                        <a:pt x="118" y="59"/>
                      </a:lnTo>
                      <a:lnTo>
                        <a:pt x="108" y="54"/>
                      </a:lnTo>
                      <a:lnTo>
                        <a:pt x="104" y="52"/>
                      </a:lnTo>
                      <a:lnTo>
                        <a:pt x="101" y="50"/>
                      </a:lnTo>
                      <a:lnTo>
                        <a:pt x="101" y="45"/>
                      </a:lnTo>
                      <a:lnTo>
                        <a:pt x="104" y="38"/>
                      </a:lnTo>
                      <a:lnTo>
                        <a:pt x="113" y="28"/>
                      </a:lnTo>
                      <a:lnTo>
                        <a:pt x="125" y="21"/>
                      </a:lnTo>
                      <a:lnTo>
                        <a:pt x="139" y="17"/>
                      </a:lnTo>
                      <a:lnTo>
                        <a:pt x="156" y="17"/>
                      </a:lnTo>
                      <a:lnTo>
                        <a:pt x="165" y="14"/>
                      </a:lnTo>
                      <a:lnTo>
                        <a:pt x="177" y="12"/>
                      </a:lnTo>
                      <a:lnTo>
                        <a:pt x="196" y="3"/>
                      </a:lnTo>
                      <a:lnTo>
                        <a:pt x="196" y="0"/>
                      </a:lnTo>
                      <a:lnTo>
                        <a:pt x="189" y="0"/>
                      </a:lnTo>
                      <a:lnTo>
                        <a:pt x="186" y="0"/>
                      </a:lnTo>
                      <a:lnTo>
                        <a:pt x="184" y="0"/>
                      </a:lnTo>
                      <a:lnTo>
                        <a:pt x="172" y="7"/>
                      </a:lnTo>
                      <a:lnTo>
                        <a:pt x="156" y="10"/>
                      </a:lnTo>
                      <a:lnTo>
                        <a:pt x="141" y="12"/>
                      </a:lnTo>
                      <a:lnTo>
                        <a:pt x="127" y="14"/>
                      </a:lnTo>
                      <a:lnTo>
                        <a:pt x="113" y="19"/>
                      </a:lnTo>
                      <a:lnTo>
                        <a:pt x="101" y="31"/>
                      </a:lnTo>
                      <a:lnTo>
                        <a:pt x="97" y="40"/>
                      </a:lnTo>
                      <a:lnTo>
                        <a:pt x="94" y="47"/>
                      </a:lnTo>
                      <a:lnTo>
                        <a:pt x="97" y="54"/>
                      </a:lnTo>
                      <a:lnTo>
                        <a:pt x="104" y="57"/>
                      </a:lnTo>
                      <a:lnTo>
                        <a:pt x="111" y="62"/>
                      </a:lnTo>
                      <a:lnTo>
                        <a:pt x="120" y="64"/>
                      </a:lnTo>
                      <a:lnTo>
                        <a:pt x="137" y="66"/>
                      </a:lnTo>
                      <a:lnTo>
                        <a:pt x="151" y="69"/>
                      </a:lnTo>
                      <a:lnTo>
                        <a:pt x="87" y="76"/>
                      </a:lnTo>
                      <a:lnTo>
                        <a:pt x="24" y="85"/>
                      </a:lnTo>
                      <a:lnTo>
                        <a:pt x="7" y="87"/>
                      </a:lnTo>
                      <a:lnTo>
                        <a:pt x="5" y="87"/>
                      </a:lnTo>
                      <a:lnTo>
                        <a:pt x="0" y="90"/>
                      </a:lnTo>
                      <a:lnTo>
                        <a:pt x="0" y="92"/>
                      </a:lnTo>
                      <a:lnTo>
                        <a:pt x="2" y="92"/>
                      </a:lnTo>
                      <a:lnTo>
                        <a:pt x="0" y="95"/>
                      </a:lnTo>
                      <a:lnTo>
                        <a:pt x="2" y="95"/>
                      </a:lnTo>
                      <a:lnTo>
                        <a:pt x="5" y="104"/>
                      </a:lnTo>
                      <a:lnTo>
                        <a:pt x="5" y="118"/>
                      </a:lnTo>
                      <a:lnTo>
                        <a:pt x="7" y="120"/>
                      </a:lnTo>
                      <a:lnTo>
                        <a:pt x="17" y="137"/>
                      </a:lnTo>
                      <a:lnTo>
                        <a:pt x="17" y="142"/>
                      </a:lnTo>
                      <a:lnTo>
                        <a:pt x="19" y="149"/>
                      </a:lnTo>
                      <a:lnTo>
                        <a:pt x="19" y="151"/>
                      </a:lnTo>
                      <a:lnTo>
                        <a:pt x="24" y="151"/>
                      </a:lnTo>
                      <a:lnTo>
                        <a:pt x="28" y="151"/>
                      </a:lnTo>
                      <a:lnTo>
                        <a:pt x="73" y="196"/>
                      </a:lnTo>
                      <a:lnTo>
                        <a:pt x="132" y="253"/>
                      </a:lnTo>
                      <a:lnTo>
                        <a:pt x="139" y="255"/>
                      </a:lnTo>
                      <a:lnTo>
                        <a:pt x="80" y="198"/>
                      </a:lnTo>
                      <a:lnTo>
                        <a:pt x="134" y="253"/>
                      </a:lnTo>
                      <a:lnTo>
                        <a:pt x="144" y="257"/>
                      </a:lnTo>
                      <a:lnTo>
                        <a:pt x="151" y="257"/>
                      </a:lnTo>
                      <a:lnTo>
                        <a:pt x="391" y="189"/>
                      </a:lnTo>
                      <a:lnTo>
                        <a:pt x="639" y="118"/>
                      </a:lnTo>
                      <a:lnTo>
                        <a:pt x="641" y="116"/>
                      </a:lnTo>
                      <a:lnTo>
                        <a:pt x="639" y="111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8" name="Freeform 73"/>
                <p:cNvSpPr>
                  <a:spLocks/>
                </p:cNvSpPr>
                <p:nvPr/>
              </p:nvSpPr>
              <p:spPr bwMode="auto">
                <a:xfrm>
                  <a:off x="5330" y="1398"/>
                  <a:ext cx="118" cy="71"/>
                </a:xfrm>
                <a:custGeom>
                  <a:avLst/>
                  <a:gdLst>
                    <a:gd name="T0" fmla="*/ 0 w 118"/>
                    <a:gd name="T1" fmla="*/ 23 h 71"/>
                    <a:gd name="T2" fmla="*/ 0 w 118"/>
                    <a:gd name="T3" fmla="*/ 23 h 71"/>
                    <a:gd name="T4" fmla="*/ 0 w 118"/>
                    <a:gd name="T5" fmla="*/ 23 h 71"/>
                    <a:gd name="T6" fmla="*/ 0 w 118"/>
                    <a:gd name="T7" fmla="*/ 21 h 71"/>
                    <a:gd name="T8" fmla="*/ 0 w 118"/>
                    <a:gd name="T9" fmla="*/ 21 h 71"/>
                    <a:gd name="T10" fmla="*/ 14 w 118"/>
                    <a:gd name="T11" fmla="*/ 9 h 71"/>
                    <a:gd name="T12" fmla="*/ 14 w 118"/>
                    <a:gd name="T13" fmla="*/ 9 h 71"/>
                    <a:gd name="T14" fmla="*/ 14 w 118"/>
                    <a:gd name="T15" fmla="*/ 9 h 71"/>
                    <a:gd name="T16" fmla="*/ 14 w 118"/>
                    <a:gd name="T17" fmla="*/ 9 h 71"/>
                    <a:gd name="T18" fmla="*/ 14 w 118"/>
                    <a:gd name="T19" fmla="*/ 9 h 71"/>
                    <a:gd name="T20" fmla="*/ 14 w 118"/>
                    <a:gd name="T21" fmla="*/ 9 h 71"/>
                    <a:gd name="T22" fmla="*/ 14 w 118"/>
                    <a:gd name="T23" fmla="*/ 9 h 71"/>
                    <a:gd name="T24" fmla="*/ 14 w 118"/>
                    <a:gd name="T25" fmla="*/ 9 h 71"/>
                    <a:gd name="T26" fmla="*/ 14 w 118"/>
                    <a:gd name="T27" fmla="*/ 9 h 71"/>
                    <a:gd name="T28" fmla="*/ 14 w 118"/>
                    <a:gd name="T29" fmla="*/ 9 h 71"/>
                    <a:gd name="T30" fmla="*/ 14 w 118"/>
                    <a:gd name="T31" fmla="*/ 9 h 71"/>
                    <a:gd name="T32" fmla="*/ 33 w 118"/>
                    <a:gd name="T33" fmla="*/ 2 h 71"/>
                    <a:gd name="T34" fmla="*/ 33 w 118"/>
                    <a:gd name="T35" fmla="*/ 2 h 71"/>
                    <a:gd name="T36" fmla="*/ 33 w 118"/>
                    <a:gd name="T37" fmla="*/ 2 h 71"/>
                    <a:gd name="T38" fmla="*/ 33 w 118"/>
                    <a:gd name="T39" fmla="*/ 2 h 71"/>
                    <a:gd name="T40" fmla="*/ 33 w 118"/>
                    <a:gd name="T41" fmla="*/ 2 h 71"/>
                    <a:gd name="T42" fmla="*/ 35 w 118"/>
                    <a:gd name="T43" fmla="*/ 2 h 71"/>
                    <a:gd name="T44" fmla="*/ 35 w 118"/>
                    <a:gd name="T45" fmla="*/ 2 h 71"/>
                    <a:gd name="T46" fmla="*/ 52 w 118"/>
                    <a:gd name="T47" fmla="*/ 0 h 71"/>
                    <a:gd name="T48" fmla="*/ 83 w 118"/>
                    <a:gd name="T49" fmla="*/ 2 h 71"/>
                    <a:gd name="T50" fmla="*/ 83 w 118"/>
                    <a:gd name="T51" fmla="*/ 2 h 71"/>
                    <a:gd name="T52" fmla="*/ 83 w 118"/>
                    <a:gd name="T53" fmla="*/ 2 h 71"/>
                    <a:gd name="T54" fmla="*/ 87 w 118"/>
                    <a:gd name="T55" fmla="*/ 4 h 71"/>
                    <a:gd name="T56" fmla="*/ 87 w 118"/>
                    <a:gd name="T57" fmla="*/ 4 h 71"/>
                    <a:gd name="T58" fmla="*/ 87 w 118"/>
                    <a:gd name="T59" fmla="*/ 4 h 71"/>
                    <a:gd name="T60" fmla="*/ 99 w 118"/>
                    <a:gd name="T61" fmla="*/ 7 h 71"/>
                    <a:gd name="T62" fmla="*/ 118 w 118"/>
                    <a:gd name="T63" fmla="*/ 14 h 71"/>
                    <a:gd name="T64" fmla="*/ 118 w 118"/>
                    <a:gd name="T65" fmla="*/ 71 h 71"/>
                    <a:gd name="T66" fmla="*/ 118 w 118"/>
                    <a:gd name="T67" fmla="*/ 71 h 71"/>
                    <a:gd name="T68" fmla="*/ 99 w 118"/>
                    <a:gd name="T69" fmla="*/ 71 h 71"/>
                    <a:gd name="T70" fmla="*/ 83 w 118"/>
                    <a:gd name="T71" fmla="*/ 68 h 71"/>
                    <a:gd name="T72" fmla="*/ 83 w 118"/>
                    <a:gd name="T73" fmla="*/ 68 h 71"/>
                    <a:gd name="T74" fmla="*/ 47 w 118"/>
                    <a:gd name="T75" fmla="*/ 59 h 71"/>
                    <a:gd name="T76" fmla="*/ 28 w 118"/>
                    <a:gd name="T77" fmla="*/ 52 h 71"/>
                    <a:gd name="T78" fmla="*/ 19 w 118"/>
                    <a:gd name="T79" fmla="*/ 45 h 71"/>
                    <a:gd name="T80" fmla="*/ 19 w 118"/>
                    <a:gd name="T81" fmla="*/ 45 h 71"/>
                    <a:gd name="T82" fmla="*/ 9 w 118"/>
                    <a:gd name="T83" fmla="*/ 40 h 71"/>
                    <a:gd name="T84" fmla="*/ 0 w 118"/>
                    <a:gd name="T85" fmla="*/ 30 h 71"/>
                    <a:gd name="T86" fmla="*/ 0 w 118"/>
                    <a:gd name="T87" fmla="*/ 30 h 71"/>
                    <a:gd name="T88" fmla="*/ 0 w 118"/>
                    <a:gd name="T89" fmla="*/ 28 h 71"/>
                    <a:gd name="T90" fmla="*/ 0 w 118"/>
                    <a:gd name="T91" fmla="*/ 23 h 71"/>
                    <a:gd name="T92" fmla="*/ 0 w 118"/>
                    <a:gd name="T93" fmla="*/ 23 h 71"/>
                    <a:gd name="T94" fmla="*/ 0 w 118"/>
                    <a:gd name="T95" fmla="*/ 23 h 71"/>
                    <a:gd name="T96" fmla="*/ 0 w 118"/>
                    <a:gd name="T97" fmla="*/ 23 h 71"/>
                    <a:gd name="T98" fmla="*/ 0 w 118"/>
                    <a:gd name="T99" fmla="*/ 23 h 71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18" h="71">
                      <a:moveTo>
                        <a:pt x="0" y="23"/>
                      </a:moveTo>
                      <a:lnTo>
                        <a:pt x="0" y="23"/>
                      </a:lnTo>
                      <a:lnTo>
                        <a:pt x="0" y="21"/>
                      </a:lnTo>
                      <a:lnTo>
                        <a:pt x="14" y="9"/>
                      </a:lnTo>
                      <a:lnTo>
                        <a:pt x="33" y="2"/>
                      </a:lnTo>
                      <a:lnTo>
                        <a:pt x="35" y="2"/>
                      </a:lnTo>
                      <a:lnTo>
                        <a:pt x="52" y="0"/>
                      </a:lnTo>
                      <a:lnTo>
                        <a:pt x="83" y="2"/>
                      </a:lnTo>
                      <a:lnTo>
                        <a:pt x="87" y="4"/>
                      </a:lnTo>
                      <a:lnTo>
                        <a:pt x="99" y="7"/>
                      </a:lnTo>
                      <a:lnTo>
                        <a:pt x="118" y="14"/>
                      </a:lnTo>
                      <a:lnTo>
                        <a:pt x="118" y="71"/>
                      </a:lnTo>
                      <a:lnTo>
                        <a:pt x="99" y="71"/>
                      </a:lnTo>
                      <a:lnTo>
                        <a:pt x="83" y="68"/>
                      </a:lnTo>
                      <a:lnTo>
                        <a:pt x="47" y="59"/>
                      </a:lnTo>
                      <a:lnTo>
                        <a:pt x="28" y="52"/>
                      </a:lnTo>
                      <a:lnTo>
                        <a:pt x="19" y="45"/>
                      </a:lnTo>
                      <a:lnTo>
                        <a:pt x="9" y="40"/>
                      </a:lnTo>
                      <a:lnTo>
                        <a:pt x="0" y="30"/>
                      </a:lnTo>
                      <a:lnTo>
                        <a:pt x="0" y="28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735A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49" name="Freeform 74"/>
                <p:cNvSpPr>
                  <a:spLocks/>
                </p:cNvSpPr>
                <p:nvPr/>
              </p:nvSpPr>
              <p:spPr bwMode="auto">
                <a:xfrm>
                  <a:off x="4689" y="962"/>
                  <a:ext cx="481" cy="445"/>
                </a:xfrm>
                <a:custGeom>
                  <a:avLst/>
                  <a:gdLst>
                    <a:gd name="T0" fmla="*/ 462 w 481"/>
                    <a:gd name="T1" fmla="*/ 47 h 445"/>
                    <a:gd name="T2" fmla="*/ 471 w 481"/>
                    <a:gd name="T3" fmla="*/ 70 h 445"/>
                    <a:gd name="T4" fmla="*/ 481 w 481"/>
                    <a:gd name="T5" fmla="*/ 162 h 445"/>
                    <a:gd name="T6" fmla="*/ 478 w 481"/>
                    <a:gd name="T7" fmla="*/ 282 h 445"/>
                    <a:gd name="T8" fmla="*/ 469 w 481"/>
                    <a:gd name="T9" fmla="*/ 377 h 445"/>
                    <a:gd name="T10" fmla="*/ 460 w 481"/>
                    <a:gd name="T11" fmla="*/ 398 h 445"/>
                    <a:gd name="T12" fmla="*/ 309 w 481"/>
                    <a:gd name="T13" fmla="*/ 398 h 445"/>
                    <a:gd name="T14" fmla="*/ 285 w 481"/>
                    <a:gd name="T15" fmla="*/ 415 h 445"/>
                    <a:gd name="T16" fmla="*/ 280 w 481"/>
                    <a:gd name="T17" fmla="*/ 415 h 445"/>
                    <a:gd name="T18" fmla="*/ 311 w 481"/>
                    <a:gd name="T19" fmla="*/ 417 h 445"/>
                    <a:gd name="T20" fmla="*/ 349 w 481"/>
                    <a:gd name="T21" fmla="*/ 424 h 445"/>
                    <a:gd name="T22" fmla="*/ 356 w 481"/>
                    <a:gd name="T23" fmla="*/ 429 h 445"/>
                    <a:gd name="T24" fmla="*/ 353 w 481"/>
                    <a:gd name="T25" fmla="*/ 433 h 445"/>
                    <a:gd name="T26" fmla="*/ 318 w 481"/>
                    <a:gd name="T27" fmla="*/ 440 h 445"/>
                    <a:gd name="T28" fmla="*/ 226 w 481"/>
                    <a:gd name="T29" fmla="*/ 445 h 445"/>
                    <a:gd name="T30" fmla="*/ 177 w 481"/>
                    <a:gd name="T31" fmla="*/ 443 h 445"/>
                    <a:gd name="T32" fmla="*/ 108 w 481"/>
                    <a:gd name="T33" fmla="*/ 436 h 445"/>
                    <a:gd name="T34" fmla="*/ 99 w 481"/>
                    <a:gd name="T35" fmla="*/ 429 h 445"/>
                    <a:gd name="T36" fmla="*/ 99 w 481"/>
                    <a:gd name="T37" fmla="*/ 426 h 445"/>
                    <a:gd name="T38" fmla="*/ 118 w 481"/>
                    <a:gd name="T39" fmla="*/ 422 h 445"/>
                    <a:gd name="T40" fmla="*/ 170 w 481"/>
                    <a:gd name="T41" fmla="*/ 415 h 445"/>
                    <a:gd name="T42" fmla="*/ 130 w 481"/>
                    <a:gd name="T43" fmla="*/ 396 h 445"/>
                    <a:gd name="T44" fmla="*/ 120 w 481"/>
                    <a:gd name="T45" fmla="*/ 386 h 445"/>
                    <a:gd name="T46" fmla="*/ 21 w 481"/>
                    <a:gd name="T47" fmla="*/ 367 h 445"/>
                    <a:gd name="T48" fmla="*/ 26 w 481"/>
                    <a:gd name="T49" fmla="*/ 351 h 445"/>
                    <a:gd name="T50" fmla="*/ 28 w 481"/>
                    <a:gd name="T51" fmla="*/ 318 h 445"/>
                    <a:gd name="T52" fmla="*/ 21 w 481"/>
                    <a:gd name="T53" fmla="*/ 280 h 445"/>
                    <a:gd name="T54" fmla="*/ 9 w 481"/>
                    <a:gd name="T55" fmla="*/ 257 h 445"/>
                    <a:gd name="T56" fmla="*/ 2 w 481"/>
                    <a:gd name="T57" fmla="*/ 249 h 445"/>
                    <a:gd name="T58" fmla="*/ 2 w 481"/>
                    <a:gd name="T59" fmla="*/ 200 h 445"/>
                    <a:gd name="T60" fmla="*/ 5 w 481"/>
                    <a:gd name="T61" fmla="*/ 188 h 445"/>
                    <a:gd name="T62" fmla="*/ 64 w 481"/>
                    <a:gd name="T63" fmla="*/ 139 h 445"/>
                    <a:gd name="T64" fmla="*/ 75 w 481"/>
                    <a:gd name="T65" fmla="*/ 61 h 445"/>
                    <a:gd name="T66" fmla="*/ 87 w 481"/>
                    <a:gd name="T67" fmla="*/ 25 h 445"/>
                    <a:gd name="T68" fmla="*/ 101 w 481"/>
                    <a:gd name="T69" fmla="*/ 0 h 445"/>
                    <a:gd name="T70" fmla="*/ 462 w 481"/>
                    <a:gd name="T71" fmla="*/ 47 h 445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81" h="445">
                      <a:moveTo>
                        <a:pt x="462" y="47"/>
                      </a:moveTo>
                      <a:lnTo>
                        <a:pt x="462" y="47"/>
                      </a:lnTo>
                      <a:lnTo>
                        <a:pt x="467" y="56"/>
                      </a:lnTo>
                      <a:lnTo>
                        <a:pt x="471" y="70"/>
                      </a:lnTo>
                      <a:lnTo>
                        <a:pt x="476" y="110"/>
                      </a:lnTo>
                      <a:lnTo>
                        <a:pt x="481" y="162"/>
                      </a:lnTo>
                      <a:lnTo>
                        <a:pt x="481" y="224"/>
                      </a:lnTo>
                      <a:lnTo>
                        <a:pt x="478" y="282"/>
                      </a:lnTo>
                      <a:lnTo>
                        <a:pt x="476" y="334"/>
                      </a:lnTo>
                      <a:lnTo>
                        <a:pt x="469" y="377"/>
                      </a:lnTo>
                      <a:lnTo>
                        <a:pt x="464" y="391"/>
                      </a:lnTo>
                      <a:lnTo>
                        <a:pt x="460" y="398"/>
                      </a:lnTo>
                      <a:lnTo>
                        <a:pt x="309" y="398"/>
                      </a:lnTo>
                      <a:lnTo>
                        <a:pt x="297" y="405"/>
                      </a:lnTo>
                      <a:lnTo>
                        <a:pt x="285" y="415"/>
                      </a:lnTo>
                      <a:lnTo>
                        <a:pt x="280" y="415"/>
                      </a:lnTo>
                      <a:lnTo>
                        <a:pt x="311" y="417"/>
                      </a:lnTo>
                      <a:lnTo>
                        <a:pt x="335" y="422"/>
                      </a:lnTo>
                      <a:lnTo>
                        <a:pt x="349" y="424"/>
                      </a:lnTo>
                      <a:lnTo>
                        <a:pt x="353" y="426"/>
                      </a:lnTo>
                      <a:lnTo>
                        <a:pt x="356" y="429"/>
                      </a:lnTo>
                      <a:lnTo>
                        <a:pt x="353" y="433"/>
                      </a:lnTo>
                      <a:lnTo>
                        <a:pt x="344" y="436"/>
                      </a:lnTo>
                      <a:lnTo>
                        <a:pt x="318" y="440"/>
                      </a:lnTo>
                      <a:lnTo>
                        <a:pt x="276" y="443"/>
                      </a:lnTo>
                      <a:lnTo>
                        <a:pt x="226" y="445"/>
                      </a:lnTo>
                      <a:lnTo>
                        <a:pt x="177" y="443"/>
                      </a:lnTo>
                      <a:lnTo>
                        <a:pt x="137" y="440"/>
                      </a:lnTo>
                      <a:lnTo>
                        <a:pt x="108" y="436"/>
                      </a:lnTo>
                      <a:lnTo>
                        <a:pt x="101" y="433"/>
                      </a:lnTo>
                      <a:lnTo>
                        <a:pt x="99" y="429"/>
                      </a:lnTo>
                      <a:lnTo>
                        <a:pt x="99" y="426"/>
                      </a:lnTo>
                      <a:lnTo>
                        <a:pt x="104" y="424"/>
                      </a:lnTo>
                      <a:lnTo>
                        <a:pt x="118" y="422"/>
                      </a:lnTo>
                      <a:lnTo>
                        <a:pt x="141" y="417"/>
                      </a:lnTo>
                      <a:lnTo>
                        <a:pt x="170" y="415"/>
                      </a:lnTo>
                      <a:lnTo>
                        <a:pt x="130" y="396"/>
                      </a:lnTo>
                      <a:lnTo>
                        <a:pt x="111" y="386"/>
                      </a:lnTo>
                      <a:lnTo>
                        <a:pt x="120" y="386"/>
                      </a:lnTo>
                      <a:lnTo>
                        <a:pt x="21" y="367"/>
                      </a:lnTo>
                      <a:lnTo>
                        <a:pt x="24" y="363"/>
                      </a:lnTo>
                      <a:lnTo>
                        <a:pt x="26" y="351"/>
                      </a:lnTo>
                      <a:lnTo>
                        <a:pt x="28" y="337"/>
                      </a:lnTo>
                      <a:lnTo>
                        <a:pt x="28" y="318"/>
                      </a:lnTo>
                      <a:lnTo>
                        <a:pt x="26" y="299"/>
                      </a:lnTo>
                      <a:lnTo>
                        <a:pt x="21" y="280"/>
                      </a:lnTo>
                      <a:lnTo>
                        <a:pt x="14" y="264"/>
                      </a:lnTo>
                      <a:lnTo>
                        <a:pt x="9" y="257"/>
                      </a:lnTo>
                      <a:lnTo>
                        <a:pt x="2" y="249"/>
                      </a:lnTo>
                      <a:lnTo>
                        <a:pt x="0" y="214"/>
                      </a:lnTo>
                      <a:lnTo>
                        <a:pt x="2" y="200"/>
                      </a:lnTo>
                      <a:lnTo>
                        <a:pt x="5" y="188"/>
                      </a:lnTo>
                      <a:lnTo>
                        <a:pt x="64" y="139"/>
                      </a:lnTo>
                      <a:lnTo>
                        <a:pt x="68" y="101"/>
                      </a:lnTo>
                      <a:lnTo>
                        <a:pt x="75" y="61"/>
                      </a:lnTo>
                      <a:lnTo>
                        <a:pt x="80" y="42"/>
                      </a:lnTo>
                      <a:lnTo>
                        <a:pt x="87" y="25"/>
                      </a:lnTo>
                      <a:lnTo>
                        <a:pt x="94" y="9"/>
                      </a:lnTo>
                      <a:lnTo>
                        <a:pt x="101" y="0"/>
                      </a:lnTo>
                      <a:lnTo>
                        <a:pt x="179" y="0"/>
                      </a:lnTo>
                      <a:lnTo>
                        <a:pt x="462" y="47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0" name="Freeform 75"/>
                <p:cNvSpPr>
                  <a:spLocks/>
                </p:cNvSpPr>
                <p:nvPr/>
              </p:nvSpPr>
              <p:spPr bwMode="auto">
                <a:xfrm>
                  <a:off x="4852" y="1002"/>
                  <a:ext cx="275" cy="304"/>
                </a:xfrm>
                <a:custGeom>
                  <a:avLst/>
                  <a:gdLst>
                    <a:gd name="T0" fmla="*/ 275 w 275"/>
                    <a:gd name="T1" fmla="*/ 37 h 304"/>
                    <a:gd name="T2" fmla="*/ 275 w 275"/>
                    <a:gd name="T3" fmla="*/ 37 h 304"/>
                    <a:gd name="T4" fmla="*/ 275 w 275"/>
                    <a:gd name="T5" fmla="*/ 304 h 304"/>
                    <a:gd name="T6" fmla="*/ 275 w 275"/>
                    <a:gd name="T7" fmla="*/ 304 h 304"/>
                    <a:gd name="T8" fmla="*/ 0 w 275"/>
                    <a:gd name="T9" fmla="*/ 297 h 304"/>
                    <a:gd name="T10" fmla="*/ 0 w 275"/>
                    <a:gd name="T11" fmla="*/ 297 h 304"/>
                    <a:gd name="T12" fmla="*/ 9 w 275"/>
                    <a:gd name="T13" fmla="*/ 0 h 304"/>
                    <a:gd name="T14" fmla="*/ 9 w 275"/>
                    <a:gd name="T15" fmla="*/ 0 h 304"/>
                    <a:gd name="T16" fmla="*/ 275 w 275"/>
                    <a:gd name="T17" fmla="*/ 37 h 304"/>
                    <a:gd name="T18" fmla="*/ 275 w 275"/>
                    <a:gd name="T19" fmla="*/ 37 h 304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75" h="304">
                      <a:moveTo>
                        <a:pt x="275" y="37"/>
                      </a:moveTo>
                      <a:lnTo>
                        <a:pt x="275" y="37"/>
                      </a:lnTo>
                      <a:lnTo>
                        <a:pt x="275" y="304"/>
                      </a:lnTo>
                      <a:lnTo>
                        <a:pt x="0" y="297"/>
                      </a:lnTo>
                      <a:lnTo>
                        <a:pt x="9" y="0"/>
                      </a:lnTo>
                      <a:lnTo>
                        <a:pt x="275" y="37"/>
                      </a:lnTo>
                      <a:close/>
                    </a:path>
                  </a:pathLst>
                </a:custGeom>
                <a:solidFill>
                  <a:srgbClr val="553C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1" name="Freeform 76"/>
                <p:cNvSpPr>
                  <a:spLocks/>
                </p:cNvSpPr>
                <p:nvPr/>
              </p:nvSpPr>
              <p:spPr bwMode="auto">
                <a:xfrm>
                  <a:off x="4873" y="1551"/>
                  <a:ext cx="575" cy="224"/>
                </a:xfrm>
                <a:custGeom>
                  <a:avLst/>
                  <a:gdLst>
                    <a:gd name="T0" fmla="*/ 575 w 575"/>
                    <a:gd name="T1" fmla="*/ 0 h 224"/>
                    <a:gd name="T2" fmla="*/ 0 w 575"/>
                    <a:gd name="T3" fmla="*/ 224 h 224"/>
                    <a:gd name="T4" fmla="*/ 575 w 575"/>
                    <a:gd name="T5" fmla="*/ 33 h 224"/>
                    <a:gd name="T6" fmla="*/ 575 w 575"/>
                    <a:gd name="T7" fmla="*/ 0 h 22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575" h="224">
                      <a:moveTo>
                        <a:pt x="575" y="0"/>
                      </a:moveTo>
                      <a:lnTo>
                        <a:pt x="0" y="224"/>
                      </a:lnTo>
                      <a:lnTo>
                        <a:pt x="575" y="33"/>
                      </a:lnTo>
                      <a:lnTo>
                        <a:pt x="57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2" name="Freeform 77"/>
                <p:cNvSpPr>
                  <a:spLocks/>
                </p:cNvSpPr>
                <p:nvPr/>
              </p:nvSpPr>
              <p:spPr bwMode="auto">
                <a:xfrm>
                  <a:off x="4873" y="1596"/>
                  <a:ext cx="575" cy="226"/>
                </a:xfrm>
                <a:custGeom>
                  <a:avLst/>
                  <a:gdLst>
                    <a:gd name="T0" fmla="*/ 575 w 575"/>
                    <a:gd name="T1" fmla="*/ 0 h 226"/>
                    <a:gd name="T2" fmla="*/ 575 w 575"/>
                    <a:gd name="T3" fmla="*/ 0 h 226"/>
                    <a:gd name="T4" fmla="*/ 0 w 575"/>
                    <a:gd name="T5" fmla="*/ 226 h 226"/>
                    <a:gd name="T6" fmla="*/ 0 w 575"/>
                    <a:gd name="T7" fmla="*/ 226 h 226"/>
                    <a:gd name="T8" fmla="*/ 575 w 575"/>
                    <a:gd name="T9" fmla="*/ 33 h 226"/>
                    <a:gd name="T10" fmla="*/ 575 w 575"/>
                    <a:gd name="T11" fmla="*/ 0 h 22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75" h="226">
                      <a:moveTo>
                        <a:pt x="575" y="0"/>
                      </a:moveTo>
                      <a:lnTo>
                        <a:pt x="575" y="0"/>
                      </a:lnTo>
                      <a:lnTo>
                        <a:pt x="0" y="226"/>
                      </a:lnTo>
                      <a:lnTo>
                        <a:pt x="575" y="33"/>
                      </a:lnTo>
                      <a:lnTo>
                        <a:pt x="57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3" name="Freeform 78"/>
                <p:cNvSpPr>
                  <a:spLocks/>
                </p:cNvSpPr>
                <p:nvPr/>
              </p:nvSpPr>
              <p:spPr bwMode="auto">
                <a:xfrm>
                  <a:off x="4873" y="1641"/>
                  <a:ext cx="575" cy="226"/>
                </a:xfrm>
                <a:custGeom>
                  <a:avLst/>
                  <a:gdLst>
                    <a:gd name="T0" fmla="*/ 575 w 575"/>
                    <a:gd name="T1" fmla="*/ 0 h 226"/>
                    <a:gd name="T2" fmla="*/ 575 w 575"/>
                    <a:gd name="T3" fmla="*/ 0 h 226"/>
                    <a:gd name="T4" fmla="*/ 0 w 575"/>
                    <a:gd name="T5" fmla="*/ 226 h 226"/>
                    <a:gd name="T6" fmla="*/ 0 w 575"/>
                    <a:gd name="T7" fmla="*/ 226 h 226"/>
                    <a:gd name="T8" fmla="*/ 575 w 575"/>
                    <a:gd name="T9" fmla="*/ 35 h 226"/>
                    <a:gd name="T10" fmla="*/ 575 w 575"/>
                    <a:gd name="T11" fmla="*/ 0 h 22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75" h="226">
                      <a:moveTo>
                        <a:pt x="575" y="0"/>
                      </a:moveTo>
                      <a:lnTo>
                        <a:pt x="575" y="0"/>
                      </a:lnTo>
                      <a:lnTo>
                        <a:pt x="0" y="226"/>
                      </a:lnTo>
                      <a:lnTo>
                        <a:pt x="575" y="35"/>
                      </a:lnTo>
                      <a:lnTo>
                        <a:pt x="57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4" name="Freeform 79"/>
                <p:cNvSpPr>
                  <a:spLocks/>
                </p:cNvSpPr>
                <p:nvPr/>
              </p:nvSpPr>
              <p:spPr bwMode="auto">
                <a:xfrm>
                  <a:off x="4873" y="1685"/>
                  <a:ext cx="575" cy="227"/>
                </a:xfrm>
                <a:custGeom>
                  <a:avLst/>
                  <a:gdLst>
                    <a:gd name="T0" fmla="*/ 575 w 575"/>
                    <a:gd name="T1" fmla="*/ 0 h 227"/>
                    <a:gd name="T2" fmla="*/ 575 w 575"/>
                    <a:gd name="T3" fmla="*/ 0 h 227"/>
                    <a:gd name="T4" fmla="*/ 0 w 575"/>
                    <a:gd name="T5" fmla="*/ 227 h 227"/>
                    <a:gd name="T6" fmla="*/ 0 w 575"/>
                    <a:gd name="T7" fmla="*/ 227 h 227"/>
                    <a:gd name="T8" fmla="*/ 575 w 575"/>
                    <a:gd name="T9" fmla="*/ 36 h 227"/>
                    <a:gd name="T10" fmla="*/ 575 w 575"/>
                    <a:gd name="T11" fmla="*/ 0 h 22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75" h="227">
                      <a:moveTo>
                        <a:pt x="575" y="0"/>
                      </a:moveTo>
                      <a:lnTo>
                        <a:pt x="575" y="0"/>
                      </a:lnTo>
                      <a:lnTo>
                        <a:pt x="0" y="227"/>
                      </a:lnTo>
                      <a:lnTo>
                        <a:pt x="575" y="36"/>
                      </a:lnTo>
                      <a:lnTo>
                        <a:pt x="57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5" name="Freeform 80"/>
                <p:cNvSpPr>
                  <a:spLocks/>
                </p:cNvSpPr>
                <p:nvPr/>
              </p:nvSpPr>
              <p:spPr bwMode="auto">
                <a:xfrm>
                  <a:off x="4873" y="1733"/>
                  <a:ext cx="575" cy="224"/>
                </a:xfrm>
                <a:custGeom>
                  <a:avLst/>
                  <a:gdLst>
                    <a:gd name="T0" fmla="*/ 575 w 575"/>
                    <a:gd name="T1" fmla="*/ 0 h 224"/>
                    <a:gd name="T2" fmla="*/ 575 w 575"/>
                    <a:gd name="T3" fmla="*/ 0 h 224"/>
                    <a:gd name="T4" fmla="*/ 0 w 575"/>
                    <a:gd name="T5" fmla="*/ 224 h 224"/>
                    <a:gd name="T6" fmla="*/ 0 w 575"/>
                    <a:gd name="T7" fmla="*/ 224 h 224"/>
                    <a:gd name="T8" fmla="*/ 575 w 575"/>
                    <a:gd name="T9" fmla="*/ 33 h 224"/>
                    <a:gd name="T10" fmla="*/ 575 w 575"/>
                    <a:gd name="T11" fmla="*/ 0 h 22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75" h="224">
                      <a:moveTo>
                        <a:pt x="575" y="0"/>
                      </a:moveTo>
                      <a:lnTo>
                        <a:pt x="575" y="0"/>
                      </a:lnTo>
                      <a:lnTo>
                        <a:pt x="0" y="224"/>
                      </a:lnTo>
                      <a:lnTo>
                        <a:pt x="575" y="33"/>
                      </a:lnTo>
                      <a:lnTo>
                        <a:pt x="57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6" name="Freeform 81"/>
                <p:cNvSpPr>
                  <a:spLocks/>
                </p:cNvSpPr>
                <p:nvPr/>
              </p:nvSpPr>
              <p:spPr bwMode="auto">
                <a:xfrm>
                  <a:off x="4941" y="1777"/>
                  <a:ext cx="507" cy="198"/>
                </a:xfrm>
                <a:custGeom>
                  <a:avLst/>
                  <a:gdLst>
                    <a:gd name="T0" fmla="*/ 507 w 507"/>
                    <a:gd name="T1" fmla="*/ 0 h 198"/>
                    <a:gd name="T2" fmla="*/ 507 w 507"/>
                    <a:gd name="T3" fmla="*/ 0 h 198"/>
                    <a:gd name="T4" fmla="*/ 0 w 507"/>
                    <a:gd name="T5" fmla="*/ 198 h 198"/>
                    <a:gd name="T6" fmla="*/ 12 w 507"/>
                    <a:gd name="T7" fmla="*/ 198 h 198"/>
                    <a:gd name="T8" fmla="*/ 12 w 507"/>
                    <a:gd name="T9" fmla="*/ 198 h 198"/>
                    <a:gd name="T10" fmla="*/ 502 w 507"/>
                    <a:gd name="T11" fmla="*/ 36 h 198"/>
                    <a:gd name="T12" fmla="*/ 502 w 507"/>
                    <a:gd name="T13" fmla="*/ 36 h 198"/>
                    <a:gd name="T14" fmla="*/ 505 w 507"/>
                    <a:gd name="T15" fmla="*/ 17 h 198"/>
                    <a:gd name="T16" fmla="*/ 507 w 507"/>
                    <a:gd name="T17" fmla="*/ 0 h 198"/>
                    <a:gd name="T18" fmla="*/ 507 w 507"/>
                    <a:gd name="T19" fmla="*/ 0 h 19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507" h="198">
                      <a:moveTo>
                        <a:pt x="507" y="0"/>
                      </a:moveTo>
                      <a:lnTo>
                        <a:pt x="507" y="0"/>
                      </a:lnTo>
                      <a:lnTo>
                        <a:pt x="0" y="198"/>
                      </a:lnTo>
                      <a:lnTo>
                        <a:pt x="12" y="198"/>
                      </a:lnTo>
                      <a:lnTo>
                        <a:pt x="502" y="36"/>
                      </a:lnTo>
                      <a:lnTo>
                        <a:pt x="505" y="17"/>
                      </a:ln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7" name="Freeform 82"/>
                <p:cNvSpPr>
                  <a:spLocks/>
                </p:cNvSpPr>
                <p:nvPr/>
              </p:nvSpPr>
              <p:spPr bwMode="auto">
                <a:xfrm>
                  <a:off x="5057" y="1825"/>
                  <a:ext cx="384" cy="150"/>
                </a:xfrm>
                <a:custGeom>
                  <a:avLst/>
                  <a:gdLst>
                    <a:gd name="T0" fmla="*/ 384 w 384"/>
                    <a:gd name="T1" fmla="*/ 0 h 150"/>
                    <a:gd name="T2" fmla="*/ 384 w 384"/>
                    <a:gd name="T3" fmla="*/ 0 h 150"/>
                    <a:gd name="T4" fmla="*/ 0 w 384"/>
                    <a:gd name="T5" fmla="*/ 150 h 150"/>
                    <a:gd name="T6" fmla="*/ 33 w 384"/>
                    <a:gd name="T7" fmla="*/ 150 h 150"/>
                    <a:gd name="T8" fmla="*/ 33 w 384"/>
                    <a:gd name="T9" fmla="*/ 150 h 150"/>
                    <a:gd name="T10" fmla="*/ 370 w 384"/>
                    <a:gd name="T11" fmla="*/ 37 h 150"/>
                    <a:gd name="T12" fmla="*/ 370 w 384"/>
                    <a:gd name="T13" fmla="*/ 37 h 150"/>
                    <a:gd name="T14" fmla="*/ 379 w 384"/>
                    <a:gd name="T15" fmla="*/ 18 h 150"/>
                    <a:gd name="T16" fmla="*/ 384 w 384"/>
                    <a:gd name="T17" fmla="*/ 0 h 150"/>
                    <a:gd name="T18" fmla="*/ 384 w 384"/>
                    <a:gd name="T19" fmla="*/ 0 h 15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4" h="150">
                      <a:moveTo>
                        <a:pt x="384" y="0"/>
                      </a:moveTo>
                      <a:lnTo>
                        <a:pt x="384" y="0"/>
                      </a:lnTo>
                      <a:lnTo>
                        <a:pt x="0" y="150"/>
                      </a:lnTo>
                      <a:lnTo>
                        <a:pt x="33" y="150"/>
                      </a:lnTo>
                      <a:lnTo>
                        <a:pt x="370" y="37"/>
                      </a:lnTo>
                      <a:lnTo>
                        <a:pt x="379" y="18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8" name="Freeform 83"/>
                <p:cNvSpPr>
                  <a:spLocks/>
                </p:cNvSpPr>
                <p:nvPr/>
              </p:nvSpPr>
              <p:spPr bwMode="auto">
                <a:xfrm>
                  <a:off x="5172" y="1879"/>
                  <a:ext cx="245" cy="96"/>
                </a:xfrm>
                <a:custGeom>
                  <a:avLst/>
                  <a:gdLst>
                    <a:gd name="T0" fmla="*/ 245 w 245"/>
                    <a:gd name="T1" fmla="*/ 0 h 96"/>
                    <a:gd name="T2" fmla="*/ 0 w 245"/>
                    <a:gd name="T3" fmla="*/ 96 h 96"/>
                    <a:gd name="T4" fmla="*/ 52 w 245"/>
                    <a:gd name="T5" fmla="*/ 96 h 96"/>
                    <a:gd name="T6" fmla="*/ 210 w 245"/>
                    <a:gd name="T7" fmla="*/ 45 h 96"/>
                    <a:gd name="T8" fmla="*/ 210 w 245"/>
                    <a:gd name="T9" fmla="*/ 45 h 96"/>
                    <a:gd name="T10" fmla="*/ 231 w 245"/>
                    <a:gd name="T11" fmla="*/ 23 h 96"/>
                    <a:gd name="T12" fmla="*/ 245 w 245"/>
                    <a:gd name="T13" fmla="*/ 0 h 96"/>
                    <a:gd name="T14" fmla="*/ 245 w 245"/>
                    <a:gd name="T15" fmla="*/ 0 h 9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5" h="96">
                      <a:moveTo>
                        <a:pt x="245" y="0"/>
                      </a:moveTo>
                      <a:lnTo>
                        <a:pt x="0" y="96"/>
                      </a:lnTo>
                      <a:lnTo>
                        <a:pt x="52" y="96"/>
                      </a:lnTo>
                      <a:lnTo>
                        <a:pt x="210" y="45"/>
                      </a:lnTo>
                      <a:lnTo>
                        <a:pt x="231" y="23"/>
                      </a:lnTo>
                      <a:lnTo>
                        <a:pt x="245" y="0"/>
                      </a:lnTo>
                      <a:close/>
                    </a:path>
                  </a:pathLst>
                </a:custGeom>
                <a:solidFill>
                  <a:srgbClr val="1300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59" name="Freeform 84"/>
                <p:cNvSpPr>
                  <a:spLocks/>
                </p:cNvSpPr>
                <p:nvPr/>
              </p:nvSpPr>
              <p:spPr bwMode="auto">
                <a:xfrm>
                  <a:off x="4175" y="962"/>
                  <a:ext cx="837" cy="1013"/>
                </a:xfrm>
                <a:custGeom>
                  <a:avLst/>
                  <a:gdLst>
                    <a:gd name="T0" fmla="*/ 679 w 837"/>
                    <a:gd name="T1" fmla="*/ 339 h 1013"/>
                    <a:gd name="T2" fmla="*/ 613 w 837"/>
                    <a:gd name="T3" fmla="*/ 285 h 1013"/>
                    <a:gd name="T4" fmla="*/ 538 w 837"/>
                    <a:gd name="T5" fmla="*/ 242 h 1013"/>
                    <a:gd name="T6" fmla="*/ 556 w 837"/>
                    <a:gd name="T7" fmla="*/ 226 h 1013"/>
                    <a:gd name="T8" fmla="*/ 589 w 837"/>
                    <a:gd name="T9" fmla="*/ 188 h 1013"/>
                    <a:gd name="T10" fmla="*/ 615 w 837"/>
                    <a:gd name="T11" fmla="*/ 143 h 1013"/>
                    <a:gd name="T12" fmla="*/ 629 w 837"/>
                    <a:gd name="T13" fmla="*/ 96 h 1013"/>
                    <a:gd name="T14" fmla="*/ 632 w 837"/>
                    <a:gd name="T15" fmla="*/ 70 h 1013"/>
                    <a:gd name="T16" fmla="*/ 625 w 837"/>
                    <a:gd name="T17" fmla="*/ 0 h 1013"/>
                    <a:gd name="T18" fmla="*/ 200 w 837"/>
                    <a:gd name="T19" fmla="*/ 0 h 1013"/>
                    <a:gd name="T20" fmla="*/ 160 w 837"/>
                    <a:gd name="T21" fmla="*/ 2 h 1013"/>
                    <a:gd name="T22" fmla="*/ 123 w 837"/>
                    <a:gd name="T23" fmla="*/ 14 h 1013"/>
                    <a:gd name="T24" fmla="*/ 90 w 837"/>
                    <a:gd name="T25" fmla="*/ 33 h 1013"/>
                    <a:gd name="T26" fmla="*/ 59 w 837"/>
                    <a:gd name="T27" fmla="*/ 56 h 1013"/>
                    <a:gd name="T28" fmla="*/ 35 w 837"/>
                    <a:gd name="T29" fmla="*/ 87 h 1013"/>
                    <a:gd name="T30" fmla="*/ 17 w 837"/>
                    <a:gd name="T31" fmla="*/ 120 h 1013"/>
                    <a:gd name="T32" fmla="*/ 5 w 837"/>
                    <a:gd name="T33" fmla="*/ 158 h 1013"/>
                    <a:gd name="T34" fmla="*/ 0 w 837"/>
                    <a:gd name="T35" fmla="*/ 198 h 1013"/>
                    <a:gd name="T36" fmla="*/ 0 w 837"/>
                    <a:gd name="T37" fmla="*/ 815 h 1013"/>
                    <a:gd name="T38" fmla="*/ 7 w 837"/>
                    <a:gd name="T39" fmla="*/ 860 h 1013"/>
                    <a:gd name="T40" fmla="*/ 21 w 837"/>
                    <a:gd name="T41" fmla="*/ 900 h 1013"/>
                    <a:gd name="T42" fmla="*/ 45 w 837"/>
                    <a:gd name="T43" fmla="*/ 938 h 1013"/>
                    <a:gd name="T44" fmla="*/ 73 w 837"/>
                    <a:gd name="T45" fmla="*/ 969 h 1013"/>
                    <a:gd name="T46" fmla="*/ 85 w 837"/>
                    <a:gd name="T47" fmla="*/ 955 h 1013"/>
                    <a:gd name="T48" fmla="*/ 106 w 837"/>
                    <a:gd name="T49" fmla="*/ 971 h 1013"/>
                    <a:gd name="T50" fmla="*/ 179 w 837"/>
                    <a:gd name="T51" fmla="*/ 1013 h 1013"/>
                    <a:gd name="T52" fmla="*/ 200 w 837"/>
                    <a:gd name="T53" fmla="*/ 1013 h 1013"/>
                    <a:gd name="T54" fmla="*/ 634 w 837"/>
                    <a:gd name="T55" fmla="*/ 1013 h 1013"/>
                    <a:gd name="T56" fmla="*/ 644 w 837"/>
                    <a:gd name="T57" fmla="*/ 1009 h 1013"/>
                    <a:gd name="T58" fmla="*/ 721 w 837"/>
                    <a:gd name="T59" fmla="*/ 950 h 1013"/>
                    <a:gd name="T60" fmla="*/ 778 w 837"/>
                    <a:gd name="T61" fmla="*/ 881 h 1013"/>
                    <a:gd name="T62" fmla="*/ 816 w 837"/>
                    <a:gd name="T63" fmla="*/ 804 h 1013"/>
                    <a:gd name="T64" fmla="*/ 834 w 837"/>
                    <a:gd name="T65" fmla="*/ 723 h 1013"/>
                    <a:gd name="T66" fmla="*/ 834 w 837"/>
                    <a:gd name="T67" fmla="*/ 639 h 1013"/>
                    <a:gd name="T68" fmla="*/ 818 w 837"/>
                    <a:gd name="T69" fmla="*/ 556 h 1013"/>
                    <a:gd name="T70" fmla="*/ 783 w 837"/>
                    <a:gd name="T71" fmla="*/ 473 h 1013"/>
                    <a:gd name="T72" fmla="*/ 731 w 837"/>
                    <a:gd name="T73" fmla="*/ 393 h 1013"/>
                    <a:gd name="T74" fmla="*/ 707 w 837"/>
                    <a:gd name="T75" fmla="*/ 365 h 1013"/>
                    <a:gd name="T76" fmla="*/ 679 w 837"/>
                    <a:gd name="T77" fmla="*/ 339 h 1013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837" h="1013">
                      <a:moveTo>
                        <a:pt x="679" y="339"/>
                      </a:moveTo>
                      <a:lnTo>
                        <a:pt x="679" y="339"/>
                      </a:lnTo>
                      <a:lnTo>
                        <a:pt x="648" y="311"/>
                      </a:lnTo>
                      <a:lnTo>
                        <a:pt x="613" y="285"/>
                      </a:lnTo>
                      <a:lnTo>
                        <a:pt x="578" y="261"/>
                      </a:lnTo>
                      <a:lnTo>
                        <a:pt x="538" y="242"/>
                      </a:lnTo>
                      <a:lnTo>
                        <a:pt x="556" y="226"/>
                      </a:lnTo>
                      <a:lnTo>
                        <a:pt x="573" y="207"/>
                      </a:lnTo>
                      <a:lnTo>
                        <a:pt x="589" y="188"/>
                      </a:lnTo>
                      <a:lnTo>
                        <a:pt x="604" y="167"/>
                      </a:lnTo>
                      <a:lnTo>
                        <a:pt x="615" y="143"/>
                      </a:lnTo>
                      <a:lnTo>
                        <a:pt x="625" y="120"/>
                      </a:lnTo>
                      <a:lnTo>
                        <a:pt x="629" y="96"/>
                      </a:lnTo>
                      <a:lnTo>
                        <a:pt x="632" y="70"/>
                      </a:lnTo>
                      <a:lnTo>
                        <a:pt x="629" y="35"/>
                      </a:lnTo>
                      <a:lnTo>
                        <a:pt x="625" y="0"/>
                      </a:lnTo>
                      <a:lnTo>
                        <a:pt x="200" y="0"/>
                      </a:lnTo>
                      <a:lnTo>
                        <a:pt x="179" y="0"/>
                      </a:lnTo>
                      <a:lnTo>
                        <a:pt x="160" y="2"/>
                      </a:lnTo>
                      <a:lnTo>
                        <a:pt x="142" y="7"/>
                      </a:lnTo>
                      <a:lnTo>
                        <a:pt x="123" y="14"/>
                      </a:lnTo>
                      <a:lnTo>
                        <a:pt x="106" y="23"/>
                      </a:lnTo>
                      <a:lnTo>
                        <a:pt x="90" y="33"/>
                      </a:lnTo>
                      <a:lnTo>
                        <a:pt x="73" y="44"/>
                      </a:lnTo>
                      <a:lnTo>
                        <a:pt x="59" y="56"/>
                      </a:lnTo>
                      <a:lnTo>
                        <a:pt x="47" y="70"/>
                      </a:lnTo>
                      <a:lnTo>
                        <a:pt x="35" y="87"/>
                      </a:lnTo>
                      <a:lnTo>
                        <a:pt x="26" y="103"/>
                      </a:lnTo>
                      <a:lnTo>
                        <a:pt x="17" y="120"/>
                      </a:lnTo>
                      <a:lnTo>
                        <a:pt x="10" y="139"/>
                      </a:lnTo>
                      <a:lnTo>
                        <a:pt x="5" y="158"/>
                      </a:lnTo>
                      <a:lnTo>
                        <a:pt x="2" y="179"/>
                      </a:lnTo>
                      <a:lnTo>
                        <a:pt x="0" y="198"/>
                      </a:lnTo>
                      <a:lnTo>
                        <a:pt x="0" y="815"/>
                      </a:lnTo>
                      <a:lnTo>
                        <a:pt x="2" y="837"/>
                      </a:lnTo>
                      <a:lnTo>
                        <a:pt x="7" y="860"/>
                      </a:lnTo>
                      <a:lnTo>
                        <a:pt x="12" y="881"/>
                      </a:lnTo>
                      <a:lnTo>
                        <a:pt x="21" y="900"/>
                      </a:lnTo>
                      <a:lnTo>
                        <a:pt x="31" y="919"/>
                      </a:lnTo>
                      <a:lnTo>
                        <a:pt x="45" y="938"/>
                      </a:lnTo>
                      <a:lnTo>
                        <a:pt x="59" y="955"/>
                      </a:lnTo>
                      <a:lnTo>
                        <a:pt x="73" y="969"/>
                      </a:lnTo>
                      <a:lnTo>
                        <a:pt x="85" y="955"/>
                      </a:lnTo>
                      <a:lnTo>
                        <a:pt x="106" y="971"/>
                      </a:lnTo>
                      <a:lnTo>
                        <a:pt x="130" y="988"/>
                      </a:lnTo>
                      <a:lnTo>
                        <a:pt x="179" y="1013"/>
                      </a:lnTo>
                      <a:lnTo>
                        <a:pt x="200" y="1013"/>
                      </a:lnTo>
                      <a:lnTo>
                        <a:pt x="634" y="1013"/>
                      </a:lnTo>
                      <a:lnTo>
                        <a:pt x="644" y="1009"/>
                      </a:lnTo>
                      <a:lnTo>
                        <a:pt x="684" y="980"/>
                      </a:lnTo>
                      <a:lnTo>
                        <a:pt x="721" y="950"/>
                      </a:lnTo>
                      <a:lnTo>
                        <a:pt x="752" y="917"/>
                      </a:lnTo>
                      <a:lnTo>
                        <a:pt x="778" y="881"/>
                      </a:lnTo>
                      <a:lnTo>
                        <a:pt x="799" y="844"/>
                      </a:lnTo>
                      <a:lnTo>
                        <a:pt x="816" y="804"/>
                      </a:lnTo>
                      <a:lnTo>
                        <a:pt x="827" y="764"/>
                      </a:lnTo>
                      <a:lnTo>
                        <a:pt x="834" y="723"/>
                      </a:lnTo>
                      <a:lnTo>
                        <a:pt x="837" y="681"/>
                      </a:lnTo>
                      <a:lnTo>
                        <a:pt x="834" y="639"/>
                      </a:lnTo>
                      <a:lnTo>
                        <a:pt x="830" y="598"/>
                      </a:lnTo>
                      <a:lnTo>
                        <a:pt x="818" y="556"/>
                      </a:lnTo>
                      <a:lnTo>
                        <a:pt x="801" y="514"/>
                      </a:lnTo>
                      <a:lnTo>
                        <a:pt x="783" y="473"/>
                      </a:lnTo>
                      <a:lnTo>
                        <a:pt x="759" y="433"/>
                      </a:lnTo>
                      <a:lnTo>
                        <a:pt x="731" y="393"/>
                      </a:lnTo>
                      <a:lnTo>
                        <a:pt x="707" y="365"/>
                      </a:lnTo>
                      <a:lnTo>
                        <a:pt x="679" y="339"/>
                      </a:lnTo>
                      <a:close/>
                    </a:path>
                  </a:pathLst>
                </a:custGeom>
                <a:solidFill>
                  <a:srgbClr val="FFF0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0" name="Freeform 85"/>
                <p:cNvSpPr>
                  <a:spLocks/>
                </p:cNvSpPr>
                <p:nvPr/>
              </p:nvSpPr>
              <p:spPr bwMode="auto">
                <a:xfrm>
                  <a:off x="4359" y="962"/>
                  <a:ext cx="424" cy="247"/>
                </a:xfrm>
                <a:custGeom>
                  <a:avLst/>
                  <a:gdLst>
                    <a:gd name="T0" fmla="*/ 415 w 424"/>
                    <a:gd name="T1" fmla="*/ 0 h 247"/>
                    <a:gd name="T2" fmla="*/ 415 w 424"/>
                    <a:gd name="T3" fmla="*/ 0 h 247"/>
                    <a:gd name="T4" fmla="*/ 422 w 424"/>
                    <a:gd name="T5" fmla="*/ 40 h 247"/>
                    <a:gd name="T6" fmla="*/ 424 w 424"/>
                    <a:gd name="T7" fmla="*/ 80 h 247"/>
                    <a:gd name="T8" fmla="*/ 424 w 424"/>
                    <a:gd name="T9" fmla="*/ 80 h 247"/>
                    <a:gd name="T10" fmla="*/ 422 w 424"/>
                    <a:gd name="T11" fmla="*/ 101 h 247"/>
                    <a:gd name="T12" fmla="*/ 415 w 424"/>
                    <a:gd name="T13" fmla="*/ 120 h 247"/>
                    <a:gd name="T14" fmla="*/ 405 w 424"/>
                    <a:gd name="T15" fmla="*/ 139 h 247"/>
                    <a:gd name="T16" fmla="*/ 396 w 424"/>
                    <a:gd name="T17" fmla="*/ 158 h 247"/>
                    <a:gd name="T18" fmla="*/ 382 w 424"/>
                    <a:gd name="T19" fmla="*/ 176 h 247"/>
                    <a:gd name="T20" fmla="*/ 368 w 424"/>
                    <a:gd name="T21" fmla="*/ 193 h 247"/>
                    <a:gd name="T22" fmla="*/ 339 w 424"/>
                    <a:gd name="T23" fmla="*/ 221 h 247"/>
                    <a:gd name="T24" fmla="*/ 339 w 424"/>
                    <a:gd name="T25" fmla="*/ 221 h 247"/>
                    <a:gd name="T26" fmla="*/ 328 w 424"/>
                    <a:gd name="T27" fmla="*/ 231 h 247"/>
                    <a:gd name="T28" fmla="*/ 316 w 424"/>
                    <a:gd name="T29" fmla="*/ 238 h 247"/>
                    <a:gd name="T30" fmla="*/ 304 w 424"/>
                    <a:gd name="T31" fmla="*/ 242 h 247"/>
                    <a:gd name="T32" fmla="*/ 290 w 424"/>
                    <a:gd name="T33" fmla="*/ 245 h 247"/>
                    <a:gd name="T34" fmla="*/ 290 w 424"/>
                    <a:gd name="T35" fmla="*/ 245 h 247"/>
                    <a:gd name="T36" fmla="*/ 255 w 424"/>
                    <a:gd name="T37" fmla="*/ 247 h 247"/>
                    <a:gd name="T38" fmla="*/ 217 w 424"/>
                    <a:gd name="T39" fmla="*/ 245 h 247"/>
                    <a:gd name="T40" fmla="*/ 146 w 424"/>
                    <a:gd name="T41" fmla="*/ 240 h 247"/>
                    <a:gd name="T42" fmla="*/ 0 w 424"/>
                    <a:gd name="T43" fmla="*/ 23 h 247"/>
                    <a:gd name="T44" fmla="*/ 99 w 424"/>
                    <a:gd name="T45" fmla="*/ 0 h 247"/>
                    <a:gd name="T46" fmla="*/ 99 w 424"/>
                    <a:gd name="T47" fmla="*/ 0 h 247"/>
                    <a:gd name="T48" fmla="*/ 101 w 424"/>
                    <a:gd name="T49" fmla="*/ 0 h 247"/>
                    <a:gd name="T50" fmla="*/ 415 w 424"/>
                    <a:gd name="T51" fmla="*/ 0 h 247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424" h="247">
                      <a:moveTo>
                        <a:pt x="415" y="0"/>
                      </a:moveTo>
                      <a:lnTo>
                        <a:pt x="415" y="0"/>
                      </a:lnTo>
                      <a:lnTo>
                        <a:pt x="422" y="40"/>
                      </a:lnTo>
                      <a:lnTo>
                        <a:pt x="424" y="80"/>
                      </a:lnTo>
                      <a:lnTo>
                        <a:pt x="422" y="101"/>
                      </a:lnTo>
                      <a:lnTo>
                        <a:pt x="415" y="120"/>
                      </a:lnTo>
                      <a:lnTo>
                        <a:pt x="405" y="139"/>
                      </a:lnTo>
                      <a:lnTo>
                        <a:pt x="396" y="158"/>
                      </a:lnTo>
                      <a:lnTo>
                        <a:pt x="382" y="176"/>
                      </a:lnTo>
                      <a:lnTo>
                        <a:pt x="368" y="193"/>
                      </a:lnTo>
                      <a:lnTo>
                        <a:pt x="339" y="221"/>
                      </a:lnTo>
                      <a:lnTo>
                        <a:pt x="328" y="231"/>
                      </a:lnTo>
                      <a:lnTo>
                        <a:pt x="316" y="238"/>
                      </a:lnTo>
                      <a:lnTo>
                        <a:pt x="304" y="242"/>
                      </a:lnTo>
                      <a:lnTo>
                        <a:pt x="290" y="245"/>
                      </a:lnTo>
                      <a:lnTo>
                        <a:pt x="255" y="247"/>
                      </a:lnTo>
                      <a:lnTo>
                        <a:pt x="217" y="245"/>
                      </a:lnTo>
                      <a:lnTo>
                        <a:pt x="146" y="240"/>
                      </a:lnTo>
                      <a:lnTo>
                        <a:pt x="0" y="23"/>
                      </a:lnTo>
                      <a:lnTo>
                        <a:pt x="99" y="0"/>
                      </a:lnTo>
                      <a:lnTo>
                        <a:pt x="101" y="0"/>
                      </a:lnTo>
                      <a:lnTo>
                        <a:pt x="41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1" name="Freeform 86"/>
                <p:cNvSpPr>
                  <a:spLocks/>
                </p:cNvSpPr>
                <p:nvPr/>
              </p:nvSpPr>
              <p:spPr bwMode="auto">
                <a:xfrm>
                  <a:off x="4378" y="962"/>
                  <a:ext cx="396" cy="235"/>
                </a:xfrm>
                <a:custGeom>
                  <a:avLst/>
                  <a:gdLst>
                    <a:gd name="T0" fmla="*/ 386 w 396"/>
                    <a:gd name="T1" fmla="*/ 0 h 235"/>
                    <a:gd name="T2" fmla="*/ 386 w 396"/>
                    <a:gd name="T3" fmla="*/ 0 h 235"/>
                    <a:gd name="T4" fmla="*/ 391 w 396"/>
                    <a:gd name="T5" fmla="*/ 25 h 235"/>
                    <a:gd name="T6" fmla="*/ 393 w 396"/>
                    <a:gd name="T7" fmla="*/ 54 h 235"/>
                    <a:gd name="T8" fmla="*/ 396 w 396"/>
                    <a:gd name="T9" fmla="*/ 80 h 235"/>
                    <a:gd name="T10" fmla="*/ 391 w 396"/>
                    <a:gd name="T11" fmla="*/ 101 h 235"/>
                    <a:gd name="T12" fmla="*/ 391 w 396"/>
                    <a:gd name="T13" fmla="*/ 101 h 235"/>
                    <a:gd name="T14" fmla="*/ 386 w 396"/>
                    <a:gd name="T15" fmla="*/ 120 h 235"/>
                    <a:gd name="T16" fmla="*/ 377 w 396"/>
                    <a:gd name="T17" fmla="*/ 139 h 235"/>
                    <a:gd name="T18" fmla="*/ 363 w 396"/>
                    <a:gd name="T19" fmla="*/ 158 h 235"/>
                    <a:gd name="T20" fmla="*/ 349 w 396"/>
                    <a:gd name="T21" fmla="*/ 174 h 235"/>
                    <a:gd name="T22" fmla="*/ 320 w 396"/>
                    <a:gd name="T23" fmla="*/ 207 h 235"/>
                    <a:gd name="T24" fmla="*/ 294 w 396"/>
                    <a:gd name="T25" fmla="*/ 228 h 235"/>
                    <a:gd name="T26" fmla="*/ 294 w 396"/>
                    <a:gd name="T27" fmla="*/ 228 h 235"/>
                    <a:gd name="T28" fmla="*/ 287 w 396"/>
                    <a:gd name="T29" fmla="*/ 231 h 235"/>
                    <a:gd name="T30" fmla="*/ 278 w 396"/>
                    <a:gd name="T31" fmla="*/ 233 h 235"/>
                    <a:gd name="T32" fmla="*/ 257 w 396"/>
                    <a:gd name="T33" fmla="*/ 235 h 235"/>
                    <a:gd name="T34" fmla="*/ 231 w 396"/>
                    <a:gd name="T35" fmla="*/ 235 h 235"/>
                    <a:gd name="T36" fmla="*/ 203 w 396"/>
                    <a:gd name="T37" fmla="*/ 235 h 235"/>
                    <a:gd name="T38" fmla="*/ 155 w 396"/>
                    <a:gd name="T39" fmla="*/ 231 h 235"/>
                    <a:gd name="T40" fmla="*/ 134 w 396"/>
                    <a:gd name="T41" fmla="*/ 228 h 235"/>
                    <a:gd name="T42" fmla="*/ 0 w 396"/>
                    <a:gd name="T43" fmla="*/ 30 h 235"/>
                    <a:gd name="T44" fmla="*/ 82 w 396"/>
                    <a:gd name="T45" fmla="*/ 11 h 235"/>
                    <a:gd name="T46" fmla="*/ 82 w 396"/>
                    <a:gd name="T47" fmla="*/ 11 h 235"/>
                    <a:gd name="T48" fmla="*/ 99 w 396"/>
                    <a:gd name="T49" fmla="*/ 0 h 235"/>
                    <a:gd name="T50" fmla="*/ 386 w 396"/>
                    <a:gd name="T51" fmla="*/ 0 h 235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396" h="235">
                      <a:moveTo>
                        <a:pt x="386" y="0"/>
                      </a:moveTo>
                      <a:lnTo>
                        <a:pt x="386" y="0"/>
                      </a:lnTo>
                      <a:lnTo>
                        <a:pt x="391" y="25"/>
                      </a:lnTo>
                      <a:lnTo>
                        <a:pt x="393" y="54"/>
                      </a:lnTo>
                      <a:lnTo>
                        <a:pt x="396" y="80"/>
                      </a:lnTo>
                      <a:lnTo>
                        <a:pt x="391" y="101"/>
                      </a:lnTo>
                      <a:lnTo>
                        <a:pt x="386" y="120"/>
                      </a:lnTo>
                      <a:lnTo>
                        <a:pt x="377" y="139"/>
                      </a:lnTo>
                      <a:lnTo>
                        <a:pt x="363" y="158"/>
                      </a:lnTo>
                      <a:lnTo>
                        <a:pt x="349" y="174"/>
                      </a:lnTo>
                      <a:lnTo>
                        <a:pt x="320" y="207"/>
                      </a:lnTo>
                      <a:lnTo>
                        <a:pt x="294" y="228"/>
                      </a:lnTo>
                      <a:lnTo>
                        <a:pt x="287" y="231"/>
                      </a:lnTo>
                      <a:lnTo>
                        <a:pt x="278" y="233"/>
                      </a:lnTo>
                      <a:lnTo>
                        <a:pt x="257" y="235"/>
                      </a:lnTo>
                      <a:lnTo>
                        <a:pt x="231" y="235"/>
                      </a:lnTo>
                      <a:lnTo>
                        <a:pt x="203" y="235"/>
                      </a:lnTo>
                      <a:lnTo>
                        <a:pt x="155" y="231"/>
                      </a:lnTo>
                      <a:lnTo>
                        <a:pt x="134" y="228"/>
                      </a:lnTo>
                      <a:lnTo>
                        <a:pt x="0" y="30"/>
                      </a:lnTo>
                      <a:lnTo>
                        <a:pt x="82" y="11"/>
                      </a:lnTo>
                      <a:lnTo>
                        <a:pt x="99" y="0"/>
                      </a:lnTo>
                      <a:lnTo>
                        <a:pt x="386" y="0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2" name="Freeform 87"/>
                <p:cNvSpPr>
                  <a:spLocks/>
                </p:cNvSpPr>
                <p:nvPr/>
              </p:nvSpPr>
              <p:spPr bwMode="auto">
                <a:xfrm>
                  <a:off x="4597" y="962"/>
                  <a:ext cx="170" cy="14"/>
                </a:xfrm>
                <a:custGeom>
                  <a:avLst/>
                  <a:gdLst>
                    <a:gd name="T0" fmla="*/ 170 w 170"/>
                    <a:gd name="T1" fmla="*/ 14 h 14"/>
                    <a:gd name="T2" fmla="*/ 170 w 170"/>
                    <a:gd name="T3" fmla="*/ 14 h 14"/>
                    <a:gd name="T4" fmla="*/ 0 w 170"/>
                    <a:gd name="T5" fmla="*/ 0 h 14"/>
                    <a:gd name="T6" fmla="*/ 0 w 170"/>
                    <a:gd name="T7" fmla="*/ 0 h 14"/>
                    <a:gd name="T8" fmla="*/ 47 w 170"/>
                    <a:gd name="T9" fmla="*/ 0 h 14"/>
                    <a:gd name="T10" fmla="*/ 167 w 170"/>
                    <a:gd name="T11" fmla="*/ 0 h 14"/>
                    <a:gd name="T12" fmla="*/ 167 w 170"/>
                    <a:gd name="T13" fmla="*/ 0 h 14"/>
                    <a:gd name="T14" fmla="*/ 170 w 170"/>
                    <a:gd name="T15" fmla="*/ 14 h 14"/>
                    <a:gd name="T16" fmla="*/ 170 w 170"/>
                    <a:gd name="T17" fmla="*/ 14 h 1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170" h="14">
                      <a:moveTo>
                        <a:pt x="170" y="14"/>
                      </a:moveTo>
                      <a:lnTo>
                        <a:pt x="170" y="14"/>
                      </a:lnTo>
                      <a:lnTo>
                        <a:pt x="0" y="0"/>
                      </a:lnTo>
                      <a:lnTo>
                        <a:pt x="47" y="0"/>
                      </a:lnTo>
                      <a:lnTo>
                        <a:pt x="167" y="0"/>
                      </a:lnTo>
                      <a:lnTo>
                        <a:pt x="170" y="14"/>
                      </a:lnTo>
                      <a:close/>
                    </a:path>
                  </a:pathLst>
                </a:custGeom>
                <a:solidFill>
                  <a:srgbClr val="6F5F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3" name="Freeform 88"/>
                <p:cNvSpPr>
                  <a:spLocks/>
                </p:cNvSpPr>
                <p:nvPr/>
              </p:nvSpPr>
              <p:spPr bwMode="auto">
                <a:xfrm>
                  <a:off x="4597" y="976"/>
                  <a:ext cx="172" cy="21"/>
                </a:xfrm>
                <a:custGeom>
                  <a:avLst/>
                  <a:gdLst>
                    <a:gd name="T0" fmla="*/ 172 w 172"/>
                    <a:gd name="T1" fmla="*/ 21 h 21"/>
                    <a:gd name="T2" fmla="*/ 172 w 172"/>
                    <a:gd name="T3" fmla="*/ 21 h 21"/>
                    <a:gd name="T4" fmla="*/ 0 w 172"/>
                    <a:gd name="T5" fmla="*/ 7 h 21"/>
                    <a:gd name="T6" fmla="*/ 0 w 172"/>
                    <a:gd name="T7" fmla="*/ 7 h 21"/>
                    <a:gd name="T8" fmla="*/ 170 w 172"/>
                    <a:gd name="T9" fmla="*/ 0 h 21"/>
                    <a:gd name="T10" fmla="*/ 170 w 172"/>
                    <a:gd name="T11" fmla="*/ 0 h 21"/>
                    <a:gd name="T12" fmla="*/ 172 w 172"/>
                    <a:gd name="T13" fmla="*/ 21 h 21"/>
                    <a:gd name="T14" fmla="*/ 172 w 172"/>
                    <a:gd name="T15" fmla="*/ 21 h 2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72" h="21">
                      <a:moveTo>
                        <a:pt x="172" y="21"/>
                      </a:moveTo>
                      <a:lnTo>
                        <a:pt x="172" y="21"/>
                      </a:lnTo>
                      <a:lnTo>
                        <a:pt x="0" y="7"/>
                      </a:lnTo>
                      <a:lnTo>
                        <a:pt x="170" y="0"/>
                      </a:lnTo>
                      <a:lnTo>
                        <a:pt x="172" y="21"/>
                      </a:lnTo>
                      <a:close/>
                    </a:path>
                  </a:pathLst>
                </a:custGeom>
                <a:solidFill>
                  <a:srgbClr val="6F5F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4" name="Freeform 89"/>
                <p:cNvSpPr>
                  <a:spLocks/>
                </p:cNvSpPr>
                <p:nvPr/>
              </p:nvSpPr>
              <p:spPr bwMode="auto">
                <a:xfrm>
                  <a:off x="4597" y="995"/>
                  <a:ext cx="174" cy="21"/>
                </a:xfrm>
                <a:custGeom>
                  <a:avLst/>
                  <a:gdLst>
                    <a:gd name="T0" fmla="*/ 174 w 174"/>
                    <a:gd name="T1" fmla="*/ 21 h 21"/>
                    <a:gd name="T2" fmla="*/ 0 w 174"/>
                    <a:gd name="T3" fmla="*/ 7 h 21"/>
                    <a:gd name="T4" fmla="*/ 172 w 174"/>
                    <a:gd name="T5" fmla="*/ 0 h 21"/>
                    <a:gd name="T6" fmla="*/ 172 w 174"/>
                    <a:gd name="T7" fmla="*/ 0 h 21"/>
                    <a:gd name="T8" fmla="*/ 174 w 174"/>
                    <a:gd name="T9" fmla="*/ 21 h 21"/>
                    <a:gd name="T10" fmla="*/ 174 w 174"/>
                    <a:gd name="T11" fmla="*/ 21 h 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74" h="21">
                      <a:moveTo>
                        <a:pt x="174" y="21"/>
                      </a:moveTo>
                      <a:lnTo>
                        <a:pt x="0" y="7"/>
                      </a:lnTo>
                      <a:lnTo>
                        <a:pt x="172" y="0"/>
                      </a:lnTo>
                      <a:lnTo>
                        <a:pt x="174" y="21"/>
                      </a:lnTo>
                      <a:close/>
                    </a:path>
                  </a:pathLst>
                </a:custGeom>
                <a:solidFill>
                  <a:srgbClr val="6F5F4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5" name="Freeform 90"/>
                <p:cNvSpPr>
                  <a:spLocks/>
                </p:cNvSpPr>
                <p:nvPr/>
              </p:nvSpPr>
              <p:spPr bwMode="auto">
                <a:xfrm>
                  <a:off x="4474" y="997"/>
                  <a:ext cx="274" cy="153"/>
                </a:xfrm>
                <a:custGeom>
                  <a:avLst/>
                  <a:gdLst>
                    <a:gd name="T0" fmla="*/ 191 w 274"/>
                    <a:gd name="T1" fmla="*/ 19 h 153"/>
                    <a:gd name="T2" fmla="*/ 191 w 274"/>
                    <a:gd name="T3" fmla="*/ 19 h 153"/>
                    <a:gd name="T4" fmla="*/ 196 w 274"/>
                    <a:gd name="T5" fmla="*/ 19 h 153"/>
                    <a:gd name="T6" fmla="*/ 210 w 274"/>
                    <a:gd name="T7" fmla="*/ 16 h 153"/>
                    <a:gd name="T8" fmla="*/ 227 w 274"/>
                    <a:gd name="T9" fmla="*/ 16 h 153"/>
                    <a:gd name="T10" fmla="*/ 239 w 274"/>
                    <a:gd name="T11" fmla="*/ 19 h 153"/>
                    <a:gd name="T12" fmla="*/ 250 w 274"/>
                    <a:gd name="T13" fmla="*/ 21 h 153"/>
                    <a:gd name="T14" fmla="*/ 250 w 274"/>
                    <a:gd name="T15" fmla="*/ 21 h 153"/>
                    <a:gd name="T16" fmla="*/ 260 w 274"/>
                    <a:gd name="T17" fmla="*/ 28 h 153"/>
                    <a:gd name="T18" fmla="*/ 269 w 274"/>
                    <a:gd name="T19" fmla="*/ 38 h 153"/>
                    <a:gd name="T20" fmla="*/ 272 w 274"/>
                    <a:gd name="T21" fmla="*/ 49 h 153"/>
                    <a:gd name="T22" fmla="*/ 274 w 274"/>
                    <a:gd name="T23" fmla="*/ 66 h 153"/>
                    <a:gd name="T24" fmla="*/ 272 w 274"/>
                    <a:gd name="T25" fmla="*/ 80 h 153"/>
                    <a:gd name="T26" fmla="*/ 264 w 274"/>
                    <a:gd name="T27" fmla="*/ 97 h 153"/>
                    <a:gd name="T28" fmla="*/ 253 w 274"/>
                    <a:gd name="T29" fmla="*/ 113 h 153"/>
                    <a:gd name="T30" fmla="*/ 236 w 274"/>
                    <a:gd name="T31" fmla="*/ 130 h 153"/>
                    <a:gd name="T32" fmla="*/ 236 w 274"/>
                    <a:gd name="T33" fmla="*/ 130 h 153"/>
                    <a:gd name="T34" fmla="*/ 227 w 274"/>
                    <a:gd name="T35" fmla="*/ 137 h 153"/>
                    <a:gd name="T36" fmla="*/ 217 w 274"/>
                    <a:gd name="T37" fmla="*/ 141 h 153"/>
                    <a:gd name="T38" fmla="*/ 196 w 274"/>
                    <a:gd name="T39" fmla="*/ 151 h 153"/>
                    <a:gd name="T40" fmla="*/ 175 w 274"/>
                    <a:gd name="T41" fmla="*/ 153 h 153"/>
                    <a:gd name="T42" fmla="*/ 154 w 274"/>
                    <a:gd name="T43" fmla="*/ 153 h 153"/>
                    <a:gd name="T44" fmla="*/ 135 w 274"/>
                    <a:gd name="T45" fmla="*/ 153 h 153"/>
                    <a:gd name="T46" fmla="*/ 121 w 274"/>
                    <a:gd name="T47" fmla="*/ 151 h 153"/>
                    <a:gd name="T48" fmla="*/ 107 w 274"/>
                    <a:gd name="T49" fmla="*/ 148 h 153"/>
                    <a:gd name="T50" fmla="*/ 62 w 274"/>
                    <a:gd name="T51" fmla="*/ 137 h 153"/>
                    <a:gd name="T52" fmla="*/ 0 w 274"/>
                    <a:gd name="T53" fmla="*/ 66 h 153"/>
                    <a:gd name="T54" fmla="*/ 33 w 274"/>
                    <a:gd name="T55" fmla="*/ 0 h 153"/>
                    <a:gd name="T56" fmla="*/ 102 w 274"/>
                    <a:gd name="T57" fmla="*/ 2 h 153"/>
                    <a:gd name="T58" fmla="*/ 109 w 274"/>
                    <a:gd name="T59" fmla="*/ 28 h 153"/>
                    <a:gd name="T60" fmla="*/ 109 w 274"/>
                    <a:gd name="T61" fmla="*/ 28 h 153"/>
                    <a:gd name="T62" fmla="*/ 123 w 274"/>
                    <a:gd name="T63" fmla="*/ 31 h 153"/>
                    <a:gd name="T64" fmla="*/ 135 w 274"/>
                    <a:gd name="T65" fmla="*/ 33 h 153"/>
                    <a:gd name="T66" fmla="*/ 151 w 274"/>
                    <a:gd name="T67" fmla="*/ 33 h 153"/>
                    <a:gd name="T68" fmla="*/ 151 w 274"/>
                    <a:gd name="T69" fmla="*/ 33 h 153"/>
                    <a:gd name="T70" fmla="*/ 165 w 274"/>
                    <a:gd name="T71" fmla="*/ 31 h 153"/>
                    <a:gd name="T72" fmla="*/ 180 w 274"/>
                    <a:gd name="T73" fmla="*/ 26 h 153"/>
                    <a:gd name="T74" fmla="*/ 191 w 274"/>
                    <a:gd name="T75" fmla="*/ 19 h 153"/>
                    <a:gd name="T76" fmla="*/ 191 w 274"/>
                    <a:gd name="T77" fmla="*/ 19 h 153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274" h="153">
                      <a:moveTo>
                        <a:pt x="191" y="19"/>
                      </a:moveTo>
                      <a:lnTo>
                        <a:pt x="191" y="19"/>
                      </a:lnTo>
                      <a:lnTo>
                        <a:pt x="196" y="19"/>
                      </a:lnTo>
                      <a:lnTo>
                        <a:pt x="210" y="16"/>
                      </a:lnTo>
                      <a:lnTo>
                        <a:pt x="227" y="16"/>
                      </a:lnTo>
                      <a:lnTo>
                        <a:pt x="239" y="19"/>
                      </a:lnTo>
                      <a:lnTo>
                        <a:pt x="250" y="21"/>
                      </a:lnTo>
                      <a:lnTo>
                        <a:pt x="260" y="28"/>
                      </a:lnTo>
                      <a:lnTo>
                        <a:pt x="269" y="38"/>
                      </a:lnTo>
                      <a:lnTo>
                        <a:pt x="272" y="49"/>
                      </a:lnTo>
                      <a:lnTo>
                        <a:pt x="274" y="66"/>
                      </a:lnTo>
                      <a:lnTo>
                        <a:pt x="272" y="80"/>
                      </a:lnTo>
                      <a:lnTo>
                        <a:pt x="264" y="97"/>
                      </a:lnTo>
                      <a:lnTo>
                        <a:pt x="253" y="113"/>
                      </a:lnTo>
                      <a:lnTo>
                        <a:pt x="236" y="130"/>
                      </a:lnTo>
                      <a:lnTo>
                        <a:pt x="227" y="137"/>
                      </a:lnTo>
                      <a:lnTo>
                        <a:pt x="217" y="141"/>
                      </a:lnTo>
                      <a:lnTo>
                        <a:pt x="196" y="151"/>
                      </a:lnTo>
                      <a:lnTo>
                        <a:pt x="175" y="153"/>
                      </a:lnTo>
                      <a:lnTo>
                        <a:pt x="154" y="153"/>
                      </a:lnTo>
                      <a:lnTo>
                        <a:pt x="135" y="153"/>
                      </a:lnTo>
                      <a:lnTo>
                        <a:pt x="121" y="151"/>
                      </a:lnTo>
                      <a:lnTo>
                        <a:pt x="107" y="148"/>
                      </a:lnTo>
                      <a:lnTo>
                        <a:pt x="62" y="137"/>
                      </a:lnTo>
                      <a:lnTo>
                        <a:pt x="0" y="66"/>
                      </a:lnTo>
                      <a:lnTo>
                        <a:pt x="33" y="0"/>
                      </a:lnTo>
                      <a:lnTo>
                        <a:pt x="102" y="2"/>
                      </a:lnTo>
                      <a:lnTo>
                        <a:pt x="109" y="28"/>
                      </a:lnTo>
                      <a:lnTo>
                        <a:pt x="123" y="31"/>
                      </a:lnTo>
                      <a:lnTo>
                        <a:pt x="135" y="33"/>
                      </a:lnTo>
                      <a:lnTo>
                        <a:pt x="151" y="33"/>
                      </a:lnTo>
                      <a:lnTo>
                        <a:pt x="165" y="31"/>
                      </a:lnTo>
                      <a:lnTo>
                        <a:pt x="180" y="26"/>
                      </a:lnTo>
                      <a:lnTo>
                        <a:pt x="191" y="1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6" name="Freeform 91"/>
                <p:cNvSpPr>
                  <a:spLocks/>
                </p:cNvSpPr>
                <p:nvPr/>
              </p:nvSpPr>
              <p:spPr bwMode="auto">
                <a:xfrm>
                  <a:off x="4371" y="962"/>
                  <a:ext cx="210" cy="150"/>
                </a:xfrm>
                <a:custGeom>
                  <a:avLst/>
                  <a:gdLst>
                    <a:gd name="T0" fmla="*/ 210 w 210"/>
                    <a:gd name="T1" fmla="*/ 0 h 150"/>
                    <a:gd name="T2" fmla="*/ 210 w 210"/>
                    <a:gd name="T3" fmla="*/ 0 h 150"/>
                    <a:gd name="T4" fmla="*/ 202 w 210"/>
                    <a:gd name="T5" fmla="*/ 16 h 150"/>
                    <a:gd name="T6" fmla="*/ 193 w 210"/>
                    <a:gd name="T7" fmla="*/ 33 h 150"/>
                    <a:gd name="T8" fmla="*/ 169 w 210"/>
                    <a:gd name="T9" fmla="*/ 63 h 150"/>
                    <a:gd name="T10" fmla="*/ 169 w 210"/>
                    <a:gd name="T11" fmla="*/ 63 h 150"/>
                    <a:gd name="T12" fmla="*/ 167 w 210"/>
                    <a:gd name="T13" fmla="*/ 68 h 150"/>
                    <a:gd name="T14" fmla="*/ 165 w 210"/>
                    <a:gd name="T15" fmla="*/ 77 h 150"/>
                    <a:gd name="T16" fmla="*/ 165 w 210"/>
                    <a:gd name="T17" fmla="*/ 77 h 150"/>
                    <a:gd name="T18" fmla="*/ 165 w 210"/>
                    <a:gd name="T19" fmla="*/ 84 h 150"/>
                    <a:gd name="T20" fmla="*/ 162 w 210"/>
                    <a:gd name="T21" fmla="*/ 89 h 150"/>
                    <a:gd name="T22" fmla="*/ 160 w 210"/>
                    <a:gd name="T23" fmla="*/ 96 h 150"/>
                    <a:gd name="T24" fmla="*/ 155 w 210"/>
                    <a:gd name="T25" fmla="*/ 99 h 150"/>
                    <a:gd name="T26" fmla="*/ 144 w 210"/>
                    <a:gd name="T27" fmla="*/ 106 h 150"/>
                    <a:gd name="T28" fmla="*/ 129 w 210"/>
                    <a:gd name="T29" fmla="*/ 108 h 150"/>
                    <a:gd name="T30" fmla="*/ 129 w 210"/>
                    <a:gd name="T31" fmla="*/ 108 h 150"/>
                    <a:gd name="T32" fmla="*/ 120 w 210"/>
                    <a:gd name="T33" fmla="*/ 120 h 150"/>
                    <a:gd name="T34" fmla="*/ 118 w 210"/>
                    <a:gd name="T35" fmla="*/ 124 h 150"/>
                    <a:gd name="T36" fmla="*/ 118 w 210"/>
                    <a:gd name="T37" fmla="*/ 132 h 150"/>
                    <a:gd name="T38" fmla="*/ 118 w 210"/>
                    <a:gd name="T39" fmla="*/ 132 h 150"/>
                    <a:gd name="T40" fmla="*/ 115 w 210"/>
                    <a:gd name="T41" fmla="*/ 141 h 150"/>
                    <a:gd name="T42" fmla="*/ 113 w 210"/>
                    <a:gd name="T43" fmla="*/ 146 h 150"/>
                    <a:gd name="T44" fmla="*/ 111 w 210"/>
                    <a:gd name="T45" fmla="*/ 150 h 150"/>
                    <a:gd name="T46" fmla="*/ 103 w 210"/>
                    <a:gd name="T47" fmla="*/ 150 h 150"/>
                    <a:gd name="T48" fmla="*/ 92 w 210"/>
                    <a:gd name="T49" fmla="*/ 150 h 150"/>
                    <a:gd name="T50" fmla="*/ 78 w 210"/>
                    <a:gd name="T51" fmla="*/ 148 h 150"/>
                    <a:gd name="T52" fmla="*/ 0 w 210"/>
                    <a:gd name="T53" fmla="*/ 30 h 150"/>
                    <a:gd name="T54" fmla="*/ 96 w 210"/>
                    <a:gd name="T55" fmla="*/ 7 h 150"/>
                    <a:gd name="T56" fmla="*/ 96 w 210"/>
                    <a:gd name="T57" fmla="*/ 7 h 150"/>
                    <a:gd name="T58" fmla="*/ 108 w 210"/>
                    <a:gd name="T59" fmla="*/ 0 h 150"/>
                    <a:gd name="T60" fmla="*/ 210 w 210"/>
                    <a:gd name="T61" fmla="*/ 0 h 150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0" h="150">
                      <a:moveTo>
                        <a:pt x="210" y="0"/>
                      </a:moveTo>
                      <a:lnTo>
                        <a:pt x="210" y="0"/>
                      </a:lnTo>
                      <a:lnTo>
                        <a:pt x="202" y="16"/>
                      </a:lnTo>
                      <a:lnTo>
                        <a:pt x="193" y="33"/>
                      </a:lnTo>
                      <a:lnTo>
                        <a:pt x="169" y="63"/>
                      </a:lnTo>
                      <a:lnTo>
                        <a:pt x="167" y="68"/>
                      </a:lnTo>
                      <a:lnTo>
                        <a:pt x="165" y="77"/>
                      </a:lnTo>
                      <a:lnTo>
                        <a:pt x="165" y="84"/>
                      </a:lnTo>
                      <a:lnTo>
                        <a:pt x="162" y="89"/>
                      </a:lnTo>
                      <a:lnTo>
                        <a:pt x="160" y="96"/>
                      </a:lnTo>
                      <a:lnTo>
                        <a:pt x="155" y="99"/>
                      </a:lnTo>
                      <a:lnTo>
                        <a:pt x="144" y="106"/>
                      </a:lnTo>
                      <a:lnTo>
                        <a:pt x="129" y="108"/>
                      </a:lnTo>
                      <a:lnTo>
                        <a:pt x="120" y="120"/>
                      </a:lnTo>
                      <a:lnTo>
                        <a:pt x="118" y="124"/>
                      </a:lnTo>
                      <a:lnTo>
                        <a:pt x="118" y="132"/>
                      </a:lnTo>
                      <a:lnTo>
                        <a:pt x="115" y="141"/>
                      </a:lnTo>
                      <a:lnTo>
                        <a:pt x="113" y="146"/>
                      </a:lnTo>
                      <a:lnTo>
                        <a:pt x="111" y="150"/>
                      </a:lnTo>
                      <a:lnTo>
                        <a:pt x="103" y="150"/>
                      </a:lnTo>
                      <a:lnTo>
                        <a:pt x="92" y="150"/>
                      </a:lnTo>
                      <a:lnTo>
                        <a:pt x="78" y="148"/>
                      </a:lnTo>
                      <a:lnTo>
                        <a:pt x="0" y="30"/>
                      </a:lnTo>
                      <a:lnTo>
                        <a:pt x="96" y="7"/>
                      </a:lnTo>
                      <a:lnTo>
                        <a:pt x="108" y="0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7" name="Freeform 92"/>
                <p:cNvSpPr>
                  <a:spLocks/>
                </p:cNvSpPr>
                <p:nvPr/>
              </p:nvSpPr>
              <p:spPr bwMode="auto">
                <a:xfrm>
                  <a:off x="4387" y="962"/>
                  <a:ext cx="182" cy="141"/>
                </a:xfrm>
                <a:custGeom>
                  <a:avLst/>
                  <a:gdLst>
                    <a:gd name="T0" fmla="*/ 182 w 182"/>
                    <a:gd name="T1" fmla="*/ 0 h 141"/>
                    <a:gd name="T2" fmla="*/ 182 w 182"/>
                    <a:gd name="T3" fmla="*/ 0 h 141"/>
                    <a:gd name="T4" fmla="*/ 177 w 182"/>
                    <a:gd name="T5" fmla="*/ 11 h 141"/>
                    <a:gd name="T6" fmla="*/ 170 w 182"/>
                    <a:gd name="T7" fmla="*/ 23 h 141"/>
                    <a:gd name="T8" fmla="*/ 170 w 182"/>
                    <a:gd name="T9" fmla="*/ 23 h 141"/>
                    <a:gd name="T10" fmla="*/ 156 w 182"/>
                    <a:gd name="T11" fmla="*/ 42 h 141"/>
                    <a:gd name="T12" fmla="*/ 146 w 182"/>
                    <a:gd name="T13" fmla="*/ 56 h 141"/>
                    <a:gd name="T14" fmla="*/ 139 w 182"/>
                    <a:gd name="T15" fmla="*/ 68 h 141"/>
                    <a:gd name="T16" fmla="*/ 139 w 182"/>
                    <a:gd name="T17" fmla="*/ 80 h 141"/>
                    <a:gd name="T18" fmla="*/ 139 w 182"/>
                    <a:gd name="T19" fmla="*/ 80 h 141"/>
                    <a:gd name="T20" fmla="*/ 137 w 182"/>
                    <a:gd name="T21" fmla="*/ 84 h 141"/>
                    <a:gd name="T22" fmla="*/ 135 w 182"/>
                    <a:gd name="T23" fmla="*/ 89 h 141"/>
                    <a:gd name="T24" fmla="*/ 130 w 182"/>
                    <a:gd name="T25" fmla="*/ 94 h 141"/>
                    <a:gd name="T26" fmla="*/ 125 w 182"/>
                    <a:gd name="T27" fmla="*/ 96 h 141"/>
                    <a:gd name="T28" fmla="*/ 116 w 182"/>
                    <a:gd name="T29" fmla="*/ 99 h 141"/>
                    <a:gd name="T30" fmla="*/ 111 w 182"/>
                    <a:gd name="T31" fmla="*/ 99 h 141"/>
                    <a:gd name="T32" fmla="*/ 111 w 182"/>
                    <a:gd name="T33" fmla="*/ 99 h 141"/>
                    <a:gd name="T34" fmla="*/ 106 w 182"/>
                    <a:gd name="T35" fmla="*/ 101 h 141"/>
                    <a:gd name="T36" fmla="*/ 99 w 182"/>
                    <a:gd name="T37" fmla="*/ 108 h 141"/>
                    <a:gd name="T38" fmla="*/ 92 w 182"/>
                    <a:gd name="T39" fmla="*/ 120 h 141"/>
                    <a:gd name="T40" fmla="*/ 90 w 182"/>
                    <a:gd name="T41" fmla="*/ 127 h 141"/>
                    <a:gd name="T42" fmla="*/ 90 w 182"/>
                    <a:gd name="T43" fmla="*/ 134 h 141"/>
                    <a:gd name="T44" fmla="*/ 90 w 182"/>
                    <a:gd name="T45" fmla="*/ 134 h 141"/>
                    <a:gd name="T46" fmla="*/ 90 w 182"/>
                    <a:gd name="T47" fmla="*/ 139 h 141"/>
                    <a:gd name="T48" fmla="*/ 85 w 182"/>
                    <a:gd name="T49" fmla="*/ 141 h 141"/>
                    <a:gd name="T50" fmla="*/ 78 w 182"/>
                    <a:gd name="T51" fmla="*/ 141 h 141"/>
                    <a:gd name="T52" fmla="*/ 69 w 182"/>
                    <a:gd name="T53" fmla="*/ 139 h 141"/>
                    <a:gd name="T54" fmla="*/ 0 w 182"/>
                    <a:gd name="T55" fmla="*/ 37 h 141"/>
                    <a:gd name="T56" fmla="*/ 85 w 182"/>
                    <a:gd name="T57" fmla="*/ 16 h 141"/>
                    <a:gd name="T58" fmla="*/ 85 w 182"/>
                    <a:gd name="T59" fmla="*/ 16 h 141"/>
                    <a:gd name="T60" fmla="*/ 92 w 182"/>
                    <a:gd name="T61" fmla="*/ 11 h 141"/>
                    <a:gd name="T62" fmla="*/ 109 w 182"/>
                    <a:gd name="T63" fmla="*/ 0 h 141"/>
                    <a:gd name="T64" fmla="*/ 182 w 182"/>
                    <a:gd name="T65" fmla="*/ 0 h 1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82" h="141">
                      <a:moveTo>
                        <a:pt x="182" y="0"/>
                      </a:moveTo>
                      <a:lnTo>
                        <a:pt x="182" y="0"/>
                      </a:lnTo>
                      <a:lnTo>
                        <a:pt x="177" y="11"/>
                      </a:lnTo>
                      <a:lnTo>
                        <a:pt x="170" y="23"/>
                      </a:lnTo>
                      <a:lnTo>
                        <a:pt x="156" y="42"/>
                      </a:lnTo>
                      <a:lnTo>
                        <a:pt x="146" y="56"/>
                      </a:lnTo>
                      <a:lnTo>
                        <a:pt x="139" y="68"/>
                      </a:lnTo>
                      <a:lnTo>
                        <a:pt x="139" y="80"/>
                      </a:lnTo>
                      <a:lnTo>
                        <a:pt x="137" y="84"/>
                      </a:lnTo>
                      <a:lnTo>
                        <a:pt x="135" y="89"/>
                      </a:lnTo>
                      <a:lnTo>
                        <a:pt x="130" y="94"/>
                      </a:lnTo>
                      <a:lnTo>
                        <a:pt x="125" y="96"/>
                      </a:lnTo>
                      <a:lnTo>
                        <a:pt x="116" y="99"/>
                      </a:lnTo>
                      <a:lnTo>
                        <a:pt x="111" y="99"/>
                      </a:lnTo>
                      <a:lnTo>
                        <a:pt x="106" y="101"/>
                      </a:lnTo>
                      <a:lnTo>
                        <a:pt x="99" y="108"/>
                      </a:lnTo>
                      <a:lnTo>
                        <a:pt x="92" y="120"/>
                      </a:lnTo>
                      <a:lnTo>
                        <a:pt x="90" y="127"/>
                      </a:lnTo>
                      <a:lnTo>
                        <a:pt x="90" y="134"/>
                      </a:lnTo>
                      <a:lnTo>
                        <a:pt x="90" y="139"/>
                      </a:lnTo>
                      <a:lnTo>
                        <a:pt x="85" y="141"/>
                      </a:lnTo>
                      <a:lnTo>
                        <a:pt x="78" y="141"/>
                      </a:lnTo>
                      <a:lnTo>
                        <a:pt x="69" y="139"/>
                      </a:lnTo>
                      <a:lnTo>
                        <a:pt x="0" y="37"/>
                      </a:lnTo>
                      <a:lnTo>
                        <a:pt x="85" y="16"/>
                      </a:lnTo>
                      <a:lnTo>
                        <a:pt x="92" y="11"/>
                      </a:lnTo>
                      <a:lnTo>
                        <a:pt x="109" y="0"/>
                      </a:lnTo>
                      <a:lnTo>
                        <a:pt x="182" y="0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8" name="Freeform 93"/>
                <p:cNvSpPr>
                  <a:spLocks/>
                </p:cNvSpPr>
                <p:nvPr/>
              </p:nvSpPr>
              <p:spPr bwMode="auto">
                <a:xfrm>
                  <a:off x="4175" y="1178"/>
                  <a:ext cx="813" cy="797"/>
                </a:xfrm>
                <a:custGeom>
                  <a:avLst/>
                  <a:gdLst>
                    <a:gd name="T0" fmla="*/ 264 w 813"/>
                    <a:gd name="T1" fmla="*/ 3 h 797"/>
                    <a:gd name="T2" fmla="*/ 236 w 813"/>
                    <a:gd name="T3" fmla="*/ 8 h 797"/>
                    <a:gd name="T4" fmla="*/ 179 w 813"/>
                    <a:gd name="T5" fmla="*/ 19 h 797"/>
                    <a:gd name="T6" fmla="*/ 127 w 813"/>
                    <a:gd name="T7" fmla="*/ 38 h 797"/>
                    <a:gd name="T8" fmla="*/ 78 w 813"/>
                    <a:gd name="T9" fmla="*/ 66 h 797"/>
                    <a:gd name="T10" fmla="*/ 24 w 813"/>
                    <a:gd name="T11" fmla="*/ 109 h 797"/>
                    <a:gd name="T12" fmla="*/ 0 w 813"/>
                    <a:gd name="T13" fmla="*/ 133 h 797"/>
                    <a:gd name="T14" fmla="*/ 0 w 813"/>
                    <a:gd name="T15" fmla="*/ 599 h 797"/>
                    <a:gd name="T16" fmla="*/ 2 w 813"/>
                    <a:gd name="T17" fmla="*/ 611 h 797"/>
                    <a:gd name="T18" fmla="*/ 40 w 813"/>
                    <a:gd name="T19" fmla="*/ 656 h 797"/>
                    <a:gd name="T20" fmla="*/ 83 w 813"/>
                    <a:gd name="T21" fmla="*/ 696 h 797"/>
                    <a:gd name="T22" fmla="*/ 130 w 813"/>
                    <a:gd name="T23" fmla="*/ 731 h 797"/>
                    <a:gd name="T24" fmla="*/ 222 w 813"/>
                    <a:gd name="T25" fmla="*/ 783 h 797"/>
                    <a:gd name="T26" fmla="*/ 264 w 813"/>
                    <a:gd name="T27" fmla="*/ 797 h 797"/>
                    <a:gd name="T28" fmla="*/ 568 w 813"/>
                    <a:gd name="T29" fmla="*/ 797 h 797"/>
                    <a:gd name="T30" fmla="*/ 613 w 813"/>
                    <a:gd name="T31" fmla="*/ 779 h 797"/>
                    <a:gd name="T32" fmla="*/ 655 w 813"/>
                    <a:gd name="T33" fmla="*/ 755 h 797"/>
                    <a:gd name="T34" fmla="*/ 695 w 813"/>
                    <a:gd name="T35" fmla="*/ 724 h 797"/>
                    <a:gd name="T36" fmla="*/ 731 w 813"/>
                    <a:gd name="T37" fmla="*/ 687 h 797"/>
                    <a:gd name="T38" fmla="*/ 752 w 813"/>
                    <a:gd name="T39" fmla="*/ 661 h 797"/>
                    <a:gd name="T40" fmla="*/ 785 w 813"/>
                    <a:gd name="T41" fmla="*/ 604 h 797"/>
                    <a:gd name="T42" fmla="*/ 809 w 813"/>
                    <a:gd name="T43" fmla="*/ 533 h 797"/>
                    <a:gd name="T44" fmla="*/ 811 w 813"/>
                    <a:gd name="T45" fmla="*/ 505 h 797"/>
                    <a:gd name="T46" fmla="*/ 813 w 813"/>
                    <a:gd name="T47" fmla="*/ 453 h 797"/>
                    <a:gd name="T48" fmla="*/ 809 w 813"/>
                    <a:gd name="T49" fmla="*/ 404 h 797"/>
                    <a:gd name="T50" fmla="*/ 799 w 813"/>
                    <a:gd name="T51" fmla="*/ 354 h 797"/>
                    <a:gd name="T52" fmla="*/ 773 w 813"/>
                    <a:gd name="T53" fmla="*/ 288 h 797"/>
                    <a:gd name="T54" fmla="*/ 757 w 813"/>
                    <a:gd name="T55" fmla="*/ 260 h 797"/>
                    <a:gd name="T56" fmla="*/ 721 w 813"/>
                    <a:gd name="T57" fmla="*/ 206 h 797"/>
                    <a:gd name="T58" fmla="*/ 679 w 813"/>
                    <a:gd name="T59" fmla="*/ 158 h 797"/>
                    <a:gd name="T60" fmla="*/ 632 w 813"/>
                    <a:gd name="T61" fmla="*/ 114 h 797"/>
                    <a:gd name="T62" fmla="*/ 568 w 813"/>
                    <a:gd name="T63" fmla="*/ 71 h 797"/>
                    <a:gd name="T64" fmla="*/ 538 w 813"/>
                    <a:gd name="T65" fmla="*/ 55 h 797"/>
                    <a:gd name="T66" fmla="*/ 474 w 813"/>
                    <a:gd name="T67" fmla="*/ 29 h 797"/>
                    <a:gd name="T68" fmla="*/ 410 w 813"/>
                    <a:gd name="T69" fmla="*/ 12 h 797"/>
                    <a:gd name="T70" fmla="*/ 344 w 813"/>
                    <a:gd name="T71" fmla="*/ 3 h 797"/>
                    <a:gd name="T72" fmla="*/ 309 w 813"/>
                    <a:gd name="T73" fmla="*/ 0 h 797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813" h="797">
                      <a:moveTo>
                        <a:pt x="309" y="0"/>
                      </a:moveTo>
                      <a:lnTo>
                        <a:pt x="264" y="3"/>
                      </a:lnTo>
                      <a:lnTo>
                        <a:pt x="236" y="8"/>
                      </a:lnTo>
                      <a:lnTo>
                        <a:pt x="208" y="12"/>
                      </a:lnTo>
                      <a:lnTo>
                        <a:pt x="179" y="19"/>
                      </a:lnTo>
                      <a:lnTo>
                        <a:pt x="153" y="29"/>
                      </a:lnTo>
                      <a:lnTo>
                        <a:pt x="127" y="38"/>
                      </a:lnTo>
                      <a:lnTo>
                        <a:pt x="104" y="52"/>
                      </a:lnTo>
                      <a:lnTo>
                        <a:pt x="78" y="66"/>
                      </a:lnTo>
                      <a:lnTo>
                        <a:pt x="54" y="83"/>
                      </a:lnTo>
                      <a:lnTo>
                        <a:pt x="24" y="109"/>
                      </a:lnTo>
                      <a:lnTo>
                        <a:pt x="0" y="133"/>
                      </a:lnTo>
                      <a:lnTo>
                        <a:pt x="0" y="599"/>
                      </a:lnTo>
                      <a:lnTo>
                        <a:pt x="2" y="611"/>
                      </a:lnTo>
                      <a:lnTo>
                        <a:pt x="21" y="635"/>
                      </a:lnTo>
                      <a:lnTo>
                        <a:pt x="40" y="656"/>
                      </a:lnTo>
                      <a:lnTo>
                        <a:pt x="61" y="677"/>
                      </a:lnTo>
                      <a:lnTo>
                        <a:pt x="83" y="696"/>
                      </a:lnTo>
                      <a:lnTo>
                        <a:pt x="106" y="715"/>
                      </a:lnTo>
                      <a:lnTo>
                        <a:pt x="130" y="731"/>
                      </a:lnTo>
                      <a:lnTo>
                        <a:pt x="182" y="764"/>
                      </a:lnTo>
                      <a:lnTo>
                        <a:pt x="222" y="783"/>
                      </a:lnTo>
                      <a:lnTo>
                        <a:pt x="264" y="797"/>
                      </a:lnTo>
                      <a:lnTo>
                        <a:pt x="568" y="797"/>
                      </a:lnTo>
                      <a:lnTo>
                        <a:pt x="592" y="790"/>
                      </a:lnTo>
                      <a:lnTo>
                        <a:pt x="613" y="779"/>
                      </a:lnTo>
                      <a:lnTo>
                        <a:pt x="637" y="767"/>
                      </a:lnTo>
                      <a:lnTo>
                        <a:pt x="655" y="755"/>
                      </a:lnTo>
                      <a:lnTo>
                        <a:pt x="677" y="741"/>
                      </a:lnTo>
                      <a:lnTo>
                        <a:pt x="695" y="724"/>
                      </a:lnTo>
                      <a:lnTo>
                        <a:pt x="714" y="708"/>
                      </a:lnTo>
                      <a:lnTo>
                        <a:pt x="731" y="687"/>
                      </a:lnTo>
                      <a:lnTo>
                        <a:pt x="752" y="661"/>
                      </a:lnTo>
                      <a:lnTo>
                        <a:pt x="771" y="632"/>
                      </a:lnTo>
                      <a:lnTo>
                        <a:pt x="785" y="604"/>
                      </a:lnTo>
                      <a:lnTo>
                        <a:pt x="797" y="571"/>
                      </a:lnTo>
                      <a:lnTo>
                        <a:pt x="809" y="533"/>
                      </a:lnTo>
                      <a:lnTo>
                        <a:pt x="811" y="505"/>
                      </a:lnTo>
                      <a:lnTo>
                        <a:pt x="813" y="479"/>
                      </a:lnTo>
                      <a:lnTo>
                        <a:pt x="813" y="453"/>
                      </a:lnTo>
                      <a:lnTo>
                        <a:pt x="813" y="430"/>
                      </a:lnTo>
                      <a:lnTo>
                        <a:pt x="809" y="404"/>
                      </a:lnTo>
                      <a:lnTo>
                        <a:pt x="804" y="378"/>
                      </a:lnTo>
                      <a:lnTo>
                        <a:pt x="799" y="354"/>
                      </a:lnTo>
                      <a:lnTo>
                        <a:pt x="790" y="328"/>
                      </a:lnTo>
                      <a:lnTo>
                        <a:pt x="773" y="288"/>
                      </a:lnTo>
                      <a:lnTo>
                        <a:pt x="757" y="260"/>
                      </a:lnTo>
                      <a:lnTo>
                        <a:pt x="740" y="232"/>
                      </a:lnTo>
                      <a:lnTo>
                        <a:pt x="721" y="206"/>
                      </a:lnTo>
                      <a:lnTo>
                        <a:pt x="702" y="182"/>
                      </a:lnTo>
                      <a:lnTo>
                        <a:pt x="679" y="158"/>
                      </a:lnTo>
                      <a:lnTo>
                        <a:pt x="658" y="135"/>
                      </a:lnTo>
                      <a:lnTo>
                        <a:pt x="632" y="114"/>
                      </a:lnTo>
                      <a:lnTo>
                        <a:pt x="606" y="95"/>
                      </a:lnTo>
                      <a:lnTo>
                        <a:pt x="568" y="71"/>
                      </a:lnTo>
                      <a:lnTo>
                        <a:pt x="538" y="55"/>
                      </a:lnTo>
                      <a:lnTo>
                        <a:pt x="507" y="41"/>
                      </a:lnTo>
                      <a:lnTo>
                        <a:pt x="474" y="29"/>
                      </a:lnTo>
                      <a:lnTo>
                        <a:pt x="443" y="19"/>
                      </a:lnTo>
                      <a:lnTo>
                        <a:pt x="410" y="12"/>
                      </a:lnTo>
                      <a:lnTo>
                        <a:pt x="380" y="5"/>
                      </a:lnTo>
                      <a:lnTo>
                        <a:pt x="344" y="3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69" name="Freeform 94"/>
                <p:cNvSpPr>
                  <a:spLocks/>
                </p:cNvSpPr>
                <p:nvPr/>
              </p:nvSpPr>
              <p:spPr bwMode="auto">
                <a:xfrm>
                  <a:off x="4175" y="1190"/>
                  <a:ext cx="804" cy="785"/>
                </a:xfrm>
                <a:custGeom>
                  <a:avLst/>
                  <a:gdLst>
                    <a:gd name="T0" fmla="*/ 309 w 804"/>
                    <a:gd name="T1" fmla="*/ 0 h 785"/>
                    <a:gd name="T2" fmla="*/ 309 w 804"/>
                    <a:gd name="T3" fmla="*/ 0 h 785"/>
                    <a:gd name="T4" fmla="*/ 262 w 804"/>
                    <a:gd name="T5" fmla="*/ 3 h 785"/>
                    <a:gd name="T6" fmla="*/ 217 w 804"/>
                    <a:gd name="T7" fmla="*/ 10 h 785"/>
                    <a:gd name="T8" fmla="*/ 172 w 804"/>
                    <a:gd name="T9" fmla="*/ 21 h 785"/>
                    <a:gd name="T10" fmla="*/ 132 w 804"/>
                    <a:gd name="T11" fmla="*/ 36 h 785"/>
                    <a:gd name="T12" fmla="*/ 94 w 804"/>
                    <a:gd name="T13" fmla="*/ 57 h 785"/>
                    <a:gd name="T14" fmla="*/ 59 w 804"/>
                    <a:gd name="T15" fmla="*/ 80 h 785"/>
                    <a:gd name="T16" fmla="*/ 28 w 804"/>
                    <a:gd name="T17" fmla="*/ 106 h 785"/>
                    <a:gd name="T18" fmla="*/ 0 w 804"/>
                    <a:gd name="T19" fmla="*/ 137 h 785"/>
                    <a:gd name="T20" fmla="*/ 0 w 804"/>
                    <a:gd name="T21" fmla="*/ 580 h 785"/>
                    <a:gd name="T22" fmla="*/ 0 w 804"/>
                    <a:gd name="T23" fmla="*/ 580 h 785"/>
                    <a:gd name="T24" fmla="*/ 28 w 804"/>
                    <a:gd name="T25" fmla="*/ 618 h 785"/>
                    <a:gd name="T26" fmla="*/ 59 w 804"/>
                    <a:gd name="T27" fmla="*/ 651 h 785"/>
                    <a:gd name="T28" fmla="*/ 94 w 804"/>
                    <a:gd name="T29" fmla="*/ 682 h 785"/>
                    <a:gd name="T30" fmla="*/ 132 w 804"/>
                    <a:gd name="T31" fmla="*/ 710 h 785"/>
                    <a:gd name="T32" fmla="*/ 170 w 804"/>
                    <a:gd name="T33" fmla="*/ 734 h 785"/>
                    <a:gd name="T34" fmla="*/ 212 w 804"/>
                    <a:gd name="T35" fmla="*/ 755 h 785"/>
                    <a:gd name="T36" fmla="*/ 257 w 804"/>
                    <a:gd name="T37" fmla="*/ 774 h 785"/>
                    <a:gd name="T38" fmla="*/ 302 w 804"/>
                    <a:gd name="T39" fmla="*/ 785 h 785"/>
                    <a:gd name="T40" fmla="*/ 535 w 804"/>
                    <a:gd name="T41" fmla="*/ 785 h 785"/>
                    <a:gd name="T42" fmla="*/ 535 w 804"/>
                    <a:gd name="T43" fmla="*/ 785 h 785"/>
                    <a:gd name="T44" fmla="*/ 568 w 804"/>
                    <a:gd name="T45" fmla="*/ 776 h 785"/>
                    <a:gd name="T46" fmla="*/ 599 w 804"/>
                    <a:gd name="T47" fmla="*/ 764 h 785"/>
                    <a:gd name="T48" fmla="*/ 627 w 804"/>
                    <a:gd name="T49" fmla="*/ 748 h 785"/>
                    <a:gd name="T50" fmla="*/ 655 w 804"/>
                    <a:gd name="T51" fmla="*/ 731 h 785"/>
                    <a:gd name="T52" fmla="*/ 679 w 804"/>
                    <a:gd name="T53" fmla="*/ 712 h 785"/>
                    <a:gd name="T54" fmla="*/ 702 w 804"/>
                    <a:gd name="T55" fmla="*/ 691 h 785"/>
                    <a:gd name="T56" fmla="*/ 724 w 804"/>
                    <a:gd name="T57" fmla="*/ 668 h 785"/>
                    <a:gd name="T58" fmla="*/ 743 w 804"/>
                    <a:gd name="T59" fmla="*/ 644 h 785"/>
                    <a:gd name="T60" fmla="*/ 759 w 804"/>
                    <a:gd name="T61" fmla="*/ 618 h 785"/>
                    <a:gd name="T62" fmla="*/ 773 w 804"/>
                    <a:gd name="T63" fmla="*/ 590 h 785"/>
                    <a:gd name="T64" fmla="*/ 785 w 804"/>
                    <a:gd name="T65" fmla="*/ 561 h 785"/>
                    <a:gd name="T66" fmla="*/ 794 w 804"/>
                    <a:gd name="T67" fmla="*/ 531 h 785"/>
                    <a:gd name="T68" fmla="*/ 799 w 804"/>
                    <a:gd name="T69" fmla="*/ 500 h 785"/>
                    <a:gd name="T70" fmla="*/ 804 w 804"/>
                    <a:gd name="T71" fmla="*/ 467 h 785"/>
                    <a:gd name="T72" fmla="*/ 804 w 804"/>
                    <a:gd name="T73" fmla="*/ 434 h 785"/>
                    <a:gd name="T74" fmla="*/ 799 w 804"/>
                    <a:gd name="T75" fmla="*/ 399 h 785"/>
                    <a:gd name="T76" fmla="*/ 799 w 804"/>
                    <a:gd name="T77" fmla="*/ 399 h 785"/>
                    <a:gd name="T78" fmla="*/ 792 w 804"/>
                    <a:gd name="T79" fmla="*/ 359 h 785"/>
                    <a:gd name="T80" fmla="*/ 780 w 804"/>
                    <a:gd name="T81" fmla="*/ 319 h 785"/>
                    <a:gd name="T82" fmla="*/ 764 w 804"/>
                    <a:gd name="T83" fmla="*/ 281 h 785"/>
                    <a:gd name="T84" fmla="*/ 745 w 804"/>
                    <a:gd name="T85" fmla="*/ 243 h 785"/>
                    <a:gd name="T86" fmla="*/ 721 w 804"/>
                    <a:gd name="T87" fmla="*/ 210 h 785"/>
                    <a:gd name="T88" fmla="*/ 695 w 804"/>
                    <a:gd name="T89" fmla="*/ 177 h 785"/>
                    <a:gd name="T90" fmla="*/ 665 w 804"/>
                    <a:gd name="T91" fmla="*/ 146 h 785"/>
                    <a:gd name="T92" fmla="*/ 634 w 804"/>
                    <a:gd name="T93" fmla="*/ 116 h 785"/>
                    <a:gd name="T94" fmla="*/ 599 w 804"/>
                    <a:gd name="T95" fmla="*/ 90 h 785"/>
                    <a:gd name="T96" fmla="*/ 563 w 804"/>
                    <a:gd name="T97" fmla="*/ 69 h 785"/>
                    <a:gd name="T98" fmla="*/ 523 w 804"/>
                    <a:gd name="T99" fmla="*/ 47 h 785"/>
                    <a:gd name="T100" fmla="*/ 483 w 804"/>
                    <a:gd name="T101" fmla="*/ 31 h 785"/>
                    <a:gd name="T102" fmla="*/ 441 w 804"/>
                    <a:gd name="T103" fmla="*/ 17 h 785"/>
                    <a:gd name="T104" fmla="*/ 398 w 804"/>
                    <a:gd name="T105" fmla="*/ 7 h 785"/>
                    <a:gd name="T106" fmla="*/ 354 w 804"/>
                    <a:gd name="T107" fmla="*/ 3 h 785"/>
                    <a:gd name="T108" fmla="*/ 309 w 804"/>
                    <a:gd name="T109" fmla="*/ 0 h 785"/>
                    <a:gd name="T110" fmla="*/ 309 w 804"/>
                    <a:gd name="T111" fmla="*/ 0 h 785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804" h="785">
                      <a:moveTo>
                        <a:pt x="309" y="0"/>
                      </a:moveTo>
                      <a:lnTo>
                        <a:pt x="309" y="0"/>
                      </a:lnTo>
                      <a:lnTo>
                        <a:pt x="262" y="3"/>
                      </a:lnTo>
                      <a:lnTo>
                        <a:pt x="217" y="10"/>
                      </a:lnTo>
                      <a:lnTo>
                        <a:pt x="172" y="21"/>
                      </a:lnTo>
                      <a:lnTo>
                        <a:pt x="132" y="36"/>
                      </a:lnTo>
                      <a:lnTo>
                        <a:pt x="94" y="57"/>
                      </a:lnTo>
                      <a:lnTo>
                        <a:pt x="59" y="80"/>
                      </a:lnTo>
                      <a:lnTo>
                        <a:pt x="28" y="106"/>
                      </a:lnTo>
                      <a:lnTo>
                        <a:pt x="0" y="137"/>
                      </a:lnTo>
                      <a:lnTo>
                        <a:pt x="0" y="580"/>
                      </a:lnTo>
                      <a:lnTo>
                        <a:pt x="28" y="618"/>
                      </a:lnTo>
                      <a:lnTo>
                        <a:pt x="59" y="651"/>
                      </a:lnTo>
                      <a:lnTo>
                        <a:pt x="94" y="682"/>
                      </a:lnTo>
                      <a:lnTo>
                        <a:pt x="132" y="710"/>
                      </a:lnTo>
                      <a:lnTo>
                        <a:pt x="170" y="734"/>
                      </a:lnTo>
                      <a:lnTo>
                        <a:pt x="212" y="755"/>
                      </a:lnTo>
                      <a:lnTo>
                        <a:pt x="257" y="774"/>
                      </a:lnTo>
                      <a:lnTo>
                        <a:pt x="302" y="785"/>
                      </a:lnTo>
                      <a:lnTo>
                        <a:pt x="535" y="785"/>
                      </a:lnTo>
                      <a:lnTo>
                        <a:pt x="568" y="776"/>
                      </a:lnTo>
                      <a:lnTo>
                        <a:pt x="599" y="764"/>
                      </a:lnTo>
                      <a:lnTo>
                        <a:pt x="627" y="748"/>
                      </a:lnTo>
                      <a:lnTo>
                        <a:pt x="655" y="731"/>
                      </a:lnTo>
                      <a:lnTo>
                        <a:pt x="679" y="712"/>
                      </a:lnTo>
                      <a:lnTo>
                        <a:pt x="702" y="691"/>
                      </a:lnTo>
                      <a:lnTo>
                        <a:pt x="724" y="668"/>
                      </a:lnTo>
                      <a:lnTo>
                        <a:pt x="743" y="644"/>
                      </a:lnTo>
                      <a:lnTo>
                        <a:pt x="759" y="618"/>
                      </a:lnTo>
                      <a:lnTo>
                        <a:pt x="773" y="590"/>
                      </a:lnTo>
                      <a:lnTo>
                        <a:pt x="785" y="561"/>
                      </a:lnTo>
                      <a:lnTo>
                        <a:pt x="794" y="531"/>
                      </a:lnTo>
                      <a:lnTo>
                        <a:pt x="799" y="500"/>
                      </a:lnTo>
                      <a:lnTo>
                        <a:pt x="804" y="467"/>
                      </a:lnTo>
                      <a:lnTo>
                        <a:pt x="804" y="434"/>
                      </a:lnTo>
                      <a:lnTo>
                        <a:pt x="799" y="399"/>
                      </a:lnTo>
                      <a:lnTo>
                        <a:pt x="792" y="359"/>
                      </a:lnTo>
                      <a:lnTo>
                        <a:pt x="780" y="319"/>
                      </a:lnTo>
                      <a:lnTo>
                        <a:pt x="764" y="281"/>
                      </a:lnTo>
                      <a:lnTo>
                        <a:pt x="745" y="243"/>
                      </a:lnTo>
                      <a:lnTo>
                        <a:pt x="721" y="210"/>
                      </a:lnTo>
                      <a:lnTo>
                        <a:pt x="695" y="177"/>
                      </a:lnTo>
                      <a:lnTo>
                        <a:pt x="665" y="146"/>
                      </a:lnTo>
                      <a:lnTo>
                        <a:pt x="634" y="116"/>
                      </a:lnTo>
                      <a:lnTo>
                        <a:pt x="599" y="90"/>
                      </a:lnTo>
                      <a:lnTo>
                        <a:pt x="563" y="69"/>
                      </a:lnTo>
                      <a:lnTo>
                        <a:pt x="523" y="47"/>
                      </a:lnTo>
                      <a:lnTo>
                        <a:pt x="483" y="31"/>
                      </a:lnTo>
                      <a:lnTo>
                        <a:pt x="441" y="17"/>
                      </a:lnTo>
                      <a:lnTo>
                        <a:pt x="398" y="7"/>
                      </a:lnTo>
                      <a:lnTo>
                        <a:pt x="354" y="3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solidFill>
                  <a:srgbClr val="FF9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0" name="Freeform 95"/>
                <p:cNvSpPr>
                  <a:spLocks/>
                </p:cNvSpPr>
                <p:nvPr/>
              </p:nvSpPr>
              <p:spPr bwMode="auto">
                <a:xfrm>
                  <a:off x="4342" y="1209"/>
                  <a:ext cx="342" cy="21"/>
                </a:xfrm>
                <a:custGeom>
                  <a:avLst/>
                  <a:gdLst>
                    <a:gd name="T0" fmla="*/ 342 w 342"/>
                    <a:gd name="T1" fmla="*/ 21 h 21"/>
                    <a:gd name="T2" fmla="*/ 0 w 342"/>
                    <a:gd name="T3" fmla="*/ 2 h 21"/>
                    <a:gd name="T4" fmla="*/ 0 w 342"/>
                    <a:gd name="T5" fmla="*/ 2 h 21"/>
                    <a:gd name="T6" fmla="*/ 8 w 342"/>
                    <a:gd name="T7" fmla="*/ 0 h 21"/>
                    <a:gd name="T8" fmla="*/ 293 w 342"/>
                    <a:gd name="T9" fmla="*/ 2 h 21"/>
                    <a:gd name="T10" fmla="*/ 293 w 342"/>
                    <a:gd name="T11" fmla="*/ 2 h 21"/>
                    <a:gd name="T12" fmla="*/ 342 w 342"/>
                    <a:gd name="T13" fmla="*/ 21 h 21"/>
                    <a:gd name="T14" fmla="*/ 342 w 342"/>
                    <a:gd name="T15" fmla="*/ 21 h 2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42" h="21">
                      <a:moveTo>
                        <a:pt x="342" y="21"/>
                      </a:move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293" y="2"/>
                      </a:lnTo>
                      <a:lnTo>
                        <a:pt x="342" y="21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1" name="Freeform 96"/>
                <p:cNvSpPr>
                  <a:spLocks/>
                </p:cNvSpPr>
                <p:nvPr/>
              </p:nvSpPr>
              <p:spPr bwMode="auto">
                <a:xfrm>
                  <a:off x="4281" y="1240"/>
                  <a:ext cx="469" cy="26"/>
                </a:xfrm>
                <a:custGeom>
                  <a:avLst/>
                  <a:gdLst>
                    <a:gd name="T0" fmla="*/ 469 w 469"/>
                    <a:gd name="T1" fmla="*/ 26 h 26"/>
                    <a:gd name="T2" fmla="*/ 469 w 469"/>
                    <a:gd name="T3" fmla="*/ 26 h 26"/>
                    <a:gd name="T4" fmla="*/ 0 w 469"/>
                    <a:gd name="T5" fmla="*/ 0 h 26"/>
                    <a:gd name="T6" fmla="*/ 0 w 469"/>
                    <a:gd name="T7" fmla="*/ 0 h 26"/>
                    <a:gd name="T8" fmla="*/ 0 w 469"/>
                    <a:gd name="T9" fmla="*/ 0 h 26"/>
                    <a:gd name="T10" fmla="*/ 0 w 469"/>
                    <a:gd name="T11" fmla="*/ 0 h 26"/>
                    <a:gd name="T12" fmla="*/ 432 w 469"/>
                    <a:gd name="T13" fmla="*/ 4 h 26"/>
                    <a:gd name="T14" fmla="*/ 432 w 469"/>
                    <a:gd name="T15" fmla="*/ 4 h 26"/>
                    <a:gd name="T16" fmla="*/ 469 w 469"/>
                    <a:gd name="T17" fmla="*/ 26 h 26"/>
                    <a:gd name="T18" fmla="*/ 469 w 469"/>
                    <a:gd name="T19" fmla="*/ 26 h 2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469" h="26">
                      <a:moveTo>
                        <a:pt x="469" y="26"/>
                      </a:moveTo>
                      <a:lnTo>
                        <a:pt x="469" y="26"/>
                      </a:lnTo>
                      <a:lnTo>
                        <a:pt x="0" y="0"/>
                      </a:lnTo>
                      <a:lnTo>
                        <a:pt x="432" y="4"/>
                      </a:lnTo>
                      <a:lnTo>
                        <a:pt x="469" y="26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2" name="Freeform 97"/>
                <p:cNvSpPr>
                  <a:spLocks/>
                </p:cNvSpPr>
                <p:nvPr/>
              </p:nvSpPr>
              <p:spPr bwMode="auto">
                <a:xfrm>
                  <a:off x="4276" y="1270"/>
                  <a:ext cx="524" cy="29"/>
                </a:xfrm>
                <a:custGeom>
                  <a:avLst/>
                  <a:gdLst>
                    <a:gd name="T0" fmla="*/ 524 w 524"/>
                    <a:gd name="T1" fmla="*/ 29 h 29"/>
                    <a:gd name="T2" fmla="*/ 524 w 524"/>
                    <a:gd name="T3" fmla="*/ 29 h 29"/>
                    <a:gd name="T4" fmla="*/ 0 w 524"/>
                    <a:gd name="T5" fmla="*/ 0 h 29"/>
                    <a:gd name="T6" fmla="*/ 0 w 524"/>
                    <a:gd name="T7" fmla="*/ 0 h 29"/>
                    <a:gd name="T8" fmla="*/ 491 w 524"/>
                    <a:gd name="T9" fmla="*/ 5 h 29"/>
                    <a:gd name="T10" fmla="*/ 491 w 524"/>
                    <a:gd name="T11" fmla="*/ 5 h 29"/>
                    <a:gd name="T12" fmla="*/ 524 w 524"/>
                    <a:gd name="T13" fmla="*/ 29 h 29"/>
                    <a:gd name="T14" fmla="*/ 524 w 524"/>
                    <a:gd name="T15" fmla="*/ 29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24" h="29">
                      <a:moveTo>
                        <a:pt x="524" y="29"/>
                      </a:moveTo>
                      <a:lnTo>
                        <a:pt x="524" y="29"/>
                      </a:lnTo>
                      <a:lnTo>
                        <a:pt x="0" y="0"/>
                      </a:lnTo>
                      <a:lnTo>
                        <a:pt x="491" y="5"/>
                      </a:lnTo>
                      <a:lnTo>
                        <a:pt x="524" y="29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3" name="Freeform 98"/>
                <p:cNvSpPr>
                  <a:spLocks/>
                </p:cNvSpPr>
                <p:nvPr/>
              </p:nvSpPr>
              <p:spPr bwMode="auto">
                <a:xfrm>
                  <a:off x="4276" y="1301"/>
                  <a:ext cx="561" cy="31"/>
                </a:xfrm>
                <a:custGeom>
                  <a:avLst/>
                  <a:gdLst>
                    <a:gd name="T0" fmla="*/ 561 w 561"/>
                    <a:gd name="T1" fmla="*/ 31 h 31"/>
                    <a:gd name="T2" fmla="*/ 561 w 561"/>
                    <a:gd name="T3" fmla="*/ 31 h 31"/>
                    <a:gd name="T4" fmla="*/ 0 w 561"/>
                    <a:gd name="T5" fmla="*/ 0 h 31"/>
                    <a:gd name="T6" fmla="*/ 0 w 561"/>
                    <a:gd name="T7" fmla="*/ 0 h 31"/>
                    <a:gd name="T8" fmla="*/ 533 w 561"/>
                    <a:gd name="T9" fmla="*/ 5 h 31"/>
                    <a:gd name="T10" fmla="*/ 533 w 561"/>
                    <a:gd name="T11" fmla="*/ 5 h 31"/>
                    <a:gd name="T12" fmla="*/ 561 w 561"/>
                    <a:gd name="T13" fmla="*/ 31 h 31"/>
                    <a:gd name="T14" fmla="*/ 561 w 561"/>
                    <a:gd name="T15" fmla="*/ 31 h 3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61" h="31">
                      <a:moveTo>
                        <a:pt x="561" y="31"/>
                      </a:moveTo>
                      <a:lnTo>
                        <a:pt x="561" y="31"/>
                      </a:lnTo>
                      <a:lnTo>
                        <a:pt x="0" y="0"/>
                      </a:lnTo>
                      <a:lnTo>
                        <a:pt x="533" y="5"/>
                      </a:lnTo>
                      <a:lnTo>
                        <a:pt x="561" y="31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4" name="Freeform 99"/>
                <p:cNvSpPr>
                  <a:spLocks/>
                </p:cNvSpPr>
                <p:nvPr/>
              </p:nvSpPr>
              <p:spPr bwMode="auto">
                <a:xfrm>
                  <a:off x="4276" y="1332"/>
                  <a:ext cx="592" cy="33"/>
                </a:xfrm>
                <a:custGeom>
                  <a:avLst/>
                  <a:gdLst>
                    <a:gd name="T0" fmla="*/ 592 w 592"/>
                    <a:gd name="T1" fmla="*/ 33 h 33"/>
                    <a:gd name="T2" fmla="*/ 592 w 592"/>
                    <a:gd name="T3" fmla="*/ 33 h 33"/>
                    <a:gd name="T4" fmla="*/ 0 w 592"/>
                    <a:gd name="T5" fmla="*/ 0 h 33"/>
                    <a:gd name="T6" fmla="*/ 0 w 592"/>
                    <a:gd name="T7" fmla="*/ 0 h 33"/>
                    <a:gd name="T8" fmla="*/ 568 w 592"/>
                    <a:gd name="T9" fmla="*/ 7 h 33"/>
                    <a:gd name="T10" fmla="*/ 568 w 592"/>
                    <a:gd name="T11" fmla="*/ 7 h 33"/>
                    <a:gd name="T12" fmla="*/ 592 w 592"/>
                    <a:gd name="T13" fmla="*/ 33 h 33"/>
                    <a:gd name="T14" fmla="*/ 592 w 592"/>
                    <a:gd name="T15" fmla="*/ 33 h 3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92" h="33">
                      <a:moveTo>
                        <a:pt x="592" y="33"/>
                      </a:moveTo>
                      <a:lnTo>
                        <a:pt x="592" y="33"/>
                      </a:lnTo>
                      <a:lnTo>
                        <a:pt x="0" y="0"/>
                      </a:lnTo>
                      <a:lnTo>
                        <a:pt x="568" y="7"/>
                      </a:lnTo>
                      <a:lnTo>
                        <a:pt x="592" y="33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5" name="Freeform 100"/>
                <p:cNvSpPr>
                  <a:spLocks/>
                </p:cNvSpPr>
                <p:nvPr/>
              </p:nvSpPr>
              <p:spPr bwMode="auto">
                <a:xfrm>
                  <a:off x="4276" y="1362"/>
                  <a:ext cx="618" cy="33"/>
                </a:xfrm>
                <a:custGeom>
                  <a:avLst/>
                  <a:gdLst>
                    <a:gd name="T0" fmla="*/ 618 w 618"/>
                    <a:gd name="T1" fmla="*/ 33 h 33"/>
                    <a:gd name="T2" fmla="*/ 618 w 618"/>
                    <a:gd name="T3" fmla="*/ 33 h 33"/>
                    <a:gd name="T4" fmla="*/ 0 w 618"/>
                    <a:gd name="T5" fmla="*/ 0 h 33"/>
                    <a:gd name="T6" fmla="*/ 0 w 618"/>
                    <a:gd name="T7" fmla="*/ 0 h 33"/>
                    <a:gd name="T8" fmla="*/ 597 w 618"/>
                    <a:gd name="T9" fmla="*/ 7 h 33"/>
                    <a:gd name="T10" fmla="*/ 597 w 618"/>
                    <a:gd name="T11" fmla="*/ 7 h 33"/>
                    <a:gd name="T12" fmla="*/ 618 w 618"/>
                    <a:gd name="T13" fmla="*/ 33 h 33"/>
                    <a:gd name="T14" fmla="*/ 618 w 618"/>
                    <a:gd name="T15" fmla="*/ 33 h 3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18" h="33">
                      <a:moveTo>
                        <a:pt x="618" y="33"/>
                      </a:moveTo>
                      <a:lnTo>
                        <a:pt x="618" y="33"/>
                      </a:lnTo>
                      <a:lnTo>
                        <a:pt x="0" y="0"/>
                      </a:lnTo>
                      <a:lnTo>
                        <a:pt x="597" y="7"/>
                      </a:lnTo>
                      <a:lnTo>
                        <a:pt x="618" y="33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6" name="Freeform 101"/>
                <p:cNvSpPr>
                  <a:spLocks/>
                </p:cNvSpPr>
                <p:nvPr/>
              </p:nvSpPr>
              <p:spPr bwMode="auto">
                <a:xfrm>
                  <a:off x="4276" y="1393"/>
                  <a:ext cx="639" cy="35"/>
                </a:xfrm>
                <a:custGeom>
                  <a:avLst/>
                  <a:gdLst>
                    <a:gd name="T0" fmla="*/ 639 w 639"/>
                    <a:gd name="T1" fmla="*/ 35 h 35"/>
                    <a:gd name="T2" fmla="*/ 639 w 639"/>
                    <a:gd name="T3" fmla="*/ 35 h 35"/>
                    <a:gd name="T4" fmla="*/ 0 w 639"/>
                    <a:gd name="T5" fmla="*/ 0 h 35"/>
                    <a:gd name="T6" fmla="*/ 0 w 639"/>
                    <a:gd name="T7" fmla="*/ 0 h 35"/>
                    <a:gd name="T8" fmla="*/ 620 w 639"/>
                    <a:gd name="T9" fmla="*/ 7 h 35"/>
                    <a:gd name="T10" fmla="*/ 620 w 639"/>
                    <a:gd name="T11" fmla="*/ 7 h 35"/>
                    <a:gd name="T12" fmla="*/ 639 w 639"/>
                    <a:gd name="T13" fmla="*/ 35 h 35"/>
                    <a:gd name="T14" fmla="*/ 639 w 639"/>
                    <a:gd name="T15" fmla="*/ 35 h 3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39" h="35">
                      <a:moveTo>
                        <a:pt x="639" y="35"/>
                      </a:moveTo>
                      <a:lnTo>
                        <a:pt x="639" y="35"/>
                      </a:lnTo>
                      <a:lnTo>
                        <a:pt x="0" y="0"/>
                      </a:lnTo>
                      <a:lnTo>
                        <a:pt x="620" y="7"/>
                      </a:lnTo>
                      <a:lnTo>
                        <a:pt x="639" y="35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7" name="Freeform 102"/>
                <p:cNvSpPr>
                  <a:spLocks/>
                </p:cNvSpPr>
                <p:nvPr/>
              </p:nvSpPr>
              <p:spPr bwMode="auto">
                <a:xfrm>
                  <a:off x="4276" y="1424"/>
                  <a:ext cx="658" cy="35"/>
                </a:xfrm>
                <a:custGeom>
                  <a:avLst/>
                  <a:gdLst>
                    <a:gd name="T0" fmla="*/ 658 w 658"/>
                    <a:gd name="T1" fmla="*/ 35 h 35"/>
                    <a:gd name="T2" fmla="*/ 658 w 658"/>
                    <a:gd name="T3" fmla="*/ 35 h 35"/>
                    <a:gd name="T4" fmla="*/ 0 w 658"/>
                    <a:gd name="T5" fmla="*/ 0 h 35"/>
                    <a:gd name="T6" fmla="*/ 0 w 658"/>
                    <a:gd name="T7" fmla="*/ 0 h 35"/>
                    <a:gd name="T8" fmla="*/ 642 w 658"/>
                    <a:gd name="T9" fmla="*/ 7 h 35"/>
                    <a:gd name="T10" fmla="*/ 642 w 658"/>
                    <a:gd name="T11" fmla="*/ 7 h 35"/>
                    <a:gd name="T12" fmla="*/ 658 w 658"/>
                    <a:gd name="T13" fmla="*/ 35 h 35"/>
                    <a:gd name="T14" fmla="*/ 658 w 658"/>
                    <a:gd name="T15" fmla="*/ 35 h 3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58" h="35">
                      <a:moveTo>
                        <a:pt x="658" y="35"/>
                      </a:moveTo>
                      <a:lnTo>
                        <a:pt x="658" y="35"/>
                      </a:lnTo>
                      <a:lnTo>
                        <a:pt x="0" y="0"/>
                      </a:lnTo>
                      <a:lnTo>
                        <a:pt x="642" y="7"/>
                      </a:lnTo>
                      <a:lnTo>
                        <a:pt x="658" y="35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8" name="Freeform 103"/>
                <p:cNvSpPr>
                  <a:spLocks/>
                </p:cNvSpPr>
                <p:nvPr/>
              </p:nvSpPr>
              <p:spPr bwMode="auto">
                <a:xfrm>
                  <a:off x="4276" y="1454"/>
                  <a:ext cx="672" cy="38"/>
                </a:xfrm>
                <a:custGeom>
                  <a:avLst/>
                  <a:gdLst>
                    <a:gd name="T0" fmla="*/ 672 w 672"/>
                    <a:gd name="T1" fmla="*/ 38 h 38"/>
                    <a:gd name="T2" fmla="*/ 672 w 672"/>
                    <a:gd name="T3" fmla="*/ 38 h 38"/>
                    <a:gd name="T4" fmla="*/ 0 w 672"/>
                    <a:gd name="T5" fmla="*/ 0 h 38"/>
                    <a:gd name="T6" fmla="*/ 0 w 672"/>
                    <a:gd name="T7" fmla="*/ 0 h 38"/>
                    <a:gd name="T8" fmla="*/ 658 w 672"/>
                    <a:gd name="T9" fmla="*/ 7 h 38"/>
                    <a:gd name="T10" fmla="*/ 658 w 672"/>
                    <a:gd name="T11" fmla="*/ 7 h 38"/>
                    <a:gd name="T12" fmla="*/ 672 w 672"/>
                    <a:gd name="T13" fmla="*/ 38 h 38"/>
                    <a:gd name="T14" fmla="*/ 672 w 672"/>
                    <a:gd name="T15" fmla="*/ 3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72" h="38">
                      <a:moveTo>
                        <a:pt x="672" y="38"/>
                      </a:moveTo>
                      <a:lnTo>
                        <a:pt x="672" y="38"/>
                      </a:lnTo>
                      <a:lnTo>
                        <a:pt x="0" y="0"/>
                      </a:lnTo>
                      <a:lnTo>
                        <a:pt x="658" y="7"/>
                      </a:lnTo>
                      <a:lnTo>
                        <a:pt x="672" y="38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79" name="Freeform 104"/>
                <p:cNvSpPr>
                  <a:spLocks/>
                </p:cNvSpPr>
                <p:nvPr/>
              </p:nvSpPr>
              <p:spPr bwMode="auto">
                <a:xfrm>
                  <a:off x="4276" y="1485"/>
                  <a:ext cx="684" cy="38"/>
                </a:xfrm>
                <a:custGeom>
                  <a:avLst/>
                  <a:gdLst>
                    <a:gd name="T0" fmla="*/ 684 w 684"/>
                    <a:gd name="T1" fmla="*/ 38 h 38"/>
                    <a:gd name="T2" fmla="*/ 684 w 684"/>
                    <a:gd name="T3" fmla="*/ 38 h 38"/>
                    <a:gd name="T4" fmla="*/ 0 w 684"/>
                    <a:gd name="T5" fmla="*/ 0 h 38"/>
                    <a:gd name="T6" fmla="*/ 0 w 684"/>
                    <a:gd name="T7" fmla="*/ 0 h 38"/>
                    <a:gd name="T8" fmla="*/ 672 w 684"/>
                    <a:gd name="T9" fmla="*/ 7 h 38"/>
                    <a:gd name="T10" fmla="*/ 672 w 684"/>
                    <a:gd name="T11" fmla="*/ 7 h 38"/>
                    <a:gd name="T12" fmla="*/ 684 w 684"/>
                    <a:gd name="T13" fmla="*/ 38 h 38"/>
                    <a:gd name="T14" fmla="*/ 684 w 684"/>
                    <a:gd name="T15" fmla="*/ 3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84" h="38">
                      <a:moveTo>
                        <a:pt x="684" y="38"/>
                      </a:moveTo>
                      <a:lnTo>
                        <a:pt x="684" y="38"/>
                      </a:lnTo>
                      <a:lnTo>
                        <a:pt x="0" y="0"/>
                      </a:lnTo>
                      <a:lnTo>
                        <a:pt x="672" y="7"/>
                      </a:lnTo>
                      <a:lnTo>
                        <a:pt x="684" y="38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0" name="Freeform 105"/>
                <p:cNvSpPr>
                  <a:spLocks/>
                </p:cNvSpPr>
                <p:nvPr/>
              </p:nvSpPr>
              <p:spPr bwMode="auto">
                <a:xfrm>
                  <a:off x="4276" y="1516"/>
                  <a:ext cx="693" cy="37"/>
                </a:xfrm>
                <a:custGeom>
                  <a:avLst/>
                  <a:gdLst>
                    <a:gd name="T0" fmla="*/ 693 w 693"/>
                    <a:gd name="T1" fmla="*/ 37 h 37"/>
                    <a:gd name="T2" fmla="*/ 693 w 693"/>
                    <a:gd name="T3" fmla="*/ 37 h 37"/>
                    <a:gd name="T4" fmla="*/ 0 w 693"/>
                    <a:gd name="T5" fmla="*/ 0 h 37"/>
                    <a:gd name="T6" fmla="*/ 0 w 693"/>
                    <a:gd name="T7" fmla="*/ 0 h 37"/>
                    <a:gd name="T8" fmla="*/ 684 w 693"/>
                    <a:gd name="T9" fmla="*/ 7 h 37"/>
                    <a:gd name="T10" fmla="*/ 684 w 693"/>
                    <a:gd name="T11" fmla="*/ 7 h 37"/>
                    <a:gd name="T12" fmla="*/ 693 w 693"/>
                    <a:gd name="T13" fmla="*/ 37 h 37"/>
                    <a:gd name="T14" fmla="*/ 693 w 693"/>
                    <a:gd name="T15" fmla="*/ 37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93" h="37">
                      <a:moveTo>
                        <a:pt x="693" y="37"/>
                      </a:moveTo>
                      <a:lnTo>
                        <a:pt x="693" y="37"/>
                      </a:lnTo>
                      <a:lnTo>
                        <a:pt x="0" y="0"/>
                      </a:lnTo>
                      <a:lnTo>
                        <a:pt x="684" y="7"/>
                      </a:lnTo>
                      <a:lnTo>
                        <a:pt x="693" y="37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1" name="Freeform 106"/>
                <p:cNvSpPr>
                  <a:spLocks/>
                </p:cNvSpPr>
                <p:nvPr/>
              </p:nvSpPr>
              <p:spPr bwMode="auto">
                <a:xfrm>
                  <a:off x="4276" y="1546"/>
                  <a:ext cx="698" cy="38"/>
                </a:xfrm>
                <a:custGeom>
                  <a:avLst/>
                  <a:gdLst>
                    <a:gd name="T0" fmla="*/ 698 w 698"/>
                    <a:gd name="T1" fmla="*/ 38 h 38"/>
                    <a:gd name="T2" fmla="*/ 698 w 698"/>
                    <a:gd name="T3" fmla="*/ 38 h 38"/>
                    <a:gd name="T4" fmla="*/ 0 w 698"/>
                    <a:gd name="T5" fmla="*/ 0 h 38"/>
                    <a:gd name="T6" fmla="*/ 0 w 698"/>
                    <a:gd name="T7" fmla="*/ 0 h 38"/>
                    <a:gd name="T8" fmla="*/ 693 w 698"/>
                    <a:gd name="T9" fmla="*/ 7 h 38"/>
                    <a:gd name="T10" fmla="*/ 693 w 698"/>
                    <a:gd name="T11" fmla="*/ 7 h 38"/>
                    <a:gd name="T12" fmla="*/ 698 w 698"/>
                    <a:gd name="T13" fmla="*/ 38 h 38"/>
                    <a:gd name="T14" fmla="*/ 698 w 698"/>
                    <a:gd name="T15" fmla="*/ 3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98" h="38">
                      <a:moveTo>
                        <a:pt x="698" y="38"/>
                      </a:moveTo>
                      <a:lnTo>
                        <a:pt x="698" y="38"/>
                      </a:lnTo>
                      <a:lnTo>
                        <a:pt x="0" y="0"/>
                      </a:lnTo>
                      <a:lnTo>
                        <a:pt x="693" y="7"/>
                      </a:lnTo>
                      <a:lnTo>
                        <a:pt x="698" y="38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2" name="Freeform 107"/>
                <p:cNvSpPr>
                  <a:spLocks/>
                </p:cNvSpPr>
                <p:nvPr/>
              </p:nvSpPr>
              <p:spPr bwMode="auto">
                <a:xfrm>
                  <a:off x="4276" y="1577"/>
                  <a:ext cx="703" cy="38"/>
                </a:xfrm>
                <a:custGeom>
                  <a:avLst/>
                  <a:gdLst>
                    <a:gd name="T0" fmla="*/ 703 w 703"/>
                    <a:gd name="T1" fmla="*/ 38 h 38"/>
                    <a:gd name="T2" fmla="*/ 703 w 703"/>
                    <a:gd name="T3" fmla="*/ 38 h 38"/>
                    <a:gd name="T4" fmla="*/ 0 w 703"/>
                    <a:gd name="T5" fmla="*/ 0 h 38"/>
                    <a:gd name="T6" fmla="*/ 0 w 703"/>
                    <a:gd name="T7" fmla="*/ 0 h 38"/>
                    <a:gd name="T8" fmla="*/ 698 w 703"/>
                    <a:gd name="T9" fmla="*/ 7 h 38"/>
                    <a:gd name="T10" fmla="*/ 698 w 703"/>
                    <a:gd name="T11" fmla="*/ 7 h 38"/>
                    <a:gd name="T12" fmla="*/ 698 w 703"/>
                    <a:gd name="T13" fmla="*/ 12 h 38"/>
                    <a:gd name="T14" fmla="*/ 698 w 703"/>
                    <a:gd name="T15" fmla="*/ 12 h 38"/>
                    <a:gd name="T16" fmla="*/ 703 w 703"/>
                    <a:gd name="T17" fmla="*/ 38 h 38"/>
                    <a:gd name="T18" fmla="*/ 703 w 703"/>
                    <a:gd name="T19" fmla="*/ 38 h 3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703" h="38">
                      <a:moveTo>
                        <a:pt x="703" y="38"/>
                      </a:moveTo>
                      <a:lnTo>
                        <a:pt x="703" y="38"/>
                      </a:lnTo>
                      <a:lnTo>
                        <a:pt x="0" y="0"/>
                      </a:lnTo>
                      <a:lnTo>
                        <a:pt x="698" y="7"/>
                      </a:lnTo>
                      <a:lnTo>
                        <a:pt x="698" y="12"/>
                      </a:lnTo>
                      <a:lnTo>
                        <a:pt x="703" y="38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3" name="Freeform 108"/>
                <p:cNvSpPr>
                  <a:spLocks/>
                </p:cNvSpPr>
                <p:nvPr/>
              </p:nvSpPr>
              <p:spPr bwMode="auto">
                <a:xfrm>
                  <a:off x="4276" y="1608"/>
                  <a:ext cx="703" cy="37"/>
                </a:xfrm>
                <a:custGeom>
                  <a:avLst/>
                  <a:gdLst>
                    <a:gd name="T0" fmla="*/ 703 w 703"/>
                    <a:gd name="T1" fmla="*/ 37 h 37"/>
                    <a:gd name="T2" fmla="*/ 703 w 703"/>
                    <a:gd name="T3" fmla="*/ 37 h 37"/>
                    <a:gd name="T4" fmla="*/ 0 w 703"/>
                    <a:gd name="T5" fmla="*/ 0 h 37"/>
                    <a:gd name="T6" fmla="*/ 0 w 703"/>
                    <a:gd name="T7" fmla="*/ 0 h 37"/>
                    <a:gd name="T8" fmla="*/ 703 w 703"/>
                    <a:gd name="T9" fmla="*/ 7 h 37"/>
                    <a:gd name="T10" fmla="*/ 703 w 703"/>
                    <a:gd name="T11" fmla="*/ 7 h 37"/>
                    <a:gd name="T12" fmla="*/ 703 w 703"/>
                    <a:gd name="T13" fmla="*/ 37 h 37"/>
                    <a:gd name="T14" fmla="*/ 703 w 703"/>
                    <a:gd name="T15" fmla="*/ 37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3" h="37">
                      <a:moveTo>
                        <a:pt x="703" y="37"/>
                      </a:moveTo>
                      <a:lnTo>
                        <a:pt x="703" y="37"/>
                      </a:lnTo>
                      <a:lnTo>
                        <a:pt x="0" y="0"/>
                      </a:lnTo>
                      <a:lnTo>
                        <a:pt x="703" y="7"/>
                      </a:lnTo>
                      <a:lnTo>
                        <a:pt x="703" y="37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4" name="Freeform 109"/>
                <p:cNvSpPr>
                  <a:spLocks/>
                </p:cNvSpPr>
                <p:nvPr/>
              </p:nvSpPr>
              <p:spPr bwMode="auto">
                <a:xfrm>
                  <a:off x="4276" y="1638"/>
                  <a:ext cx="703" cy="38"/>
                </a:xfrm>
                <a:custGeom>
                  <a:avLst/>
                  <a:gdLst>
                    <a:gd name="T0" fmla="*/ 700 w 703"/>
                    <a:gd name="T1" fmla="*/ 38 h 38"/>
                    <a:gd name="T2" fmla="*/ 700 w 703"/>
                    <a:gd name="T3" fmla="*/ 38 h 38"/>
                    <a:gd name="T4" fmla="*/ 0 w 703"/>
                    <a:gd name="T5" fmla="*/ 0 h 38"/>
                    <a:gd name="T6" fmla="*/ 0 w 703"/>
                    <a:gd name="T7" fmla="*/ 0 h 38"/>
                    <a:gd name="T8" fmla="*/ 703 w 703"/>
                    <a:gd name="T9" fmla="*/ 7 h 38"/>
                    <a:gd name="T10" fmla="*/ 703 w 703"/>
                    <a:gd name="T11" fmla="*/ 7 h 38"/>
                    <a:gd name="T12" fmla="*/ 700 w 703"/>
                    <a:gd name="T13" fmla="*/ 38 h 38"/>
                    <a:gd name="T14" fmla="*/ 700 w 703"/>
                    <a:gd name="T15" fmla="*/ 3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3" h="38">
                      <a:moveTo>
                        <a:pt x="700" y="38"/>
                      </a:moveTo>
                      <a:lnTo>
                        <a:pt x="700" y="38"/>
                      </a:lnTo>
                      <a:lnTo>
                        <a:pt x="0" y="0"/>
                      </a:lnTo>
                      <a:lnTo>
                        <a:pt x="703" y="7"/>
                      </a:lnTo>
                      <a:lnTo>
                        <a:pt x="700" y="38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5" name="Freeform 110"/>
                <p:cNvSpPr>
                  <a:spLocks/>
                </p:cNvSpPr>
                <p:nvPr/>
              </p:nvSpPr>
              <p:spPr bwMode="auto">
                <a:xfrm>
                  <a:off x="4276" y="1669"/>
                  <a:ext cx="700" cy="38"/>
                </a:xfrm>
                <a:custGeom>
                  <a:avLst/>
                  <a:gdLst>
                    <a:gd name="T0" fmla="*/ 696 w 700"/>
                    <a:gd name="T1" fmla="*/ 38 h 38"/>
                    <a:gd name="T2" fmla="*/ 696 w 700"/>
                    <a:gd name="T3" fmla="*/ 38 h 38"/>
                    <a:gd name="T4" fmla="*/ 0 w 700"/>
                    <a:gd name="T5" fmla="*/ 0 h 38"/>
                    <a:gd name="T6" fmla="*/ 0 w 700"/>
                    <a:gd name="T7" fmla="*/ 0 h 38"/>
                    <a:gd name="T8" fmla="*/ 700 w 700"/>
                    <a:gd name="T9" fmla="*/ 7 h 38"/>
                    <a:gd name="T10" fmla="*/ 700 w 700"/>
                    <a:gd name="T11" fmla="*/ 7 h 38"/>
                    <a:gd name="T12" fmla="*/ 696 w 700"/>
                    <a:gd name="T13" fmla="*/ 38 h 38"/>
                    <a:gd name="T14" fmla="*/ 696 w 700"/>
                    <a:gd name="T15" fmla="*/ 3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0" h="38">
                      <a:moveTo>
                        <a:pt x="696" y="38"/>
                      </a:moveTo>
                      <a:lnTo>
                        <a:pt x="696" y="38"/>
                      </a:lnTo>
                      <a:lnTo>
                        <a:pt x="0" y="0"/>
                      </a:lnTo>
                      <a:lnTo>
                        <a:pt x="700" y="7"/>
                      </a:lnTo>
                      <a:lnTo>
                        <a:pt x="696" y="38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6" name="Freeform 111"/>
                <p:cNvSpPr>
                  <a:spLocks/>
                </p:cNvSpPr>
                <p:nvPr/>
              </p:nvSpPr>
              <p:spPr bwMode="auto">
                <a:xfrm>
                  <a:off x="4276" y="1700"/>
                  <a:ext cx="696" cy="37"/>
                </a:xfrm>
                <a:custGeom>
                  <a:avLst/>
                  <a:gdLst>
                    <a:gd name="T0" fmla="*/ 689 w 696"/>
                    <a:gd name="T1" fmla="*/ 37 h 37"/>
                    <a:gd name="T2" fmla="*/ 689 w 696"/>
                    <a:gd name="T3" fmla="*/ 37 h 37"/>
                    <a:gd name="T4" fmla="*/ 0 w 696"/>
                    <a:gd name="T5" fmla="*/ 0 h 37"/>
                    <a:gd name="T6" fmla="*/ 0 w 696"/>
                    <a:gd name="T7" fmla="*/ 0 h 37"/>
                    <a:gd name="T8" fmla="*/ 696 w 696"/>
                    <a:gd name="T9" fmla="*/ 7 h 37"/>
                    <a:gd name="T10" fmla="*/ 696 w 696"/>
                    <a:gd name="T11" fmla="*/ 7 h 37"/>
                    <a:gd name="T12" fmla="*/ 689 w 696"/>
                    <a:gd name="T13" fmla="*/ 37 h 37"/>
                    <a:gd name="T14" fmla="*/ 689 w 696"/>
                    <a:gd name="T15" fmla="*/ 37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96" h="37">
                      <a:moveTo>
                        <a:pt x="689" y="37"/>
                      </a:moveTo>
                      <a:lnTo>
                        <a:pt x="689" y="37"/>
                      </a:lnTo>
                      <a:lnTo>
                        <a:pt x="0" y="0"/>
                      </a:lnTo>
                      <a:lnTo>
                        <a:pt x="696" y="7"/>
                      </a:lnTo>
                      <a:lnTo>
                        <a:pt x="689" y="37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7" name="Freeform 112"/>
                <p:cNvSpPr>
                  <a:spLocks/>
                </p:cNvSpPr>
                <p:nvPr/>
              </p:nvSpPr>
              <p:spPr bwMode="auto">
                <a:xfrm>
                  <a:off x="4276" y="1730"/>
                  <a:ext cx="689" cy="38"/>
                </a:xfrm>
                <a:custGeom>
                  <a:avLst/>
                  <a:gdLst>
                    <a:gd name="T0" fmla="*/ 679 w 689"/>
                    <a:gd name="T1" fmla="*/ 38 h 38"/>
                    <a:gd name="T2" fmla="*/ 679 w 689"/>
                    <a:gd name="T3" fmla="*/ 38 h 38"/>
                    <a:gd name="T4" fmla="*/ 0 w 689"/>
                    <a:gd name="T5" fmla="*/ 0 h 38"/>
                    <a:gd name="T6" fmla="*/ 0 w 689"/>
                    <a:gd name="T7" fmla="*/ 0 h 38"/>
                    <a:gd name="T8" fmla="*/ 689 w 689"/>
                    <a:gd name="T9" fmla="*/ 7 h 38"/>
                    <a:gd name="T10" fmla="*/ 689 w 689"/>
                    <a:gd name="T11" fmla="*/ 7 h 38"/>
                    <a:gd name="T12" fmla="*/ 679 w 689"/>
                    <a:gd name="T13" fmla="*/ 38 h 38"/>
                    <a:gd name="T14" fmla="*/ 679 w 689"/>
                    <a:gd name="T15" fmla="*/ 3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89" h="38">
                      <a:moveTo>
                        <a:pt x="679" y="38"/>
                      </a:moveTo>
                      <a:lnTo>
                        <a:pt x="679" y="38"/>
                      </a:lnTo>
                      <a:lnTo>
                        <a:pt x="0" y="0"/>
                      </a:lnTo>
                      <a:lnTo>
                        <a:pt x="689" y="7"/>
                      </a:lnTo>
                      <a:lnTo>
                        <a:pt x="679" y="38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8" name="Freeform 113"/>
                <p:cNvSpPr>
                  <a:spLocks/>
                </p:cNvSpPr>
                <p:nvPr/>
              </p:nvSpPr>
              <p:spPr bwMode="auto">
                <a:xfrm>
                  <a:off x="4276" y="1761"/>
                  <a:ext cx="677" cy="38"/>
                </a:xfrm>
                <a:custGeom>
                  <a:avLst/>
                  <a:gdLst>
                    <a:gd name="T0" fmla="*/ 665 w 677"/>
                    <a:gd name="T1" fmla="*/ 38 h 38"/>
                    <a:gd name="T2" fmla="*/ 665 w 677"/>
                    <a:gd name="T3" fmla="*/ 38 h 38"/>
                    <a:gd name="T4" fmla="*/ 0 w 677"/>
                    <a:gd name="T5" fmla="*/ 0 h 38"/>
                    <a:gd name="T6" fmla="*/ 0 w 677"/>
                    <a:gd name="T7" fmla="*/ 0 h 38"/>
                    <a:gd name="T8" fmla="*/ 677 w 677"/>
                    <a:gd name="T9" fmla="*/ 9 h 38"/>
                    <a:gd name="T10" fmla="*/ 677 w 677"/>
                    <a:gd name="T11" fmla="*/ 9 h 38"/>
                    <a:gd name="T12" fmla="*/ 665 w 677"/>
                    <a:gd name="T13" fmla="*/ 38 h 38"/>
                    <a:gd name="T14" fmla="*/ 665 w 677"/>
                    <a:gd name="T15" fmla="*/ 38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77" h="38">
                      <a:moveTo>
                        <a:pt x="665" y="38"/>
                      </a:moveTo>
                      <a:lnTo>
                        <a:pt x="665" y="38"/>
                      </a:lnTo>
                      <a:lnTo>
                        <a:pt x="0" y="0"/>
                      </a:lnTo>
                      <a:lnTo>
                        <a:pt x="677" y="9"/>
                      </a:lnTo>
                      <a:lnTo>
                        <a:pt x="665" y="38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89" name="Freeform 114"/>
                <p:cNvSpPr>
                  <a:spLocks/>
                </p:cNvSpPr>
                <p:nvPr/>
              </p:nvSpPr>
              <p:spPr bwMode="auto">
                <a:xfrm>
                  <a:off x="4276" y="1792"/>
                  <a:ext cx="663" cy="35"/>
                </a:xfrm>
                <a:custGeom>
                  <a:avLst/>
                  <a:gdLst>
                    <a:gd name="T0" fmla="*/ 646 w 663"/>
                    <a:gd name="T1" fmla="*/ 35 h 35"/>
                    <a:gd name="T2" fmla="*/ 646 w 663"/>
                    <a:gd name="T3" fmla="*/ 35 h 35"/>
                    <a:gd name="T4" fmla="*/ 0 w 663"/>
                    <a:gd name="T5" fmla="*/ 0 h 35"/>
                    <a:gd name="T6" fmla="*/ 0 w 663"/>
                    <a:gd name="T7" fmla="*/ 0 h 35"/>
                    <a:gd name="T8" fmla="*/ 663 w 663"/>
                    <a:gd name="T9" fmla="*/ 9 h 35"/>
                    <a:gd name="T10" fmla="*/ 663 w 663"/>
                    <a:gd name="T11" fmla="*/ 9 h 35"/>
                    <a:gd name="T12" fmla="*/ 646 w 663"/>
                    <a:gd name="T13" fmla="*/ 35 h 35"/>
                    <a:gd name="T14" fmla="*/ 646 w 663"/>
                    <a:gd name="T15" fmla="*/ 35 h 3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63" h="35">
                      <a:moveTo>
                        <a:pt x="646" y="35"/>
                      </a:moveTo>
                      <a:lnTo>
                        <a:pt x="646" y="35"/>
                      </a:lnTo>
                      <a:lnTo>
                        <a:pt x="0" y="0"/>
                      </a:lnTo>
                      <a:lnTo>
                        <a:pt x="663" y="9"/>
                      </a:lnTo>
                      <a:lnTo>
                        <a:pt x="646" y="35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0" name="Freeform 115"/>
                <p:cNvSpPr>
                  <a:spLocks/>
                </p:cNvSpPr>
                <p:nvPr/>
              </p:nvSpPr>
              <p:spPr bwMode="auto">
                <a:xfrm>
                  <a:off x="4276" y="1822"/>
                  <a:ext cx="644" cy="36"/>
                </a:xfrm>
                <a:custGeom>
                  <a:avLst/>
                  <a:gdLst>
                    <a:gd name="T0" fmla="*/ 625 w 644"/>
                    <a:gd name="T1" fmla="*/ 36 h 36"/>
                    <a:gd name="T2" fmla="*/ 625 w 644"/>
                    <a:gd name="T3" fmla="*/ 36 h 36"/>
                    <a:gd name="T4" fmla="*/ 0 w 644"/>
                    <a:gd name="T5" fmla="*/ 0 h 36"/>
                    <a:gd name="T6" fmla="*/ 0 w 644"/>
                    <a:gd name="T7" fmla="*/ 0 h 36"/>
                    <a:gd name="T8" fmla="*/ 644 w 644"/>
                    <a:gd name="T9" fmla="*/ 7 h 36"/>
                    <a:gd name="T10" fmla="*/ 644 w 644"/>
                    <a:gd name="T11" fmla="*/ 7 h 36"/>
                    <a:gd name="T12" fmla="*/ 625 w 644"/>
                    <a:gd name="T13" fmla="*/ 36 h 36"/>
                    <a:gd name="T14" fmla="*/ 625 w 644"/>
                    <a:gd name="T15" fmla="*/ 36 h 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44" h="36">
                      <a:moveTo>
                        <a:pt x="625" y="36"/>
                      </a:moveTo>
                      <a:lnTo>
                        <a:pt x="625" y="36"/>
                      </a:lnTo>
                      <a:lnTo>
                        <a:pt x="0" y="0"/>
                      </a:lnTo>
                      <a:lnTo>
                        <a:pt x="644" y="7"/>
                      </a:lnTo>
                      <a:lnTo>
                        <a:pt x="625" y="36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1" name="Freeform 116"/>
                <p:cNvSpPr>
                  <a:spLocks/>
                </p:cNvSpPr>
                <p:nvPr/>
              </p:nvSpPr>
              <p:spPr bwMode="auto">
                <a:xfrm>
                  <a:off x="4276" y="1853"/>
                  <a:ext cx="623" cy="33"/>
                </a:xfrm>
                <a:custGeom>
                  <a:avLst/>
                  <a:gdLst>
                    <a:gd name="T0" fmla="*/ 597 w 623"/>
                    <a:gd name="T1" fmla="*/ 33 h 33"/>
                    <a:gd name="T2" fmla="*/ 0 w 623"/>
                    <a:gd name="T3" fmla="*/ 0 h 33"/>
                    <a:gd name="T4" fmla="*/ 623 w 623"/>
                    <a:gd name="T5" fmla="*/ 7 h 33"/>
                    <a:gd name="T6" fmla="*/ 623 w 623"/>
                    <a:gd name="T7" fmla="*/ 7 h 33"/>
                    <a:gd name="T8" fmla="*/ 597 w 623"/>
                    <a:gd name="T9" fmla="*/ 33 h 33"/>
                    <a:gd name="T10" fmla="*/ 597 w 623"/>
                    <a:gd name="T11" fmla="*/ 33 h 3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23" h="33">
                      <a:moveTo>
                        <a:pt x="597" y="33"/>
                      </a:moveTo>
                      <a:lnTo>
                        <a:pt x="0" y="0"/>
                      </a:lnTo>
                      <a:lnTo>
                        <a:pt x="623" y="7"/>
                      </a:lnTo>
                      <a:lnTo>
                        <a:pt x="597" y="33"/>
                      </a:lnTo>
                      <a:close/>
                    </a:path>
                  </a:pathLst>
                </a:custGeom>
                <a:solidFill>
                  <a:srgbClr val="FDCF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2" name="Freeform 117"/>
                <p:cNvSpPr>
                  <a:spLocks/>
                </p:cNvSpPr>
                <p:nvPr/>
              </p:nvSpPr>
              <p:spPr bwMode="auto">
                <a:xfrm>
                  <a:off x="4399" y="1414"/>
                  <a:ext cx="330" cy="300"/>
                </a:xfrm>
                <a:custGeom>
                  <a:avLst/>
                  <a:gdLst>
                    <a:gd name="T0" fmla="*/ 146 w 330"/>
                    <a:gd name="T1" fmla="*/ 0 h 300"/>
                    <a:gd name="T2" fmla="*/ 146 w 330"/>
                    <a:gd name="T3" fmla="*/ 0 h 300"/>
                    <a:gd name="T4" fmla="*/ 120 w 330"/>
                    <a:gd name="T5" fmla="*/ 3 h 300"/>
                    <a:gd name="T6" fmla="*/ 94 w 330"/>
                    <a:gd name="T7" fmla="*/ 7 h 300"/>
                    <a:gd name="T8" fmla="*/ 73 w 330"/>
                    <a:gd name="T9" fmla="*/ 17 h 300"/>
                    <a:gd name="T10" fmla="*/ 52 w 330"/>
                    <a:gd name="T11" fmla="*/ 29 h 300"/>
                    <a:gd name="T12" fmla="*/ 35 w 330"/>
                    <a:gd name="T13" fmla="*/ 45 h 300"/>
                    <a:gd name="T14" fmla="*/ 19 w 330"/>
                    <a:gd name="T15" fmla="*/ 64 h 300"/>
                    <a:gd name="T16" fmla="*/ 9 w 330"/>
                    <a:gd name="T17" fmla="*/ 88 h 300"/>
                    <a:gd name="T18" fmla="*/ 2 w 330"/>
                    <a:gd name="T19" fmla="*/ 113 h 300"/>
                    <a:gd name="T20" fmla="*/ 2 w 330"/>
                    <a:gd name="T21" fmla="*/ 113 h 300"/>
                    <a:gd name="T22" fmla="*/ 0 w 330"/>
                    <a:gd name="T23" fmla="*/ 139 h 300"/>
                    <a:gd name="T24" fmla="*/ 5 w 330"/>
                    <a:gd name="T25" fmla="*/ 165 h 300"/>
                    <a:gd name="T26" fmla="*/ 12 w 330"/>
                    <a:gd name="T27" fmla="*/ 189 h 300"/>
                    <a:gd name="T28" fmla="*/ 24 w 330"/>
                    <a:gd name="T29" fmla="*/ 212 h 300"/>
                    <a:gd name="T30" fmla="*/ 38 w 330"/>
                    <a:gd name="T31" fmla="*/ 231 h 300"/>
                    <a:gd name="T32" fmla="*/ 57 w 330"/>
                    <a:gd name="T33" fmla="*/ 250 h 300"/>
                    <a:gd name="T34" fmla="*/ 75 w 330"/>
                    <a:gd name="T35" fmla="*/ 267 h 300"/>
                    <a:gd name="T36" fmla="*/ 97 w 330"/>
                    <a:gd name="T37" fmla="*/ 279 h 300"/>
                    <a:gd name="T38" fmla="*/ 120 w 330"/>
                    <a:gd name="T39" fmla="*/ 288 h 300"/>
                    <a:gd name="T40" fmla="*/ 146 w 330"/>
                    <a:gd name="T41" fmla="*/ 295 h 300"/>
                    <a:gd name="T42" fmla="*/ 170 w 330"/>
                    <a:gd name="T43" fmla="*/ 300 h 300"/>
                    <a:gd name="T44" fmla="*/ 196 w 330"/>
                    <a:gd name="T45" fmla="*/ 300 h 300"/>
                    <a:gd name="T46" fmla="*/ 219 w 330"/>
                    <a:gd name="T47" fmla="*/ 297 h 300"/>
                    <a:gd name="T48" fmla="*/ 245 w 330"/>
                    <a:gd name="T49" fmla="*/ 288 h 300"/>
                    <a:gd name="T50" fmla="*/ 266 w 330"/>
                    <a:gd name="T51" fmla="*/ 276 h 300"/>
                    <a:gd name="T52" fmla="*/ 290 w 330"/>
                    <a:gd name="T53" fmla="*/ 262 h 300"/>
                    <a:gd name="T54" fmla="*/ 290 w 330"/>
                    <a:gd name="T55" fmla="*/ 262 h 300"/>
                    <a:gd name="T56" fmla="*/ 306 w 330"/>
                    <a:gd name="T57" fmla="*/ 241 h 300"/>
                    <a:gd name="T58" fmla="*/ 318 w 330"/>
                    <a:gd name="T59" fmla="*/ 220 h 300"/>
                    <a:gd name="T60" fmla="*/ 325 w 330"/>
                    <a:gd name="T61" fmla="*/ 196 h 300"/>
                    <a:gd name="T62" fmla="*/ 330 w 330"/>
                    <a:gd name="T63" fmla="*/ 172 h 300"/>
                    <a:gd name="T64" fmla="*/ 330 w 330"/>
                    <a:gd name="T65" fmla="*/ 172 h 300"/>
                    <a:gd name="T66" fmla="*/ 328 w 330"/>
                    <a:gd name="T67" fmla="*/ 154 h 300"/>
                    <a:gd name="T68" fmla="*/ 325 w 330"/>
                    <a:gd name="T69" fmla="*/ 135 h 300"/>
                    <a:gd name="T70" fmla="*/ 321 w 330"/>
                    <a:gd name="T71" fmla="*/ 118 h 300"/>
                    <a:gd name="T72" fmla="*/ 314 w 330"/>
                    <a:gd name="T73" fmla="*/ 102 h 300"/>
                    <a:gd name="T74" fmla="*/ 306 w 330"/>
                    <a:gd name="T75" fmla="*/ 88 h 300"/>
                    <a:gd name="T76" fmla="*/ 297 w 330"/>
                    <a:gd name="T77" fmla="*/ 73 h 300"/>
                    <a:gd name="T78" fmla="*/ 285 w 330"/>
                    <a:gd name="T79" fmla="*/ 62 h 300"/>
                    <a:gd name="T80" fmla="*/ 273 w 330"/>
                    <a:gd name="T81" fmla="*/ 50 h 300"/>
                    <a:gd name="T82" fmla="*/ 259 w 330"/>
                    <a:gd name="T83" fmla="*/ 38 h 300"/>
                    <a:gd name="T84" fmla="*/ 245 w 330"/>
                    <a:gd name="T85" fmla="*/ 29 h 300"/>
                    <a:gd name="T86" fmla="*/ 231 w 330"/>
                    <a:gd name="T87" fmla="*/ 19 h 300"/>
                    <a:gd name="T88" fmla="*/ 215 w 330"/>
                    <a:gd name="T89" fmla="*/ 12 h 300"/>
                    <a:gd name="T90" fmla="*/ 198 w 330"/>
                    <a:gd name="T91" fmla="*/ 7 h 300"/>
                    <a:gd name="T92" fmla="*/ 182 w 330"/>
                    <a:gd name="T93" fmla="*/ 3 h 300"/>
                    <a:gd name="T94" fmla="*/ 163 w 330"/>
                    <a:gd name="T95" fmla="*/ 0 h 300"/>
                    <a:gd name="T96" fmla="*/ 146 w 330"/>
                    <a:gd name="T97" fmla="*/ 0 h 300"/>
                    <a:gd name="T98" fmla="*/ 146 w 330"/>
                    <a:gd name="T99" fmla="*/ 0 h 300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330" h="300">
                      <a:moveTo>
                        <a:pt x="146" y="0"/>
                      </a:moveTo>
                      <a:lnTo>
                        <a:pt x="146" y="0"/>
                      </a:lnTo>
                      <a:lnTo>
                        <a:pt x="120" y="3"/>
                      </a:lnTo>
                      <a:lnTo>
                        <a:pt x="94" y="7"/>
                      </a:lnTo>
                      <a:lnTo>
                        <a:pt x="73" y="17"/>
                      </a:lnTo>
                      <a:lnTo>
                        <a:pt x="52" y="29"/>
                      </a:lnTo>
                      <a:lnTo>
                        <a:pt x="35" y="45"/>
                      </a:lnTo>
                      <a:lnTo>
                        <a:pt x="19" y="64"/>
                      </a:lnTo>
                      <a:lnTo>
                        <a:pt x="9" y="88"/>
                      </a:lnTo>
                      <a:lnTo>
                        <a:pt x="2" y="113"/>
                      </a:lnTo>
                      <a:lnTo>
                        <a:pt x="0" y="139"/>
                      </a:lnTo>
                      <a:lnTo>
                        <a:pt x="5" y="165"/>
                      </a:lnTo>
                      <a:lnTo>
                        <a:pt x="12" y="189"/>
                      </a:lnTo>
                      <a:lnTo>
                        <a:pt x="24" y="212"/>
                      </a:lnTo>
                      <a:lnTo>
                        <a:pt x="38" y="231"/>
                      </a:lnTo>
                      <a:lnTo>
                        <a:pt x="57" y="250"/>
                      </a:lnTo>
                      <a:lnTo>
                        <a:pt x="75" y="267"/>
                      </a:lnTo>
                      <a:lnTo>
                        <a:pt x="97" y="279"/>
                      </a:lnTo>
                      <a:lnTo>
                        <a:pt x="120" y="288"/>
                      </a:lnTo>
                      <a:lnTo>
                        <a:pt x="146" y="295"/>
                      </a:lnTo>
                      <a:lnTo>
                        <a:pt x="170" y="300"/>
                      </a:lnTo>
                      <a:lnTo>
                        <a:pt x="196" y="300"/>
                      </a:lnTo>
                      <a:lnTo>
                        <a:pt x="219" y="297"/>
                      </a:lnTo>
                      <a:lnTo>
                        <a:pt x="245" y="288"/>
                      </a:lnTo>
                      <a:lnTo>
                        <a:pt x="266" y="276"/>
                      </a:lnTo>
                      <a:lnTo>
                        <a:pt x="290" y="262"/>
                      </a:lnTo>
                      <a:lnTo>
                        <a:pt x="306" y="241"/>
                      </a:lnTo>
                      <a:lnTo>
                        <a:pt x="318" y="220"/>
                      </a:lnTo>
                      <a:lnTo>
                        <a:pt x="325" y="196"/>
                      </a:lnTo>
                      <a:lnTo>
                        <a:pt x="330" y="172"/>
                      </a:lnTo>
                      <a:lnTo>
                        <a:pt x="328" y="154"/>
                      </a:lnTo>
                      <a:lnTo>
                        <a:pt x="325" y="135"/>
                      </a:lnTo>
                      <a:lnTo>
                        <a:pt x="321" y="118"/>
                      </a:lnTo>
                      <a:lnTo>
                        <a:pt x="314" y="102"/>
                      </a:lnTo>
                      <a:lnTo>
                        <a:pt x="306" y="88"/>
                      </a:lnTo>
                      <a:lnTo>
                        <a:pt x="297" y="73"/>
                      </a:lnTo>
                      <a:lnTo>
                        <a:pt x="285" y="62"/>
                      </a:lnTo>
                      <a:lnTo>
                        <a:pt x="273" y="50"/>
                      </a:lnTo>
                      <a:lnTo>
                        <a:pt x="259" y="38"/>
                      </a:lnTo>
                      <a:lnTo>
                        <a:pt x="245" y="29"/>
                      </a:lnTo>
                      <a:lnTo>
                        <a:pt x="231" y="19"/>
                      </a:lnTo>
                      <a:lnTo>
                        <a:pt x="215" y="12"/>
                      </a:lnTo>
                      <a:lnTo>
                        <a:pt x="198" y="7"/>
                      </a:lnTo>
                      <a:lnTo>
                        <a:pt x="182" y="3"/>
                      </a:lnTo>
                      <a:lnTo>
                        <a:pt x="163" y="0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3" name="Freeform 118"/>
                <p:cNvSpPr>
                  <a:spLocks/>
                </p:cNvSpPr>
                <p:nvPr/>
              </p:nvSpPr>
              <p:spPr bwMode="auto">
                <a:xfrm>
                  <a:off x="4411" y="1424"/>
                  <a:ext cx="306" cy="280"/>
                </a:xfrm>
                <a:custGeom>
                  <a:avLst/>
                  <a:gdLst>
                    <a:gd name="T0" fmla="*/ 134 w 306"/>
                    <a:gd name="T1" fmla="*/ 0 h 280"/>
                    <a:gd name="T2" fmla="*/ 134 w 306"/>
                    <a:gd name="T3" fmla="*/ 0 h 280"/>
                    <a:gd name="T4" fmla="*/ 118 w 306"/>
                    <a:gd name="T5" fmla="*/ 0 h 280"/>
                    <a:gd name="T6" fmla="*/ 104 w 306"/>
                    <a:gd name="T7" fmla="*/ 2 h 280"/>
                    <a:gd name="T8" fmla="*/ 89 w 306"/>
                    <a:gd name="T9" fmla="*/ 7 h 280"/>
                    <a:gd name="T10" fmla="*/ 75 w 306"/>
                    <a:gd name="T11" fmla="*/ 11 h 280"/>
                    <a:gd name="T12" fmla="*/ 63 w 306"/>
                    <a:gd name="T13" fmla="*/ 16 h 280"/>
                    <a:gd name="T14" fmla="*/ 52 w 306"/>
                    <a:gd name="T15" fmla="*/ 23 h 280"/>
                    <a:gd name="T16" fmla="*/ 42 w 306"/>
                    <a:gd name="T17" fmla="*/ 33 h 280"/>
                    <a:gd name="T18" fmla="*/ 30 w 306"/>
                    <a:gd name="T19" fmla="*/ 40 h 280"/>
                    <a:gd name="T20" fmla="*/ 23 w 306"/>
                    <a:gd name="T21" fmla="*/ 52 h 280"/>
                    <a:gd name="T22" fmla="*/ 16 w 306"/>
                    <a:gd name="T23" fmla="*/ 61 h 280"/>
                    <a:gd name="T24" fmla="*/ 9 w 306"/>
                    <a:gd name="T25" fmla="*/ 73 h 280"/>
                    <a:gd name="T26" fmla="*/ 5 w 306"/>
                    <a:gd name="T27" fmla="*/ 85 h 280"/>
                    <a:gd name="T28" fmla="*/ 2 w 306"/>
                    <a:gd name="T29" fmla="*/ 99 h 280"/>
                    <a:gd name="T30" fmla="*/ 0 w 306"/>
                    <a:gd name="T31" fmla="*/ 111 h 280"/>
                    <a:gd name="T32" fmla="*/ 0 w 306"/>
                    <a:gd name="T33" fmla="*/ 125 h 280"/>
                    <a:gd name="T34" fmla="*/ 0 w 306"/>
                    <a:gd name="T35" fmla="*/ 139 h 280"/>
                    <a:gd name="T36" fmla="*/ 0 w 306"/>
                    <a:gd name="T37" fmla="*/ 139 h 280"/>
                    <a:gd name="T38" fmla="*/ 2 w 306"/>
                    <a:gd name="T39" fmla="*/ 153 h 280"/>
                    <a:gd name="T40" fmla="*/ 7 w 306"/>
                    <a:gd name="T41" fmla="*/ 167 h 280"/>
                    <a:gd name="T42" fmla="*/ 12 w 306"/>
                    <a:gd name="T43" fmla="*/ 181 h 280"/>
                    <a:gd name="T44" fmla="*/ 19 w 306"/>
                    <a:gd name="T45" fmla="*/ 193 h 280"/>
                    <a:gd name="T46" fmla="*/ 38 w 306"/>
                    <a:gd name="T47" fmla="*/ 219 h 280"/>
                    <a:gd name="T48" fmla="*/ 59 w 306"/>
                    <a:gd name="T49" fmla="*/ 238 h 280"/>
                    <a:gd name="T50" fmla="*/ 85 w 306"/>
                    <a:gd name="T51" fmla="*/ 257 h 280"/>
                    <a:gd name="T52" fmla="*/ 111 w 306"/>
                    <a:gd name="T53" fmla="*/ 269 h 280"/>
                    <a:gd name="T54" fmla="*/ 141 w 306"/>
                    <a:gd name="T55" fmla="*/ 278 h 280"/>
                    <a:gd name="T56" fmla="*/ 158 w 306"/>
                    <a:gd name="T57" fmla="*/ 280 h 280"/>
                    <a:gd name="T58" fmla="*/ 172 w 306"/>
                    <a:gd name="T59" fmla="*/ 280 h 280"/>
                    <a:gd name="T60" fmla="*/ 172 w 306"/>
                    <a:gd name="T61" fmla="*/ 280 h 280"/>
                    <a:gd name="T62" fmla="*/ 188 w 306"/>
                    <a:gd name="T63" fmla="*/ 280 h 280"/>
                    <a:gd name="T64" fmla="*/ 203 w 306"/>
                    <a:gd name="T65" fmla="*/ 278 h 280"/>
                    <a:gd name="T66" fmla="*/ 217 w 306"/>
                    <a:gd name="T67" fmla="*/ 273 h 280"/>
                    <a:gd name="T68" fmla="*/ 231 w 306"/>
                    <a:gd name="T69" fmla="*/ 269 h 280"/>
                    <a:gd name="T70" fmla="*/ 243 w 306"/>
                    <a:gd name="T71" fmla="*/ 264 h 280"/>
                    <a:gd name="T72" fmla="*/ 254 w 306"/>
                    <a:gd name="T73" fmla="*/ 257 h 280"/>
                    <a:gd name="T74" fmla="*/ 266 w 306"/>
                    <a:gd name="T75" fmla="*/ 247 h 280"/>
                    <a:gd name="T76" fmla="*/ 276 w 306"/>
                    <a:gd name="T77" fmla="*/ 238 h 280"/>
                    <a:gd name="T78" fmla="*/ 283 w 306"/>
                    <a:gd name="T79" fmla="*/ 228 h 280"/>
                    <a:gd name="T80" fmla="*/ 290 w 306"/>
                    <a:gd name="T81" fmla="*/ 219 h 280"/>
                    <a:gd name="T82" fmla="*/ 297 w 306"/>
                    <a:gd name="T83" fmla="*/ 207 h 280"/>
                    <a:gd name="T84" fmla="*/ 302 w 306"/>
                    <a:gd name="T85" fmla="*/ 193 h 280"/>
                    <a:gd name="T86" fmla="*/ 304 w 306"/>
                    <a:gd name="T87" fmla="*/ 181 h 280"/>
                    <a:gd name="T88" fmla="*/ 306 w 306"/>
                    <a:gd name="T89" fmla="*/ 167 h 280"/>
                    <a:gd name="T90" fmla="*/ 306 w 306"/>
                    <a:gd name="T91" fmla="*/ 153 h 280"/>
                    <a:gd name="T92" fmla="*/ 306 w 306"/>
                    <a:gd name="T93" fmla="*/ 139 h 280"/>
                    <a:gd name="T94" fmla="*/ 306 w 306"/>
                    <a:gd name="T95" fmla="*/ 139 h 280"/>
                    <a:gd name="T96" fmla="*/ 304 w 306"/>
                    <a:gd name="T97" fmla="*/ 125 h 280"/>
                    <a:gd name="T98" fmla="*/ 299 w 306"/>
                    <a:gd name="T99" fmla="*/ 111 h 280"/>
                    <a:gd name="T100" fmla="*/ 292 w 306"/>
                    <a:gd name="T101" fmla="*/ 99 h 280"/>
                    <a:gd name="T102" fmla="*/ 285 w 306"/>
                    <a:gd name="T103" fmla="*/ 85 h 280"/>
                    <a:gd name="T104" fmla="*/ 269 w 306"/>
                    <a:gd name="T105" fmla="*/ 61 h 280"/>
                    <a:gd name="T106" fmla="*/ 247 w 306"/>
                    <a:gd name="T107" fmla="*/ 40 h 280"/>
                    <a:gd name="T108" fmla="*/ 221 w 306"/>
                    <a:gd name="T109" fmla="*/ 23 h 280"/>
                    <a:gd name="T110" fmla="*/ 195 w 306"/>
                    <a:gd name="T111" fmla="*/ 11 h 280"/>
                    <a:gd name="T112" fmla="*/ 165 w 306"/>
                    <a:gd name="T113" fmla="*/ 2 h 280"/>
                    <a:gd name="T114" fmla="*/ 148 w 306"/>
                    <a:gd name="T115" fmla="*/ 0 h 280"/>
                    <a:gd name="T116" fmla="*/ 134 w 306"/>
                    <a:gd name="T117" fmla="*/ 0 h 280"/>
                    <a:gd name="T118" fmla="*/ 134 w 306"/>
                    <a:gd name="T119" fmla="*/ 0 h 28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06" h="280">
                      <a:moveTo>
                        <a:pt x="134" y="0"/>
                      </a:moveTo>
                      <a:lnTo>
                        <a:pt x="134" y="0"/>
                      </a:lnTo>
                      <a:lnTo>
                        <a:pt x="118" y="0"/>
                      </a:lnTo>
                      <a:lnTo>
                        <a:pt x="104" y="2"/>
                      </a:lnTo>
                      <a:lnTo>
                        <a:pt x="89" y="7"/>
                      </a:lnTo>
                      <a:lnTo>
                        <a:pt x="75" y="11"/>
                      </a:lnTo>
                      <a:lnTo>
                        <a:pt x="63" y="16"/>
                      </a:lnTo>
                      <a:lnTo>
                        <a:pt x="52" y="23"/>
                      </a:lnTo>
                      <a:lnTo>
                        <a:pt x="42" y="33"/>
                      </a:lnTo>
                      <a:lnTo>
                        <a:pt x="30" y="40"/>
                      </a:lnTo>
                      <a:lnTo>
                        <a:pt x="23" y="52"/>
                      </a:lnTo>
                      <a:lnTo>
                        <a:pt x="16" y="61"/>
                      </a:lnTo>
                      <a:lnTo>
                        <a:pt x="9" y="73"/>
                      </a:lnTo>
                      <a:lnTo>
                        <a:pt x="5" y="85"/>
                      </a:lnTo>
                      <a:lnTo>
                        <a:pt x="2" y="99"/>
                      </a:lnTo>
                      <a:lnTo>
                        <a:pt x="0" y="111"/>
                      </a:lnTo>
                      <a:lnTo>
                        <a:pt x="0" y="125"/>
                      </a:lnTo>
                      <a:lnTo>
                        <a:pt x="0" y="139"/>
                      </a:lnTo>
                      <a:lnTo>
                        <a:pt x="2" y="153"/>
                      </a:lnTo>
                      <a:lnTo>
                        <a:pt x="7" y="167"/>
                      </a:lnTo>
                      <a:lnTo>
                        <a:pt x="12" y="181"/>
                      </a:lnTo>
                      <a:lnTo>
                        <a:pt x="19" y="193"/>
                      </a:lnTo>
                      <a:lnTo>
                        <a:pt x="38" y="219"/>
                      </a:lnTo>
                      <a:lnTo>
                        <a:pt x="59" y="238"/>
                      </a:lnTo>
                      <a:lnTo>
                        <a:pt x="85" y="257"/>
                      </a:lnTo>
                      <a:lnTo>
                        <a:pt x="111" y="269"/>
                      </a:lnTo>
                      <a:lnTo>
                        <a:pt x="141" y="278"/>
                      </a:lnTo>
                      <a:lnTo>
                        <a:pt x="158" y="280"/>
                      </a:lnTo>
                      <a:lnTo>
                        <a:pt x="172" y="280"/>
                      </a:lnTo>
                      <a:lnTo>
                        <a:pt x="188" y="280"/>
                      </a:lnTo>
                      <a:lnTo>
                        <a:pt x="203" y="278"/>
                      </a:lnTo>
                      <a:lnTo>
                        <a:pt x="217" y="273"/>
                      </a:lnTo>
                      <a:lnTo>
                        <a:pt x="231" y="269"/>
                      </a:lnTo>
                      <a:lnTo>
                        <a:pt x="243" y="264"/>
                      </a:lnTo>
                      <a:lnTo>
                        <a:pt x="254" y="257"/>
                      </a:lnTo>
                      <a:lnTo>
                        <a:pt x="266" y="247"/>
                      </a:lnTo>
                      <a:lnTo>
                        <a:pt x="276" y="238"/>
                      </a:lnTo>
                      <a:lnTo>
                        <a:pt x="283" y="228"/>
                      </a:lnTo>
                      <a:lnTo>
                        <a:pt x="290" y="219"/>
                      </a:lnTo>
                      <a:lnTo>
                        <a:pt x="297" y="207"/>
                      </a:lnTo>
                      <a:lnTo>
                        <a:pt x="302" y="193"/>
                      </a:lnTo>
                      <a:lnTo>
                        <a:pt x="304" y="181"/>
                      </a:lnTo>
                      <a:lnTo>
                        <a:pt x="306" y="167"/>
                      </a:lnTo>
                      <a:lnTo>
                        <a:pt x="306" y="153"/>
                      </a:lnTo>
                      <a:lnTo>
                        <a:pt x="306" y="139"/>
                      </a:lnTo>
                      <a:lnTo>
                        <a:pt x="304" y="125"/>
                      </a:lnTo>
                      <a:lnTo>
                        <a:pt x="299" y="111"/>
                      </a:lnTo>
                      <a:lnTo>
                        <a:pt x="292" y="99"/>
                      </a:lnTo>
                      <a:lnTo>
                        <a:pt x="285" y="85"/>
                      </a:lnTo>
                      <a:lnTo>
                        <a:pt x="269" y="61"/>
                      </a:lnTo>
                      <a:lnTo>
                        <a:pt x="247" y="40"/>
                      </a:lnTo>
                      <a:lnTo>
                        <a:pt x="221" y="23"/>
                      </a:lnTo>
                      <a:lnTo>
                        <a:pt x="195" y="11"/>
                      </a:lnTo>
                      <a:lnTo>
                        <a:pt x="165" y="2"/>
                      </a:lnTo>
                      <a:lnTo>
                        <a:pt x="148" y="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D2D8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4" name="Freeform 119"/>
                <p:cNvSpPr>
                  <a:spLocks/>
                </p:cNvSpPr>
                <p:nvPr/>
              </p:nvSpPr>
              <p:spPr bwMode="auto">
                <a:xfrm>
                  <a:off x="4503" y="1490"/>
                  <a:ext cx="134" cy="122"/>
                </a:xfrm>
                <a:custGeom>
                  <a:avLst/>
                  <a:gdLst>
                    <a:gd name="T0" fmla="*/ 61 w 134"/>
                    <a:gd name="T1" fmla="*/ 0 h 122"/>
                    <a:gd name="T2" fmla="*/ 61 w 134"/>
                    <a:gd name="T3" fmla="*/ 0 h 122"/>
                    <a:gd name="T4" fmla="*/ 49 w 134"/>
                    <a:gd name="T5" fmla="*/ 0 h 122"/>
                    <a:gd name="T6" fmla="*/ 40 w 134"/>
                    <a:gd name="T7" fmla="*/ 2 h 122"/>
                    <a:gd name="T8" fmla="*/ 23 w 134"/>
                    <a:gd name="T9" fmla="*/ 12 h 122"/>
                    <a:gd name="T10" fmla="*/ 12 w 134"/>
                    <a:gd name="T11" fmla="*/ 21 h 122"/>
                    <a:gd name="T12" fmla="*/ 4 w 134"/>
                    <a:gd name="T13" fmla="*/ 35 h 122"/>
                    <a:gd name="T14" fmla="*/ 0 w 134"/>
                    <a:gd name="T15" fmla="*/ 52 h 122"/>
                    <a:gd name="T16" fmla="*/ 2 w 134"/>
                    <a:gd name="T17" fmla="*/ 68 h 122"/>
                    <a:gd name="T18" fmla="*/ 9 w 134"/>
                    <a:gd name="T19" fmla="*/ 87 h 122"/>
                    <a:gd name="T20" fmla="*/ 21 w 134"/>
                    <a:gd name="T21" fmla="*/ 101 h 122"/>
                    <a:gd name="T22" fmla="*/ 21 w 134"/>
                    <a:gd name="T23" fmla="*/ 101 h 122"/>
                    <a:gd name="T24" fmla="*/ 35 w 134"/>
                    <a:gd name="T25" fmla="*/ 113 h 122"/>
                    <a:gd name="T26" fmla="*/ 49 w 134"/>
                    <a:gd name="T27" fmla="*/ 120 h 122"/>
                    <a:gd name="T28" fmla="*/ 66 w 134"/>
                    <a:gd name="T29" fmla="*/ 122 h 122"/>
                    <a:gd name="T30" fmla="*/ 80 w 134"/>
                    <a:gd name="T31" fmla="*/ 122 h 122"/>
                    <a:gd name="T32" fmla="*/ 96 w 134"/>
                    <a:gd name="T33" fmla="*/ 120 h 122"/>
                    <a:gd name="T34" fmla="*/ 111 w 134"/>
                    <a:gd name="T35" fmla="*/ 113 h 122"/>
                    <a:gd name="T36" fmla="*/ 122 w 134"/>
                    <a:gd name="T37" fmla="*/ 103 h 122"/>
                    <a:gd name="T38" fmla="*/ 132 w 134"/>
                    <a:gd name="T39" fmla="*/ 87 h 122"/>
                    <a:gd name="T40" fmla="*/ 132 w 134"/>
                    <a:gd name="T41" fmla="*/ 87 h 122"/>
                    <a:gd name="T42" fmla="*/ 134 w 134"/>
                    <a:gd name="T43" fmla="*/ 70 h 122"/>
                    <a:gd name="T44" fmla="*/ 132 w 134"/>
                    <a:gd name="T45" fmla="*/ 54 h 122"/>
                    <a:gd name="T46" fmla="*/ 127 w 134"/>
                    <a:gd name="T47" fmla="*/ 40 h 122"/>
                    <a:gd name="T48" fmla="*/ 118 w 134"/>
                    <a:gd name="T49" fmla="*/ 26 h 122"/>
                    <a:gd name="T50" fmla="*/ 106 w 134"/>
                    <a:gd name="T51" fmla="*/ 16 h 122"/>
                    <a:gd name="T52" fmla="*/ 92 w 134"/>
                    <a:gd name="T53" fmla="*/ 7 h 122"/>
                    <a:gd name="T54" fmla="*/ 78 w 134"/>
                    <a:gd name="T55" fmla="*/ 2 h 122"/>
                    <a:gd name="T56" fmla="*/ 61 w 134"/>
                    <a:gd name="T57" fmla="*/ 0 h 122"/>
                    <a:gd name="T58" fmla="*/ 61 w 134"/>
                    <a:gd name="T59" fmla="*/ 0 h 12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134" h="122">
                      <a:moveTo>
                        <a:pt x="61" y="0"/>
                      </a:moveTo>
                      <a:lnTo>
                        <a:pt x="61" y="0"/>
                      </a:lnTo>
                      <a:lnTo>
                        <a:pt x="49" y="0"/>
                      </a:lnTo>
                      <a:lnTo>
                        <a:pt x="40" y="2"/>
                      </a:lnTo>
                      <a:lnTo>
                        <a:pt x="23" y="12"/>
                      </a:lnTo>
                      <a:lnTo>
                        <a:pt x="12" y="21"/>
                      </a:lnTo>
                      <a:lnTo>
                        <a:pt x="4" y="35"/>
                      </a:lnTo>
                      <a:lnTo>
                        <a:pt x="0" y="52"/>
                      </a:lnTo>
                      <a:lnTo>
                        <a:pt x="2" y="68"/>
                      </a:lnTo>
                      <a:lnTo>
                        <a:pt x="9" y="87"/>
                      </a:lnTo>
                      <a:lnTo>
                        <a:pt x="21" y="101"/>
                      </a:lnTo>
                      <a:lnTo>
                        <a:pt x="35" y="113"/>
                      </a:lnTo>
                      <a:lnTo>
                        <a:pt x="49" y="120"/>
                      </a:lnTo>
                      <a:lnTo>
                        <a:pt x="66" y="122"/>
                      </a:lnTo>
                      <a:lnTo>
                        <a:pt x="80" y="122"/>
                      </a:lnTo>
                      <a:lnTo>
                        <a:pt x="96" y="120"/>
                      </a:lnTo>
                      <a:lnTo>
                        <a:pt x="111" y="113"/>
                      </a:lnTo>
                      <a:lnTo>
                        <a:pt x="122" y="103"/>
                      </a:lnTo>
                      <a:lnTo>
                        <a:pt x="132" y="87"/>
                      </a:lnTo>
                      <a:lnTo>
                        <a:pt x="134" y="70"/>
                      </a:lnTo>
                      <a:lnTo>
                        <a:pt x="132" y="54"/>
                      </a:lnTo>
                      <a:lnTo>
                        <a:pt x="127" y="40"/>
                      </a:lnTo>
                      <a:lnTo>
                        <a:pt x="118" y="26"/>
                      </a:lnTo>
                      <a:lnTo>
                        <a:pt x="106" y="16"/>
                      </a:lnTo>
                      <a:lnTo>
                        <a:pt x="92" y="7"/>
                      </a:lnTo>
                      <a:lnTo>
                        <a:pt x="78" y="2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5" name="Freeform 120"/>
                <p:cNvSpPr>
                  <a:spLocks/>
                </p:cNvSpPr>
                <p:nvPr/>
              </p:nvSpPr>
              <p:spPr bwMode="auto">
                <a:xfrm>
                  <a:off x="4515" y="1499"/>
                  <a:ext cx="113" cy="104"/>
                </a:xfrm>
                <a:custGeom>
                  <a:avLst/>
                  <a:gdLst>
                    <a:gd name="T0" fmla="*/ 49 w 113"/>
                    <a:gd name="T1" fmla="*/ 0 h 104"/>
                    <a:gd name="T2" fmla="*/ 49 w 113"/>
                    <a:gd name="T3" fmla="*/ 0 h 104"/>
                    <a:gd name="T4" fmla="*/ 37 w 113"/>
                    <a:gd name="T5" fmla="*/ 3 h 104"/>
                    <a:gd name="T6" fmla="*/ 28 w 113"/>
                    <a:gd name="T7" fmla="*/ 5 h 104"/>
                    <a:gd name="T8" fmla="*/ 18 w 113"/>
                    <a:gd name="T9" fmla="*/ 10 h 104"/>
                    <a:gd name="T10" fmla="*/ 11 w 113"/>
                    <a:gd name="T11" fmla="*/ 17 h 104"/>
                    <a:gd name="T12" fmla="*/ 4 w 113"/>
                    <a:gd name="T13" fmla="*/ 24 h 104"/>
                    <a:gd name="T14" fmla="*/ 0 w 113"/>
                    <a:gd name="T15" fmla="*/ 33 h 104"/>
                    <a:gd name="T16" fmla="*/ 0 w 113"/>
                    <a:gd name="T17" fmla="*/ 43 h 104"/>
                    <a:gd name="T18" fmla="*/ 0 w 113"/>
                    <a:gd name="T19" fmla="*/ 52 h 104"/>
                    <a:gd name="T20" fmla="*/ 0 w 113"/>
                    <a:gd name="T21" fmla="*/ 52 h 104"/>
                    <a:gd name="T22" fmla="*/ 2 w 113"/>
                    <a:gd name="T23" fmla="*/ 64 h 104"/>
                    <a:gd name="T24" fmla="*/ 7 w 113"/>
                    <a:gd name="T25" fmla="*/ 73 h 104"/>
                    <a:gd name="T26" fmla="*/ 11 w 113"/>
                    <a:gd name="T27" fmla="*/ 80 h 104"/>
                    <a:gd name="T28" fmla="*/ 21 w 113"/>
                    <a:gd name="T29" fmla="*/ 90 h 104"/>
                    <a:gd name="T30" fmla="*/ 30 w 113"/>
                    <a:gd name="T31" fmla="*/ 94 h 104"/>
                    <a:gd name="T32" fmla="*/ 40 w 113"/>
                    <a:gd name="T33" fmla="*/ 99 h 104"/>
                    <a:gd name="T34" fmla="*/ 51 w 113"/>
                    <a:gd name="T35" fmla="*/ 104 h 104"/>
                    <a:gd name="T36" fmla="*/ 63 w 113"/>
                    <a:gd name="T37" fmla="*/ 104 h 104"/>
                    <a:gd name="T38" fmla="*/ 63 w 113"/>
                    <a:gd name="T39" fmla="*/ 104 h 104"/>
                    <a:gd name="T40" fmla="*/ 73 w 113"/>
                    <a:gd name="T41" fmla="*/ 104 h 104"/>
                    <a:gd name="T42" fmla="*/ 84 w 113"/>
                    <a:gd name="T43" fmla="*/ 99 h 104"/>
                    <a:gd name="T44" fmla="*/ 91 w 113"/>
                    <a:gd name="T45" fmla="*/ 94 h 104"/>
                    <a:gd name="T46" fmla="*/ 101 w 113"/>
                    <a:gd name="T47" fmla="*/ 90 h 104"/>
                    <a:gd name="T48" fmla="*/ 106 w 113"/>
                    <a:gd name="T49" fmla="*/ 80 h 104"/>
                    <a:gd name="T50" fmla="*/ 110 w 113"/>
                    <a:gd name="T51" fmla="*/ 73 h 104"/>
                    <a:gd name="T52" fmla="*/ 113 w 113"/>
                    <a:gd name="T53" fmla="*/ 64 h 104"/>
                    <a:gd name="T54" fmla="*/ 110 w 113"/>
                    <a:gd name="T55" fmla="*/ 52 h 104"/>
                    <a:gd name="T56" fmla="*/ 110 w 113"/>
                    <a:gd name="T57" fmla="*/ 52 h 104"/>
                    <a:gd name="T58" fmla="*/ 108 w 113"/>
                    <a:gd name="T59" fmla="*/ 43 h 104"/>
                    <a:gd name="T60" fmla="*/ 103 w 113"/>
                    <a:gd name="T61" fmla="*/ 33 h 104"/>
                    <a:gd name="T62" fmla="*/ 99 w 113"/>
                    <a:gd name="T63" fmla="*/ 24 h 104"/>
                    <a:gd name="T64" fmla="*/ 89 w 113"/>
                    <a:gd name="T65" fmla="*/ 17 h 104"/>
                    <a:gd name="T66" fmla="*/ 80 w 113"/>
                    <a:gd name="T67" fmla="*/ 10 h 104"/>
                    <a:gd name="T68" fmla="*/ 70 w 113"/>
                    <a:gd name="T69" fmla="*/ 5 h 104"/>
                    <a:gd name="T70" fmla="*/ 58 w 113"/>
                    <a:gd name="T71" fmla="*/ 3 h 104"/>
                    <a:gd name="T72" fmla="*/ 49 w 113"/>
                    <a:gd name="T73" fmla="*/ 0 h 104"/>
                    <a:gd name="T74" fmla="*/ 49 w 113"/>
                    <a:gd name="T75" fmla="*/ 0 h 104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13" h="104">
                      <a:moveTo>
                        <a:pt x="49" y="0"/>
                      </a:moveTo>
                      <a:lnTo>
                        <a:pt x="49" y="0"/>
                      </a:lnTo>
                      <a:lnTo>
                        <a:pt x="37" y="3"/>
                      </a:lnTo>
                      <a:lnTo>
                        <a:pt x="28" y="5"/>
                      </a:lnTo>
                      <a:lnTo>
                        <a:pt x="18" y="10"/>
                      </a:lnTo>
                      <a:lnTo>
                        <a:pt x="11" y="17"/>
                      </a:lnTo>
                      <a:lnTo>
                        <a:pt x="4" y="24"/>
                      </a:lnTo>
                      <a:lnTo>
                        <a:pt x="0" y="33"/>
                      </a:lnTo>
                      <a:lnTo>
                        <a:pt x="0" y="43"/>
                      </a:lnTo>
                      <a:lnTo>
                        <a:pt x="0" y="52"/>
                      </a:lnTo>
                      <a:lnTo>
                        <a:pt x="2" y="64"/>
                      </a:lnTo>
                      <a:lnTo>
                        <a:pt x="7" y="73"/>
                      </a:lnTo>
                      <a:lnTo>
                        <a:pt x="11" y="80"/>
                      </a:lnTo>
                      <a:lnTo>
                        <a:pt x="21" y="90"/>
                      </a:lnTo>
                      <a:lnTo>
                        <a:pt x="30" y="94"/>
                      </a:lnTo>
                      <a:lnTo>
                        <a:pt x="40" y="99"/>
                      </a:lnTo>
                      <a:lnTo>
                        <a:pt x="51" y="104"/>
                      </a:lnTo>
                      <a:lnTo>
                        <a:pt x="63" y="104"/>
                      </a:lnTo>
                      <a:lnTo>
                        <a:pt x="73" y="104"/>
                      </a:lnTo>
                      <a:lnTo>
                        <a:pt x="84" y="99"/>
                      </a:lnTo>
                      <a:lnTo>
                        <a:pt x="91" y="94"/>
                      </a:lnTo>
                      <a:lnTo>
                        <a:pt x="101" y="90"/>
                      </a:lnTo>
                      <a:lnTo>
                        <a:pt x="106" y="80"/>
                      </a:lnTo>
                      <a:lnTo>
                        <a:pt x="110" y="73"/>
                      </a:lnTo>
                      <a:lnTo>
                        <a:pt x="113" y="64"/>
                      </a:lnTo>
                      <a:lnTo>
                        <a:pt x="110" y="52"/>
                      </a:lnTo>
                      <a:lnTo>
                        <a:pt x="108" y="43"/>
                      </a:lnTo>
                      <a:lnTo>
                        <a:pt x="103" y="33"/>
                      </a:lnTo>
                      <a:lnTo>
                        <a:pt x="99" y="24"/>
                      </a:lnTo>
                      <a:lnTo>
                        <a:pt x="89" y="17"/>
                      </a:lnTo>
                      <a:lnTo>
                        <a:pt x="80" y="10"/>
                      </a:lnTo>
                      <a:lnTo>
                        <a:pt x="70" y="5"/>
                      </a:lnTo>
                      <a:lnTo>
                        <a:pt x="58" y="3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6" name="Freeform 121"/>
                <p:cNvSpPr>
                  <a:spLocks/>
                </p:cNvSpPr>
                <p:nvPr/>
              </p:nvSpPr>
              <p:spPr bwMode="auto">
                <a:xfrm>
                  <a:off x="4545" y="1530"/>
                  <a:ext cx="50" cy="45"/>
                </a:xfrm>
                <a:custGeom>
                  <a:avLst/>
                  <a:gdLst>
                    <a:gd name="T0" fmla="*/ 21 w 50"/>
                    <a:gd name="T1" fmla="*/ 0 h 45"/>
                    <a:gd name="T2" fmla="*/ 21 w 50"/>
                    <a:gd name="T3" fmla="*/ 0 h 45"/>
                    <a:gd name="T4" fmla="*/ 12 w 50"/>
                    <a:gd name="T5" fmla="*/ 0 h 45"/>
                    <a:gd name="T6" fmla="*/ 5 w 50"/>
                    <a:gd name="T7" fmla="*/ 5 h 45"/>
                    <a:gd name="T8" fmla="*/ 0 w 50"/>
                    <a:gd name="T9" fmla="*/ 12 h 45"/>
                    <a:gd name="T10" fmla="*/ 0 w 50"/>
                    <a:gd name="T11" fmla="*/ 21 h 45"/>
                    <a:gd name="T12" fmla="*/ 0 w 50"/>
                    <a:gd name="T13" fmla="*/ 21 h 45"/>
                    <a:gd name="T14" fmla="*/ 5 w 50"/>
                    <a:gd name="T15" fmla="*/ 30 h 45"/>
                    <a:gd name="T16" fmla="*/ 10 w 50"/>
                    <a:gd name="T17" fmla="*/ 38 h 45"/>
                    <a:gd name="T18" fmla="*/ 19 w 50"/>
                    <a:gd name="T19" fmla="*/ 42 h 45"/>
                    <a:gd name="T20" fmla="*/ 28 w 50"/>
                    <a:gd name="T21" fmla="*/ 45 h 45"/>
                    <a:gd name="T22" fmla="*/ 28 w 50"/>
                    <a:gd name="T23" fmla="*/ 45 h 45"/>
                    <a:gd name="T24" fmla="*/ 38 w 50"/>
                    <a:gd name="T25" fmla="*/ 42 h 45"/>
                    <a:gd name="T26" fmla="*/ 45 w 50"/>
                    <a:gd name="T27" fmla="*/ 38 h 45"/>
                    <a:gd name="T28" fmla="*/ 50 w 50"/>
                    <a:gd name="T29" fmla="*/ 30 h 45"/>
                    <a:gd name="T30" fmla="*/ 50 w 50"/>
                    <a:gd name="T31" fmla="*/ 21 h 45"/>
                    <a:gd name="T32" fmla="*/ 50 w 50"/>
                    <a:gd name="T33" fmla="*/ 21 h 45"/>
                    <a:gd name="T34" fmla="*/ 47 w 50"/>
                    <a:gd name="T35" fmla="*/ 12 h 45"/>
                    <a:gd name="T36" fmla="*/ 40 w 50"/>
                    <a:gd name="T37" fmla="*/ 5 h 45"/>
                    <a:gd name="T38" fmla="*/ 31 w 50"/>
                    <a:gd name="T39" fmla="*/ 0 h 45"/>
                    <a:gd name="T40" fmla="*/ 21 w 50"/>
                    <a:gd name="T41" fmla="*/ 0 h 45"/>
                    <a:gd name="T42" fmla="*/ 21 w 50"/>
                    <a:gd name="T43" fmla="*/ 0 h 4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50" h="45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12" y="0"/>
                      </a:lnTo>
                      <a:lnTo>
                        <a:pt x="5" y="5"/>
                      </a:lnTo>
                      <a:lnTo>
                        <a:pt x="0" y="12"/>
                      </a:lnTo>
                      <a:lnTo>
                        <a:pt x="0" y="21"/>
                      </a:lnTo>
                      <a:lnTo>
                        <a:pt x="5" y="30"/>
                      </a:lnTo>
                      <a:lnTo>
                        <a:pt x="10" y="38"/>
                      </a:lnTo>
                      <a:lnTo>
                        <a:pt x="19" y="42"/>
                      </a:lnTo>
                      <a:lnTo>
                        <a:pt x="28" y="45"/>
                      </a:lnTo>
                      <a:lnTo>
                        <a:pt x="38" y="42"/>
                      </a:lnTo>
                      <a:lnTo>
                        <a:pt x="45" y="38"/>
                      </a:lnTo>
                      <a:lnTo>
                        <a:pt x="50" y="30"/>
                      </a:lnTo>
                      <a:lnTo>
                        <a:pt x="50" y="21"/>
                      </a:lnTo>
                      <a:lnTo>
                        <a:pt x="47" y="12"/>
                      </a:lnTo>
                      <a:lnTo>
                        <a:pt x="40" y="5"/>
                      </a:lnTo>
                      <a:lnTo>
                        <a:pt x="31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7" name="Freeform 122"/>
                <p:cNvSpPr>
                  <a:spLocks/>
                </p:cNvSpPr>
                <p:nvPr/>
              </p:nvSpPr>
              <p:spPr bwMode="auto">
                <a:xfrm>
                  <a:off x="4185" y="1832"/>
                  <a:ext cx="61" cy="80"/>
                </a:xfrm>
                <a:custGeom>
                  <a:avLst/>
                  <a:gdLst>
                    <a:gd name="T0" fmla="*/ 9 w 61"/>
                    <a:gd name="T1" fmla="*/ 0 h 80"/>
                    <a:gd name="T2" fmla="*/ 9 w 61"/>
                    <a:gd name="T3" fmla="*/ 0 h 80"/>
                    <a:gd name="T4" fmla="*/ 0 w 61"/>
                    <a:gd name="T5" fmla="*/ 0 h 80"/>
                    <a:gd name="T6" fmla="*/ 0 w 61"/>
                    <a:gd name="T7" fmla="*/ 0 h 80"/>
                    <a:gd name="T8" fmla="*/ 7 w 61"/>
                    <a:gd name="T9" fmla="*/ 23 h 80"/>
                    <a:gd name="T10" fmla="*/ 18 w 61"/>
                    <a:gd name="T11" fmla="*/ 44 h 80"/>
                    <a:gd name="T12" fmla="*/ 30 w 61"/>
                    <a:gd name="T13" fmla="*/ 63 h 80"/>
                    <a:gd name="T14" fmla="*/ 44 w 61"/>
                    <a:gd name="T15" fmla="*/ 80 h 80"/>
                    <a:gd name="T16" fmla="*/ 44 w 61"/>
                    <a:gd name="T17" fmla="*/ 80 h 80"/>
                    <a:gd name="T18" fmla="*/ 51 w 61"/>
                    <a:gd name="T19" fmla="*/ 75 h 80"/>
                    <a:gd name="T20" fmla="*/ 56 w 61"/>
                    <a:gd name="T21" fmla="*/ 66 h 80"/>
                    <a:gd name="T22" fmla="*/ 61 w 61"/>
                    <a:gd name="T23" fmla="*/ 56 h 80"/>
                    <a:gd name="T24" fmla="*/ 61 w 61"/>
                    <a:gd name="T25" fmla="*/ 44 h 80"/>
                    <a:gd name="T26" fmla="*/ 61 w 61"/>
                    <a:gd name="T27" fmla="*/ 44 h 80"/>
                    <a:gd name="T28" fmla="*/ 58 w 61"/>
                    <a:gd name="T29" fmla="*/ 35 h 80"/>
                    <a:gd name="T30" fmla="*/ 54 w 61"/>
                    <a:gd name="T31" fmla="*/ 28 h 80"/>
                    <a:gd name="T32" fmla="*/ 49 w 61"/>
                    <a:gd name="T33" fmla="*/ 19 h 80"/>
                    <a:gd name="T34" fmla="*/ 44 w 61"/>
                    <a:gd name="T35" fmla="*/ 14 h 80"/>
                    <a:gd name="T36" fmla="*/ 35 w 61"/>
                    <a:gd name="T37" fmla="*/ 7 h 80"/>
                    <a:gd name="T38" fmla="*/ 28 w 61"/>
                    <a:gd name="T39" fmla="*/ 4 h 80"/>
                    <a:gd name="T40" fmla="*/ 18 w 61"/>
                    <a:gd name="T41" fmla="*/ 2 h 80"/>
                    <a:gd name="T42" fmla="*/ 9 w 61"/>
                    <a:gd name="T43" fmla="*/ 0 h 80"/>
                    <a:gd name="T44" fmla="*/ 9 w 61"/>
                    <a:gd name="T45" fmla="*/ 0 h 8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61" h="80">
                      <a:moveTo>
                        <a:pt x="9" y="0"/>
                      </a:moveTo>
                      <a:lnTo>
                        <a:pt x="9" y="0"/>
                      </a:lnTo>
                      <a:lnTo>
                        <a:pt x="0" y="0"/>
                      </a:lnTo>
                      <a:lnTo>
                        <a:pt x="7" y="23"/>
                      </a:lnTo>
                      <a:lnTo>
                        <a:pt x="18" y="44"/>
                      </a:lnTo>
                      <a:lnTo>
                        <a:pt x="30" y="63"/>
                      </a:lnTo>
                      <a:lnTo>
                        <a:pt x="44" y="80"/>
                      </a:lnTo>
                      <a:lnTo>
                        <a:pt x="51" y="75"/>
                      </a:lnTo>
                      <a:lnTo>
                        <a:pt x="56" y="66"/>
                      </a:lnTo>
                      <a:lnTo>
                        <a:pt x="61" y="56"/>
                      </a:lnTo>
                      <a:lnTo>
                        <a:pt x="61" y="44"/>
                      </a:lnTo>
                      <a:lnTo>
                        <a:pt x="58" y="35"/>
                      </a:lnTo>
                      <a:lnTo>
                        <a:pt x="54" y="28"/>
                      </a:lnTo>
                      <a:lnTo>
                        <a:pt x="49" y="19"/>
                      </a:lnTo>
                      <a:lnTo>
                        <a:pt x="44" y="14"/>
                      </a:lnTo>
                      <a:lnTo>
                        <a:pt x="35" y="7"/>
                      </a:lnTo>
                      <a:lnTo>
                        <a:pt x="28" y="4"/>
                      </a:lnTo>
                      <a:lnTo>
                        <a:pt x="18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8" name="Freeform 123"/>
                <p:cNvSpPr>
                  <a:spLocks/>
                </p:cNvSpPr>
                <p:nvPr/>
              </p:nvSpPr>
              <p:spPr bwMode="auto">
                <a:xfrm>
                  <a:off x="4187" y="1841"/>
                  <a:ext cx="47" cy="64"/>
                </a:xfrm>
                <a:custGeom>
                  <a:avLst/>
                  <a:gdLst>
                    <a:gd name="T0" fmla="*/ 7 w 47"/>
                    <a:gd name="T1" fmla="*/ 0 h 64"/>
                    <a:gd name="T2" fmla="*/ 7 w 47"/>
                    <a:gd name="T3" fmla="*/ 0 h 64"/>
                    <a:gd name="T4" fmla="*/ 0 w 47"/>
                    <a:gd name="T5" fmla="*/ 2 h 64"/>
                    <a:gd name="T6" fmla="*/ 0 w 47"/>
                    <a:gd name="T7" fmla="*/ 2 h 64"/>
                    <a:gd name="T8" fmla="*/ 7 w 47"/>
                    <a:gd name="T9" fmla="*/ 19 h 64"/>
                    <a:gd name="T10" fmla="*/ 16 w 47"/>
                    <a:gd name="T11" fmla="*/ 33 h 64"/>
                    <a:gd name="T12" fmla="*/ 26 w 47"/>
                    <a:gd name="T13" fmla="*/ 50 h 64"/>
                    <a:gd name="T14" fmla="*/ 35 w 47"/>
                    <a:gd name="T15" fmla="*/ 64 h 64"/>
                    <a:gd name="T16" fmla="*/ 35 w 47"/>
                    <a:gd name="T17" fmla="*/ 64 h 64"/>
                    <a:gd name="T18" fmla="*/ 42 w 47"/>
                    <a:gd name="T19" fmla="*/ 59 h 64"/>
                    <a:gd name="T20" fmla="*/ 47 w 47"/>
                    <a:gd name="T21" fmla="*/ 52 h 64"/>
                    <a:gd name="T22" fmla="*/ 47 w 47"/>
                    <a:gd name="T23" fmla="*/ 45 h 64"/>
                    <a:gd name="T24" fmla="*/ 47 w 47"/>
                    <a:gd name="T25" fmla="*/ 35 h 64"/>
                    <a:gd name="T26" fmla="*/ 47 w 47"/>
                    <a:gd name="T27" fmla="*/ 35 h 64"/>
                    <a:gd name="T28" fmla="*/ 47 w 47"/>
                    <a:gd name="T29" fmla="*/ 28 h 64"/>
                    <a:gd name="T30" fmla="*/ 42 w 47"/>
                    <a:gd name="T31" fmla="*/ 21 h 64"/>
                    <a:gd name="T32" fmla="*/ 33 w 47"/>
                    <a:gd name="T33" fmla="*/ 12 h 64"/>
                    <a:gd name="T34" fmla="*/ 21 w 47"/>
                    <a:gd name="T35" fmla="*/ 5 h 64"/>
                    <a:gd name="T36" fmla="*/ 7 w 47"/>
                    <a:gd name="T37" fmla="*/ 0 h 64"/>
                    <a:gd name="T38" fmla="*/ 7 w 47"/>
                    <a:gd name="T39" fmla="*/ 0 h 6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47" h="64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7" y="19"/>
                      </a:lnTo>
                      <a:lnTo>
                        <a:pt x="16" y="33"/>
                      </a:lnTo>
                      <a:lnTo>
                        <a:pt x="26" y="50"/>
                      </a:lnTo>
                      <a:lnTo>
                        <a:pt x="35" y="64"/>
                      </a:lnTo>
                      <a:lnTo>
                        <a:pt x="42" y="59"/>
                      </a:lnTo>
                      <a:lnTo>
                        <a:pt x="47" y="52"/>
                      </a:lnTo>
                      <a:lnTo>
                        <a:pt x="47" y="45"/>
                      </a:lnTo>
                      <a:lnTo>
                        <a:pt x="47" y="35"/>
                      </a:lnTo>
                      <a:lnTo>
                        <a:pt x="47" y="28"/>
                      </a:lnTo>
                      <a:lnTo>
                        <a:pt x="42" y="21"/>
                      </a:lnTo>
                      <a:lnTo>
                        <a:pt x="33" y="12"/>
                      </a:lnTo>
                      <a:lnTo>
                        <a:pt x="21" y="5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99" name="Freeform 124"/>
                <p:cNvSpPr>
                  <a:spLocks/>
                </p:cNvSpPr>
                <p:nvPr/>
              </p:nvSpPr>
              <p:spPr bwMode="auto">
                <a:xfrm>
                  <a:off x="4196" y="1865"/>
                  <a:ext cx="14" cy="21"/>
                </a:xfrm>
                <a:custGeom>
                  <a:avLst/>
                  <a:gdLst>
                    <a:gd name="T0" fmla="*/ 12 w 14"/>
                    <a:gd name="T1" fmla="*/ 21 h 21"/>
                    <a:gd name="T2" fmla="*/ 12 w 14"/>
                    <a:gd name="T3" fmla="*/ 21 h 21"/>
                    <a:gd name="T4" fmla="*/ 14 w 14"/>
                    <a:gd name="T5" fmla="*/ 16 h 21"/>
                    <a:gd name="T6" fmla="*/ 14 w 14"/>
                    <a:gd name="T7" fmla="*/ 11 h 21"/>
                    <a:gd name="T8" fmla="*/ 14 w 14"/>
                    <a:gd name="T9" fmla="*/ 11 h 21"/>
                    <a:gd name="T10" fmla="*/ 12 w 14"/>
                    <a:gd name="T11" fmla="*/ 7 h 21"/>
                    <a:gd name="T12" fmla="*/ 10 w 14"/>
                    <a:gd name="T13" fmla="*/ 2 h 21"/>
                    <a:gd name="T14" fmla="*/ 5 w 14"/>
                    <a:gd name="T15" fmla="*/ 0 h 21"/>
                    <a:gd name="T16" fmla="*/ 0 w 14"/>
                    <a:gd name="T17" fmla="*/ 0 h 21"/>
                    <a:gd name="T18" fmla="*/ 0 w 14"/>
                    <a:gd name="T19" fmla="*/ 0 h 21"/>
                    <a:gd name="T20" fmla="*/ 12 w 14"/>
                    <a:gd name="T21" fmla="*/ 21 h 21"/>
                    <a:gd name="T22" fmla="*/ 12 w 14"/>
                    <a:gd name="T23" fmla="*/ 21 h 2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4" h="21">
                      <a:moveTo>
                        <a:pt x="12" y="21"/>
                      </a:moveTo>
                      <a:lnTo>
                        <a:pt x="12" y="21"/>
                      </a:lnTo>
                      <a:lnTo>
                        <a:pt x="14" y="16"/>
                      </a:lnTo>
                      <a:lnTo>
                        <a:pt x="14" y="11"/>
                      </a:lnTo>
                      <a:lnTo>
                        <a:pt x="12" y="7"/>
                      </a:lnTo>
                      <a:lnTo>
                        <a:pt x="10" y="2"/>
                      </a:lnTo>
                      <a:lnTo>
                        <a:pt x="5" y="0"/>
                      </a:lnTo>
                      <a:lnTo>
                        <a:pt x="0" y="0"/>
                      </a:lnTo>
                      <a:lnTo>
                        <a:pt x="12" y="2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0" name="Freeform 125"/>
                <p:cNvSpPr>
                  <a:spLocks/>
                </p:cNvSpPr>
                <p:nvPr/>
              </p:nvSpPr>
              <p:spPr bwMode="auto">
                <a:xfrm>
                  <a:off x="4529" y="1457"/>
                  <a:ext cx="26" cy="21"/>
                </a:xfrm>
                <a:custGeom>
                  <a:avLst/>
                  <a:gdLst>
                    <a:gd name="T0" fmla="*/ 11 w 26"/>
                    <a:gd name="T1" fmla="*/ 0 h 21"/>
                    <a:gd name="T2" fmla="*/ 11 w 26"/>
                    <a:gd name="T3" fmla="*/ 0 h 21"/>
                    <a:gd name="T4" fmla="*/ 7 w 26"/>
                    <a:gd name="T5" fmla="*/ 0 h 21"/>
                    <a:gd name="T6" fmla="*/ 2 w 26"/>
                    <a:gd name="T7" fmla="*/ 2 h 21"/>
                    <a:gd name="T8" fmla="*/ 2 w 26"/>
                    <a:gd name="T9" fmla="*/ 7 h 21"/>
                    <a:gd name="T10" fmla="*/ 0 w 26"/>
                    <a:gd name="T11" fmla="*/ 12 h 21"/>
                    <a:gd name="T12" fmla="*/ 0 w 26"/>
                    <a:gd name="T13" fmla="*/ 12 h 21"/>
                    <a:gd name="T14" fmla="*/ 2 w 26"/>
                    <a:gd name="T15" fmla="*/ 14 h 21"/>
                    <a:gd name="T16" fmla="*/ 4 w 26"/>
                    <a:gd name="T17" fmla="*/ 19 h 21"/>
                    <a:gd name="T18" fmla="*/ 9 w 26"/>
                    <a:gd name="T19" fmla="*/ 21 h 21"/>
                    <a:gd name="T20" fmla="*/ 14 w 26"/>
                    <a:gd name="T21" fmla="*/ 21 h 21"/>
                    <a:gd name="T22" fmla="*/ 14 w 26"/>
                    <a:gd name="T23" fmla="*/ 21 h 21"/>
                    <a:gd name="T24" fmla="*/ 19 w 26"/>
                    <a:gd name="T25" fmla="*/ 21 h 21"/>
                    <a:gd name="T26" fmla="*/ 23 w 26"/>
                    <a:gd name="T27" fmla="*/ 19 h 21"/>
                    <a:gd name="T28" fmla="*/ 26 w 26"/>
                    <a:gd name="T29" fmla="*/ 14 h 21"/>
                    <a:gd name="T30" fmla="*/ 26 w 26"/>
                    <a:gd name="T31" fmla="*/ 12 h 21"/>
                    <a:gd name="T32" fmla="*/ 26 w 26"/>
                    <a:gd name="T33" fmla="*/ 12 h 21"/>
                    <a:gd name="T34" fmla="*/ 23 w 26"/>
                    <a:gd name="T35" fmla="*/ 7 h 21"/>
                    <a:gd name="T36" fmla="*/ 21 w 26"/>
                    <a:gd name="T37" fmla="*/ 2 h 21"/>
                    <a:gd name="T38" fmla="*/ 16 w 26"/>
                    <a:gd name="T39" fmla="*/ 0 h 21"/>
                    <a:gd name="T40" fmla="*/ 11 w 26"/>
                    <a:gd name="T41" fmla="*/ 0 h 21"/>
                    <a:gd name="T42" fmla="*/ 11 w 26"/>
                    <a:gd name="T43" fmla="*/ 0 h 2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6" h="21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2" y="7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4" y="19"/>
                      </a:lnTo>
                      <a:lnTo>
                        <a:pt x="9" y="21"/>
                      </a:lnTo>
                      <a:lnTo>
                        <a:pt x="14" y="21"/>
                      </a:lnTo>
                      <a:lnTo>
                        <a:pt x="19" y="21"/>
                      </a:lnTo>
                      <a:lnTo>
                        <a:pt x="23" y="19"/>
                      </a:lnTo>
                      <a:lnTo>
                        <a:pt x="26" y="14"/>
                      </a:lnTo>
                      <a:lnTo>
                        <a:pt x="26" y="12"/>
                      </a:lnTo>
                      <a:lnTo>
                        <a:pt x="23" y="7"/>
                      </a:lnTo>
                      <a:lnTo>
                        <a:pt x="21" y="2"/>
                      </a:lnTo>
                      <a:lnTo>
                        <a:pt x="16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1" name="Freeform 126"/>
                <p:cNvSpPr>
                  <a:spLocks/>
                </p:cNvSpPr>
                <p:nvPr/>
              </p:nvSpPr>
              <p:spPr bwMode="auto">
                <a:xfrm>
                  <a:off x="4472" y="1494"/>
                  <a:ext cx="24" cy="22"/>
                </a:xfrm>
                <a:custGeom>
                  <a:avLst/>
                  <a:gdLst>
                    <a:gd name="T0" fmla="*/ 10 w 24"/>
                    <a:gd name="T1" fmla="*/ 0 h 22"/>
                    <a:gd name="T2" fmla="*/ 10 w 24"/>
                    <a:gd name="T3" fmla="*/ 0 h 22"/>
                    <a:gd name="T4" fmla="*/ 5 w 24"/>
                    <a:gd name="T5" fmla="*/ 0 h 22"/>
                    <a:gd name="T6" fmla="*/ 2 w 24"/>
                    <a:gd name="T7" fmla="*/ 3 h 22"/>
                    <a:gd name="T8" fmla="*/ 0 w 24"/>
                    <a:gd name="T9" fmla="*/ 8 h 22"/>
                    <a:gd name="T10" fmla="*/ 0 w 24"/>
                    <a:gd name="T11" fmla="*/ 12 h 22"/>
                    <a:gd name="T12" fmla="*/ 0 w 24"/>
                    <a:gd name="T13" fmla="*/ 12 h 22"/>
                    <a:gd name="T14" fmla="*/ 0 w 24"/>
                    <a:gd name="T15" fmla="*/ 17 h 22"/>
                    <a:gd name="T16" fmla="*/ 5 w 24"/>
                    <a:gd name="T17" fmla="*/ 19 h 22"/>
                    <a:gd name="T18" fmla="*/ 7 w 24"/>
                    <a:gd name="T19" fmla="*/ 22 h 22"/>
                    <a:gd name="T20" fmla="*/ 12 w 24"/>
                    <a:gd name="T21" fmla="*/ 22 h 22"/>
                    <a:gd name="T22" fmla="*/ 12 w 24"/>
                    <a:gd name="T23" fmla="*/ 22 h 22"/>
                    <a:gd name="T24" fmla="*/ 17 w 24"/>
                    <a:gd name="T25" fmla="*/ 22 h 22"/>
                    <a:gd name="T26" fmla="*/ 21 w 24"/>
                    <a:gd name="T27" fmla="*/ 19 h 22"/>
                    <a:gd name="T28" fmla="*/ 24 w 24"/>
                    <a:gd name="T29" fmla="*/ 17 h 22"/>
                    <a:gd name="T30" fmla="*/ 24 w 24"/>
                    <a:gd name="T31" fmla="*/ 12 h 22"/>
                    <a:gd name="T32" fmla="*/ 24 w 24"/>
                    <a:gd name="T33" fmla="*/ 12 h 22"/>
                    <a:gd name="T34" fmla="*/ 21 w 24"/>
                    <a:gd name="T35" fmla="*/ 8 h 22"/>
                    <a:gd name="T36" fmla="*/ 19 w 24"/>
                    <a:gd name="T37" fmla="*/ 3 h 22"/>
                    <a:gd name="T38" fmla="*/ 14 w 24"/>
                    <a:gd name="T39" fmla="*/ 0 h 22"/>
                    <a:gd name="T40" fmla="*/ 10 w 24"/>
                    <a:gd name="T41" fmla="*/ 0 h 22"/>
                    <a:gd name="T42" fmla="*/ 10 w 24"/>
                    <a:gd name="T43" fmla="*/ 0 h 22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4" h="22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0"/>
                      </a:lnTo>
                      <a:lnTo>
                        <a:pt x="2" y="3"/>
                      </a:lnTo>
                      <a:lnTo>
                        <a:pt x="0" y="8"/>
                      </a:lnTo>
                      <a:lnTo>
                        <a:pt x="0" y="12"/>
                      </a:lnTo>
                      <a:lnTo>
                        <a:pt x="0" y="17"/>
                      </a:lnTo>
                      <a:lnTo>
                        <a:pt x="5" y="19"/>
                      </a:lnTo>
                      <a:lnTo>
                        <a:pt x="7" y="22"/>
                      </a:lnTo>
                      <a:lnTo>
                        <a:pt x="12" y="22"/>
                      </a:lnTo>
                      <a:lnTo>
                        <a:pt x="17" y="22"/>
                      </a:lnTo>
                      <a:lnTo>
                        <a:pt x="21" y="19"/>
                      </a:lnTo>
                      <a:lnTo>
                        <a:pt x="24" y="17"/>
                      </a:lnTo>
                      <a:lnTo>
                        <a:pt x="24" y="12"/>
                      </a:lnTo>
                      <a:lnTo>
                        <a:pt x="21" y="8"/>
                      </a:lnTo>
                      <a:lnTo>
                        <a:pt x="19" y="3"/>
                      </a:lnTo>
                      <a:lnTo>
                        <a:pt x="14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2" name="Freeform 127"/>
                <p:cNvSpPr>
                  <a:spLocks/>
                </p:cNvSpPr>
                <p:nvPr/>
              </p:nvSpPr>
              <p:spPr bwMode="auto">
                <a:xfrm>
                  <a:off x="4463" y="1556"/>
                  <a:ext cx="26" cy="23"/>
                </a:xfrm>
                <a:custGeom>
                  <a:avLst/>
                  <a:gdLst>
                    <a:gd name="T0" fmla="*/ 11 w 26"/>
                    <a:gd name="T1" fmla="*/ 0 h 23"/>
                    <a:gd name="T2" fmla="*/ 11 w 26"/>
                    <a:gd name="T3" fmla="*/ 0 h 23"/>
                    <a:gd name="T4" fmla="*/ 7 w 26"/>
                    <a:gd name="T5" fmla="*/ 2 h 23"/>
                    <a:gd name="T6" fmla="*/ 2 w 26"/>
                    <a:gd name="T7" fmla="*/ 4 h 23"/>
                    <a:gd name="T8" fmla="*/ 0 w 26"/>
                    <a:gd name="T9" fmla="*/ 7 h 23"/>
                    <a:gd name="T10" fmla="*/ 0 w 26"/>
                    <a:gd name="T11" fmla="*/ 12 h 23"/>
                    <a:gd name="T12" fmla="*/ 0 w 26"/>
                    <a:gd name="T13" fmla="*/ 12 h 23"/>
                    <a:gd name="T14" fmla="*/ 2 w 26"/>
                    <a:gd name="T15" fmla="*/ 16 h 23"/>
                    <a:gd name="T16" fmla="*/ 4 w 26"/>
                    <a:gd name="T17" fmla="*/ 19 h 23"/>
                    <a:gd name="T18" fmla="*/ 9 w 26"/>
                    <a:gd name="T19" fmla="*/ 23 h 23"/>
                    <a:gd name="T20" fmla="*/ 14 w 26"/>
                    <a:gd name="T21" fmla="*/ 23 h 23"/>
                    <a:gd name="T22" fmla="*/ 14 w 26"/>
                    <a:gd name="T23" fmla="*/ 23 h 23"/>
                    <a:gd name="T24" fmla="*/ 19 w 26"/>
                    <a:gd name="T25" fmla="*/ 23 h 23"/>
                    <a:gd name="T26" fmla="*/ 23 w 26"/>
                    <a:gd name="T27" fmla="*/ 19 h 23"/>
                    <a:gd name="T28" fmla="*/ 26 w 26"/>
                    <a:gd name="T29" fmla="*/ 16 h 23"/>
                    <a:gd name="T30" fmla="*/ 26 w 26"/>
                    <a:gd name="T31" fmla="*/ 12 h 23"/>
                    <a:gd name="T32" fmla="*/ 26 w 26"/>
                    <a:gd name="T33" fmla="*/ 12 h 23"/>
                    <a:gd name="T34" fmla="*/ 23 w 26"/>
                    <a:gd name="T35" fmla="*/ 7 h 23"/>
                    <a:gd name="T36" fmla="*/ 21 w 26"/>
                    <a:gd name="T37" fmla="*/ 4 h 23"/>
                    <a:gd name="T38" fmla="*/ 16 w 26"/>
                    <a:gd name="T39" fmla="*/ 2 h 23"/>
                    <a:gd name="T40" fmla="*/ 11 w 26"/>
                    <a:gd name="T41" fmla="*/ 0 h 23"/>
                    <a:gd name="T42" fmla="*/ 11 w 26"/>
                    <a:gd name="T43" fmla="*/ 0 h 2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6" h="23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7" y="2"/>
                      </a:lnTo>
                      <a:lnTo>
                        <a:pt x="2" y="4"/>
                      </a:lnTo>
                      <a:lnTo>
                        <a:pt x="0" y="7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4" y="19"/>
                      </a:lnTo>
                      <a:lnTo>
                        <a:pt x="9" y="23"/>
                      </a:lnTo>
                      <a:lnTo>
                        <a:pt x="14" y="23"/>
                      </a:lnTo>
                      <a:lnTo>
                        <a:pt x="19" y="23"/>
                      </a:lnTo>
                      <a:lnTo>
                        <a:pt x="23" y="19"/>
                      </a:lnTo>
                      <a:lnTo>
                        <a:pt x="26" y="16"/>
                      </a:lnTo>
                      <a:lnTo>
                        <a:pt x="26" y="12"/>
                      </a:lnTo>
                      <a:lnTo>
                        <a:pt x="23" y="7"/>
                      </a:lnTo>
                      <a:lnTo>
                        <a:pt x="21" y="4"/>
                      </a:lnTo>
                      <a:lnTo>
                        <a:pt x="16" y="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3" name="Freeform 128"/>
                <p:cNvSpPr>
                  <a:spLocks/>
                </p:cNvSpPr>
                <p:nvPr/>
              </p:nvSpPr>
              <p:spPr bwMode="auto">
                <a:xfrm>
                  <a:off x="4500" y="1615"/>
                  <a:ext cx="26" cy="21"/>
                </a:xfrm>
                <a:custGeom>
                  <a:avLst/>
                  <a:gdLst>
                    <a:gd name="T0" fmla="*/ 12 w 26"/>
                    <a:gd name="T1" fmla="*/ 0 h 21"/>
                    <a:gd name="T2" fmla="*/ 12 w 26"/>
                    <a:gd name="T3" fmla="*/ 0 h 21"/>
                    <a:gd name="T4" fmla="*/ 7 w 26"/>
                    <a:gd name="T5" fmla="*/ 0 h 21"/>
                    <a:gd name="T6" fmla="*/ 3 w 26"/>
                    <a:gd name="T7" fmla="*/ 2 h 21"/>
                    <a:gd name="T8" fmla="*/ 3 w 26"/>
                    <a:gd name="T9" fmla="*/ 7 h 21"/>
                    <a:gd name="T10" fmla="*/ 0 w 26"/>
                    <a:gd name="T11" fmla="*/ 11 h 21"/>
                    <a:gd name="T12" fmla="*/ 0 w 26"/>
                    <a:gd name="T13" fmla="*/ 11 h 21"/>
                    <a:gd name="T14" fmla="*/ 3 w 26"/>
                    <a:gd name="T15" fmla="*/ 16 h 21"/>
                    <a:gd name="T16" fmla="*/ 7 w 26"/>
                    <a:gd name="T17" fmla="*/ 19 h 21"/>
                    <a:gd name="T18" fmla="*/ 10 w 26"/>
                    <a:gd name="T19" fmla="*/ 21 h 21"/>
                    <a:gd name="T20" fmla="*/ 15 w 26"/>
                    <a:gd name="T21" fmla="*/ 21 h 21"/>
                    <a:gd name="T22" fmla="*/ 15 w 26"/>
                    <a:gd name="T23" fmla="*/ 21 h 21"/>
                    <a:gd name="T24" fmla="*/ 19 w 26"/>
                    <a:gd name="T25" fmla="*/ 21 h 21"/>
                    <a:gd name="T26" fmla="*/ 24 w 26"/>
                    <a:gd name="T27" fmla="*/ 19 h 21"/>
                    <a:gd name="T28" fmla="*/ 26 w 26"/>
                    <a:gd name="T29" fmla="*/ 16 h 21"/>
                    <a:gd name="T30" fmla="*/ 26 w 26"/>
                    <a:gd name="T31" fmla="*/ 11 h 21"/>
                    <a:gd name="T32" fmla="*/ 26 w 26"/>
                    <a:gd name="T33" fmla="*/ 11 h 21"/>
                    <a:gd name="T34" fmla="*/ 24 w 26"/>
                    <a:gd name="T35" fmla="*/ 7 h 21"/>
                    <a:gd name="T36" fmla="*/ 22 w 26"/>
                    <a:gd name="T37" fmla="*/ 2 h 21"/>
                    <a:gd name="T38" fmla="*/ 17 w 26"/>
                    <a:gd name="T39" fmla="*/ 0 h 21"/>
                    <a:gd name="T40" fmla="*/ 12 w 26"/>
                    <a:gd name="T41" fmla="*/ 0 h 21"/>
                    <a:gd name="T42" fmla="*/ 12 w 26"/>
                    <a:gd name="T43" fmla="*/ 0 h 2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6" h="21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7" y="0"/>
                      </a:lnTo>
                      <a:lnTo>
                        <a:pt x="3" y="2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3" y="16"/>
                      </a:lnTo>
                      <a:lnTo>
                        <a:pt x="7" y="19"/>
                      </a:lnTo>
                      <a:lnTo>
                        <a:pt x="10" y="21"/>
                      </a:lnTo>
                      <a:lnTo>
                        <a:pt x="15" y="21"/>
                      </a:lnTo>
                      <a:lnTo>
                        <a:pt x="19" y="21"/>
                      </a:lnTo>
                      <a:lnTo>
                        <a:pt x="24" y="19"/>
                      </a:lnTo>
                      <a:lnTo>
                        <a:pt x="26" y="16"/>
                      </a:lnTo>
                      <a:lnTo>
                        <a:pt x="26" y="11"/>
                      </a:lnTo>
                      <a:lnTo>
                        <a:pt x="24" y="7"/>
                      </a:lnTo>
                      <a:lnTo>
                        <a:pt x="22" y="2"/>
                      </a:lnTo>
                      <a:lnTo>
                        <a:pt x="17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4" name="Freeform 129"/>
                <p:cNvSpPr>
                  <a:spLocks/>
                </p:cNvSpPr>
                <p:nvPr/>
              </p:nvSpPr>
              <p:spPr bwMode="auto">
                <a:xfrm>
                  <a:off x="4581" y="1636"/>
                  <a:ext cx="23" cy="24"/>
                </a:xfrm>
                <a:custGeom>
                  <a:avLst/>
                  <a:gdLst>
                    <a:gd name="T0" fmla="*/ 9 w 23"/>
                    <a:gd name="T1" fmla="*/ 0 h 24"/>
                    <a:gd name="T2" fmla="*/ 9 w 23"/>
                    <a:gd name="T3" fmla="*/ 0 h 24"/>
                    <a:gd name="T4" fmla="*/ 4 w 23"/>
                    <a:gd name="T5" fmla="*/ 2 h 24"/>
                    <a:gd name="T6" fmla="*/ 2 w 23"/>
                    <a:gd name="T7" fmla="*/ 5 h 24"/>
                    <a:gd name="T8" fmla="*/ 0 w 23"/>
                    <a:gd name="T9" fmla="*/ 7 h 24"/>
                    <a:gd name="T10" fmla="*/ 0 w 23"/>
                    <a:gd name="T11" fmla="*/ 12 h 24"/>
                    <a:gd name="T12" fmla="*/ 0 w 23"/>
                    <a:gd name="T13" fmla="*/ 12 h 24"/>
                    <a:gd name="T14" fmla="*/ 0 w 23"/>
                    <a:gd name="T15" fmla="*/ 16 h 24"/>
                    <a:gd name="T16" fmla="*/ 4 w 23"/>
                    <a:gd name="T17" fmla="*/ 19 h 24"/>
                    <a:gd name="T18" fmla="*/ 7 w 23"/>
                    <a:gd name="T19" fmla="*/ 24 h 24"/>
                    <a:gd name="T20" fmla="*/ 14 w 23"/>
                    <a:gd name="T21" fmla="*/ 24 h 24"/>
                    <a:gd name="T22" fmla="*/ 14 w 23"/>
                    <a:gd name="T23" fmla="*/ 24 h 24"/>
                    <a:gd name="T24" fmla="*/ 18 w 23"/>
                    <a:gd name="T25" fmla="*/ 24 h 24"/>
                    <a:gd name="T26" fmla="*/ 21 w 23"/>
                    <a:gd name="T27" fmla="*/ 19 h 24"/>
                    <a:gd name="T28" fmla="*/ 23 w 23"/>
                    <a:gd name="T29" fmla="*/ 16 h 24"/>
                    <a:gd name="T30" fmla="*/ 23 w 23"/>
                    <a:gd name="T31" fmla="*/ 12 h 24"/>
                    <a:gd name="T32" fmla="*/ 23 w 23"/>
                    <a:gd name="T33" fmla="*/ 12 h 24"/>
                    <a:gd name="T34" fmla="*/ 21 w 23"/>
                    <a:gd name="T35" fmla="*/ 7 h 24"/>
                    <a:gd name="T36" fmla="*/ 18 w 23"/>
                    <a:gd name="T37" fmla="*/ 5 h 24"/>
                    <a:gd name="T38" fmla="*/ 14 w 23"/>
                    <a:gd name="T39" fmla="*/ 2 h 24"/>
                    <a:gd name="T40" fmla="*/ 9 w 23"/>
                    <a:gd name="T41" fmla="*/ 0 h 24"/>
                    <a:gd name="T42" fmla="*/ 9 w 23"/>
                    <a:gd name="T43" fmla="*/ 0 h 2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3" h="24">
                      <a:moveTo>
                        <a:pt x="9" y="0"/>
                      </a:moveTo>
                      <a:lnTo>
                        <a:pt x="9" y="0"/>
                      </a:lnTo>
                      <a:lnTo>
                        <a:pt x="4" y="2"/>
                      </a:lnTo>
                      <a:lnTo>
                        <a:pt x="2" y="5"/>
                      </a:lnTo>
                      <a:lnTo>
                        <a:pt x="0" y="7"/>
                      </a:lnTo>
                      <a:lnTo>
                        <a:pt x="0" y="12"/>
                      </a:lnTo>
                      <a:lnTo>
                        <a:pt x="0" y="16"/>
                      </a:lnTo>
                      <a:lnTo>
                        <a:pt x="4" y="19"/>
                      </a:lnTo>
                      <a:lnTo>
                        <a:pt x="7" y="24"/>
                      </a:lnTo>
                      <a:lnTo>
                        <a:pt x="14" y="24"/>
                      </a:lnTo>
                      <a:lnTo>
                        <a:pt x="18" y="24"/>
                      </a:lnTo>
                      <a:lnTo>
                        <a:pt x="21" y="19"/>
                      </a:lnTo>
                      <a:lnTo>
                        <a:pt x="23" y="16"/>
                      </a:lnTo>
                      <a:lnTo>
                        <a:pt x="23" y="12"/>
                      </a:lnTo>
                      <a:lnTo>
                        <a:pt x="21" y="7"/>
                      </a:lnTo>
                      <a:lnTo>
                        <a:pt x="18" y="5"/>
                      </a:lnTo>
                      <a:lnTo>
                        <a:pt x="14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5" name="Freeform 130"/>
                <p:cNvSpPr>
                  <a:spLocks/>
                </p:cNvSpPr>
                <p:nvPr/>
              </p:nvSpPr>
              <p:spPr bwMode="auto">
                <a:xfrm>
                  <a:off x="4637" y="1605"/>
                  <a:ext cx="26" cy="21"/>
                </a:xfrm>
                <a:custGeom>
                  <a:avLst/>
                  <a:gdLst>
                    <a:gd name="T0" fmla="*/ 12 w 26"/>
                    <a:gd name="T1" fmla="*/ 0 h 21"/>
                    <a:gd name="T2" fmla="*/ 12 w 26"/>
                    <a:gd name="T3" fmla="*/ 0 h 21"/>
                    <a:gd name="T4" fmla="*/ 7 w 26"/>
                    <a:gd name="T5" fmla="*/ 0 h 21"/>
                    <a:gd name="T6" fmla="*/ 2 w 26"/>
                    <a:gd name="T7" fmla="*/ 3 h 21"/>
                    <a:gd name="T8" fmla="*/ 0 w 26"/>
                    <a:gd name="T9" fmla="*/ 7 h 21"/>
                    <a:gd name="T10" fmla="*/ 0 w 26"/>
                    <a:gd name="T11" fmla="*/ 10 h 21"/>
                    <a:gd name="T12" fmla="*/ 0 w 26"/>
                    <a:gd name="T13" fmla="*/ 10 h 21"/>
                    <a:gd name="T14" fmla="*/ 2 w 26"/>
                    <a:gd name="T15" fmla="*/ 14 h 21"/>
                    <a:gd name="T16" fmla="*/ 5 w 26"/>
                    <a:gd name="T17" fmla="*/ 19 h 21"/>
                    <a:gd name="T18" fmla="*/ 10 w 26"/>
                    <a:gd name="T19" fmla="*/ 21 h 21"/>
                    <a:gd name="T20" fmla="*/ 14 w 26"/>
                    <a:gd name="T21" fmla="*/ 21 h 21"/>
                    <a:gd name="T22" fmla="*/ 14 w 26"/>
                    <a:gd name="T23" fmla="*/ 21 h 21"/>
                    <a:gd name="T24" fmla="*/ 19 w 26"/>
                    <a:gd name="T25" fmla="*/ 21 h 21"/>
                    <a:gd name="T26" fmla="*/ 24 w 26"/>
                    <a:gd name="T27" fmla="*/ 19 h 21"/>
                    <a:gd name="T28" fmla="*/ 26 w 26"/>
                    <a:gd name="T29" fmla="*/ 14 h 21"/>
                    <a:gd name="T30" fmla="*/ 26 w 26"/>
                    <a:gd name="T31" fmla="*/ 10 h 21"/>
                    <a:gd name="T32" fmla="*/ 26 w 26"/>
                    <a:gd name="T33" fmla="*/ 10 h 21"/>
                    <a:gd name="T34" fmla="*/ 24 w 26"/>
                    <a:gd name="T35" fmla="*/ 7 h 21"/>
                    <a:gd name="T36" fmla="*/ 21 w 26"/>
                    <a:gd name="T37" fmla="*/ 3 h 21"/>
                    <a:gd name="T38" fmla="*/ 17 w 26"/>
                    <a:gd name="T39" fmla="*/ 0 h 21"/>
                    <a:gd name="T40" fmla="*/ 12 w 26"/>
                    <a:gd name="T41" fmla="*/ 0 h 21"/>
                    <a:gd name="T42" fmla="*/ 12 w 26"/>
                    <a:gd name="T43" fmla="*/ 0 h 2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6" h="21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7" y="0"/>
                      </a:lnTo>
                      <a:lnTo>
                        <a:pt x="2" y="3"/>
                      </a:lnTo>
                      <a:lnTo>
                        <a:pt x="0" y="7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5" y="19"/>
                      </a:lnTo>
                      <a:lnTo>
                        <a:pt x="10" y="21"/>
                      </a:lnTo>
                      <a:lnTo>
                        <a:pt x="14" y="21"/>
                      </a:lnTo>
                      <a:lnTo>
                        <a:pt x="19" y="21"/>
                      </a:lnTo>
                      <a:lnTo>
                        <a:pt x="24" y="19"/>
                      </a:lnTo>
                      <a:lnTo>
                        <a:pt x="26" y="14"/>
                      </a:lnTo>
                      <a:lnTo>
                        <a:pt x="26" y="10"/>
                      </a:lnTo>
                      <a:lnTo>
                        <a:pt x="24" y="7"/>
                      </a:lnTo>
                      <a:lnTo>
                        <a:pt x="21" y="3"/>
                      </a:lnTo>
                      <a:lnTo>
                        <a:pt x="17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6" name="Freeform 131"/>
                <p:cNvSpPr>
                  <a:spLocks/>
                </p:cNvSpPr>
                <p:nvPr/>
              </p:nvSpPr>
              <p:spPr bwMode="auto">
                <a:xfrm>
                  <a:off x="4649" y="1537"/>
                  <a:ext cx="23" cy="21"/>
                </a:xfrm>
                <a:custGeom>
                  <a:avLst/>
                  <a:gdLst>
                    <a:gd name="T0" fmla="*/ 9 w 23"/>
                    <a:gd name="T1" fmla="*/ 0 h 21"/>
                    <a:gd name="T2" fmla="*/ 9 w 23"/>
                    <a:gd name="T3" fmla="*/ 0 h 21"/>
                    <a:gd name="T4" fmla="*/ 5 w 23"/>
                    <a:gd name="T5" fmla="*/ 0 h 21"/>
                    <a:gd name="T6" fmla="*/ 2 w 23"/>
                    <a:gd name="T7" fmla="*/ 2 h 21"/>
                    <a:gd name="T8" fmla="*/ 0 w 23"/>
                    <a:gd name="T9" fmla="*/ 7 h 21"/>
                    <a:gd name="T10" fmla="*/ 0 w 23"/>
                    <a:gd name="T11" fmla="*/ 9 h 21"/>
                    <a:gd name="T12" fmla="*/ 0 w 23"/>
                    <a:gd name="T13" fmla="*/ 9 h 21"/>
                    <a:gd name="T14" fmla="*/ 0 w 23"/>
                    <a:gd name="T15" fmla="*/ 14 h 21"/>
                    <a:gd name="T16" fmla="*/ 5 w 23"/>
                    <a:gd name="T17" fmla="*/ 19 h 21"/>
                    <a:gd name="T18" fmla="*/ 9 w 23"/>
                    <a:gd name="T19" fmla="*/ 21 h 21"/>
                    <a:gd name="T20" fmla="*/ 14 w 23"/>
                    <a:gd name="T21" fmla="*/ 21 h 21"/>
                    <a:gd name="T22" fmla="*/ 14 w 23"/>
                    <a:gd name="T23" fmla="*/ 21 h 21"/>
                    <a:gd name="T24" fmla="*/ 19 w 23"/>
                    <a:gd name="T25" fmla="*/ 21 h 21"/>
                    <a:gd name="T26" fmla="*/ 21 w 23"/>
                    <a:gd name="T27" fmla="*/ 19 h 21"/>
                    <a:gd name="T28" fmla="*/ 23 w 23"/>
                    <a:gd name="T29" fmla="*/ 14 h 21"/>
                    <a:gd name="T30" fmla="*/ 23 w 23"/>
                    <a:gd name="T31" fmla="*/ 9 h 21"/>
                    <a:gd name="T32" fmla="*/ 23 w 23"/>
                    <a:gd name="T33" fmla="*/ 9 h 21"/>
                    <a:gd name="T34" fmla="*/ 21 w 23"/>
                    <a:gd name="T35" fmla="*/ 7 h 21"/>
                    <a:gd name="T36" fmla="*/ 19 w 23"/>
                    <a:gd name="T37" fmla="*/ 2 h 21"/>
                    <a:gd name="T38" fmla="*/ 14 w 23"/>
                    <a:gd name="T39" fmla="*/ 0 h 21"/>
                    <a:gd name="T40" fmla="*/ 9 w 23"/>
                    <a:gd name="T41" fmla="*/ 0 h 21"/>
                    <a:gd name="T42" fmla="*/ 9 w 23"/>
                    <a:gd name="T43" fmla="*/ 0 h 2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3" h="21">
                      <a:moveTo>
                        <a:pt x="9" y="0"/>
                      </a:move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0" y="9"/>
                      </a:lnTo>
                      <a:lnTo>
                        <a:pt x="0" y="14"/>
                      </a:lnTo>
                      <a:lnTo>
                        <a:pt x="5" y="19"/>
                      </a:lnTo>
                      <a:lnTo>
                        <a:pt x="9" y="21"/>
                      </a:lnTo>
                      <a:lnTo>
                        <a:pt x="14" y="21"/>
                      </a:lnTo>
                      <a:lnTo>
                        <a:pt x="19" y="21"/>
                      </a:lnTo>
                      <a:lnTo>
                        <a:pt x="21" y="19"/>
                      </a:lnTo>
                      <a:lnTo>
                        <a:pt x="23" y="14"/>
                      </a:lnTo>
                      <a:lnTo>
                        <a:pt x="23" y="9"/>
                      </a:lnTo>
                      <a:lnTo>
                        <a:pt x="21" y="7"/>
                      </a:lnTo>
                      <a:lnTo>
                        <a:pt x="19" y="2"/>
                      </a:lnTo>
                      <a:lnTo>
                        <a:pt x="14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7" name="Freeform 132"/>
                <p:cNvSpPr>
                  <a:spLocks/>
                </p:cNvSpPr>
                <p:nvPr/>
              </p:nvSpPr>
              <p:spPr bwMode="auto">
                <a:xfrm>
                  <a:off x="4602" y="1478"/>
                  <a:ext cx="23" cy="24"/>
                </a:xfrm>
                <a:custGeom>
                  <a:avLst/>
                  <a:gdLst>
                    <a:gd name="T0" fmla="*/ 12 w 23"/>
                    <a:gd name="T1" fmla="*/ 0 h 24"/>
                    <a:gd name="T2" fmla="*/ 12 w 23"/>
                    <a:gd name="T3" fmla="*/ 0 h 24"/>
                    <a:gd name="T4" fmla="*/ 7 w 23"/>
                    <a:gd name="T5" fmla="*/ 0 h 24"/>
                    <a:gd name="T6" fmla="*/ 2 w 23"/>
                    <a:gd name="T7" fmla="*/ 2 h 24"/>
                    <a:gd name="T8" fmla="*/ 0 w 23"/>
                    <a:gd name="T9" fmla="*/ 7 h 24"/>
                    <a:gd name="T10" fmla="*/ 0 w 23"/>
                    <a:gd name="T11" fmla="*/ 12 h 24"/>
                    <a:gd name="T12" fmla="*/ 0 w 23"/>
                    <a:gd name="T13" fmla="*/ 12 h 24"/>
                    <a:gd name="T14" fmla="*/ 2 w 23"/>
                    <a:gd name="T15" fmla="*/ 16 h 24"/>
                    <a:gd name="T16" fmla="*/ 4 w 23"/>
                    <a:gd name="T17" fmla="*/ 19 h 24"/>
                    <a:gd name="T18" fmla="*/ 9 w 23"/>
                    <a:gd name="T19" fmla="*/ 21 h 24"/>
                    <a:gd name="T20" fmla="*/ 14 w 23"/>
                    <a:gd name="T21" fmla="*/ 24 h 24"/>
                    <a:gd name="T22" fmla="*/ 14 w 23"/>
                    <a:gd name="T23" fmla="*/ 24 h 24"/>
                    <a:gd name="T24" fmla="*/ 19 w 23"/>
                    <a:gd name="T25" fmla="*/ 21 h 24"/>
                    <a:gd name="T26" fmla="*/ 23 w 23"/>
                    <a:gd name="T27" fmla="*/ 19 h 24"/>
                    <a:gd name="T28" fmla="*/ 23 w 23"/>
                    <a:gd name="T29" fmla="*/ 16 h 24"/>
                    <a:gd name="T30" fmla="*/ 23 w 23"/>
                    <a:gd name="T31" fmla="*/ 12 h 24"/>
                    <a:gd name="T32" fmla="*/ 23 w 23"/>
                    <a:gd name="T33" fmla="*/ 12 h 24"/>
                    <a:gd name="T34" fmla="*/ 23 w 23"/>
                    <a:gd name="T35" fmla="*/ 7 h 24"/>
                    <a:gd name="T36" fmla="*/ 19 w 23"/>
                    <a:gd name="T37" fmla="*/ 2 h 24"/>
                    <a:gd name="T38" fmla="*/ 16 w 23"/>
                    <a:gd name="T39" fmla="*/ 0 h 24"/>
                    <a:gd name="T40" fmla="*/ 12 w 23"/>
                    <a:gd name="T41" fmla="*/ 0 h 24"/>
                    <a:gd name="T42" fmla="*/ 12 w 23"/>
                    <a:gd name="T43" fmla="*/ 0 h 24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3" h="24">
                      <a:moveTo>
                        <a:pt x="12" y="0"/>
                      </a:moveTo>
                      <a:lnTo>
                        <a:pt x="12" y="0"/>
                      </a:lnTo>
                      <a:lnTo>
                        <a:pt x="7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0" y="12"/>
                      </a:lnTo>
                      <a:lnTo>
                        <a:pt x="2" y="16"/>
                      </a:lnTo>
                      <a:lnTo>
                        <a:pt x="4" y="19"/>
                      </a:lnTo>
                      <a:lnTo>
                        <a:pt x="9" y="21"/>
                      </a:lnTo>
                      <a:lnTo>
                        <a:pt x="14" y="24"/>
                      </a:lnTo>
                      <a:lnTo>
                        <a:pt x="19" y="21"/>
                      </a:lnTo>
                      <a:lnTo>
                        <a:pt x="23" y="19"/>
                      </a:lnTo>
                      <a:lnTo>
                        <a:pt x="23" y="16"/>
                      </a:lnTo>
                      <a:lnTo>
                        <a:pt x="23" y="12"/>
                      </a:lnTo>
                      <a:lnTo>
                        <a:pt x="23" y="7"/>
                      </a:lnTo>
                      <a:lnTo>
                        <a:pt x="19" y="2"/>
                      </a:lnTo>
                      <a:lnTo>
                        <a:pt x="16" y="0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8" name="Freeform 133"/>
                <p:cNvSpPr>
                  <a:spLocks/>
                </p:cNvSpPr>
                <p:nvPr/>
              </p:nvSpPr>
              <p:spPr bwMode="auto">
                <a:xfrm>
                  <a:off x="4312" y="1044"/>
                  <a:ext cx="382" cy="432"/>
                </a:xfrm>
                <a:custGeom>
                  <a:avLst/>
                  <a:gdLst>
                    <a:gd name="T0" fmla="*/ 198 w 382"/>
                    <a:gd name="T1" fmla="*/ 99 h 432"/>
                    <a:gd name="T2" fmla="*/ 217 w 382"/>
                    <a:gd name="T3" fmla="*/ 142 h 432"/>
                    <a:gd name="T4" fmla="*/ 228 w 382"/>
                    <a:gd name="T5" fmla="*/ 144 h 432"/>
                    <a:gd name="T6" fmla="*/ 243 w 382"/>
                    <a:gd name="T7" fmla="*/ 170 h 432"/>
                    <a:gd name="T8" fmla="*/ 238 w 382"/>
                    <a:gd name="T9" fmla="*/ 177 h 432"/>
                    <a:gd name="T10" fmla="*/ 247 w 382"/>
                    <a:gd name="T11" fmla="*/ 196 h 432"/>
                    <a:gd name="T12" fmla="*/ 257 w 382"/>
                    <a:gd name="T13" fmla="*/ 200 h 432"/>
                    <a:gd name="T14" fmla="*/ 271 w 382"/>
                    <a:gd name="T15" fmla="*/ 222 h 432"/>
                    <a:gd name="T16" fmla="*/ 266 w 382"/>
                    <a:gd name="T17" fmla="*/ 231 h 432"/>
                    <a:gd name="T18" fmla="*/ 283 w 382"/>
                    <a:gd name="T19" fmla="*/ 262 h 432"/>
                    <a:gd name="T20" fmla="*/ 304 w 382"/>
                    <a:gd name="T21" fmla="*/ 281 h 432"/>
                    <a:gd name="T22" fmla="*/ 304 w 382"/>
                    <a:gd name="T23" fmla="*/ 285 h 432"/>
                    <a:gd name="T24" fmla="*/ 318 w 382"/>
                    <a:gd name="T25" fmla="*/ 304 h 432"/>
                    <a:gd name="T26" fmla="*/ 382 w 382"/>
                    <a:gd name="T27" fmla="*/ 417 h 432"/>
                    <a:gd name="T28" fmla="*/ 358 w 382"/>
                    <a:gd name="T29" fmla="*/ 432 h 432"/>
                    <a:gd name="T30" fmla="*/ 264 w 382"/>
                    <a:gd name="T31" fmla="*/ 356 h 432"/>
                    <a:gd name="T32" fmla="*/ 212 w 382"/>
                    <a:gd name="T33" fmla="*/ 295 h 432"/>
                    <a:gd name="T34" fmla="*/ 198 w 382"/>
                    <a:gd name="T35" fmla="*/ 288 h 432"/>
                    <a:gd name="T36" fmla="*/ 0 w 382"/>
                    <a:gd name="T37" fmla="*/ 113 h 432"/>
                    <a:gd name="T38" fmla="*/ 5 w 382"/>
                    <a:gd name="T39" fmla="*/ 80 h 432"/>
                    <a:gd name="T40" fmla="*/ 5 w 382"/>
                    <a:gd name="T41" fmla="*/ 80 h 432"/>
                    <a:gd name="T42" fmla="*/ 9 w 382"/>
                    <a:gd name="T43" fmla="*/ 76 h 432"/>
                    <a:gd name="T44" fmla="*/ 12 w 382"/>
                    <a:gd name="T45" fmla="*/ 71 h 432"/>
                    <a:gd name="T46" fmla="*/ 12 w 382"/>
                    <a:gd name="T47" fmla="*/ 59 h 432"/>
                    <a:gd name="T48" fmla="*/ 12 w 382"/>
                    <a:gd name="T49" fmla="*/ 47 h 432"/>
                    <a:gd name="T50" fmla="*/ 14 w 382"/>
                    <a:gd name="T51" fmla="*/ 42 h 432"/>
                    <a:gd name="T52" fmla="*/ 16 w 382"/>
                    <a:gd name="T53" fmla="*/ 38 h 432"/>
                    <a:gd name="T54" fmla="*/ 16 w 382"/>
                    <a:gd name="T55" fmla="*/ 38 h 432"/>
                    <a:gd name="T56" fmla="*/ 33 w 382"/>
                    <a:gd name="T57" fmla="*/ 19 h 432"/>
                    <a:gd name="T58" fmla="*/ 40 w 382"/>
                    <a:gd name="T59" fmla="*/ 12 h 432"/>
                    <a:gd name="T60" fmla="*/ 49 w 382"/>
                    <a:gd name="T61" fmla="*/ 7 h 432"/>
                    <a:gd name="T62" fmla="*/ 59 w 382"/>
                    <a:gd name="T63" fmla="*/ 2 h 432"/>
                    <a:gd name="T64" fmla="*/ 68 w 382"/>
                    <a:gd name="T65" fmla="*/ 0 h 432"/>
                    <a:gd name="T66" fmla="*/ 92 w 382"/>
                    <a:gd name="T67" fmla="*/ 0 h 432"/>
                    <a:gd name="T68" fmla="*/ 92 w 382"/>
                    <a:gd name="T69" fmla="*/ 0 h 432"/>
                    <a:gd name="T70" fmla="*/ 106 w 382"/>
                    <a:gd name="T71" fmla="*/ 2 h 432"/>
                    <a:gd name="T72" fmla="*/ 115 w 382"/>
                    <a:gd name="T73" fmla="*/ 7 h 432"/>
                    <a:gd name="T74" fmla="*/ 139 w 382"/>
                    <a:gd name="T75" fmla="*/ 14 h 432"/>
                    <a:gd name="T76" fmla="*/ 186 w 382"/>
                    <a:gd name="T77" fmla="*/ 99 h 432"/>
                    <a:gd name="T78" fmla="*/ 198 w 382"/>
                    <a:gd name="T79" fmla="*/ 99 h 432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382" h="432">
                      <a:moveTo>
                        <a:pt x="198" y="99"/>
                      </a:moveTo>
                      <a:lnTo>
                        <a:pt x="217" y="142"/>
                      </a:lnTo>
                      <a:lnTo>
                        <a:pt x="228" y="144"/>
                      </a:lnTo>
                      <a:lnTo>
                        <a:pt x="243" y="170"/>
                      </a:lnTo>
                      <a:lnTo>
                        <a:pt x="238" y="177"/>
                      </a:lnTo>
                      <a:lnTo>
                        <a:pt x="247" y="196"/>
                      </a:lnTo>
                      <a:lnTo>
                        <a:pt x="257" y="200"/>
                      </a:lnTo>
                      <a:lnTo>
                        <a:pt x="271" y="222"/>
                      </a:lnTo>
                      <a:lnTo>
                        <a:pt x="266" y="231"/>
                      </a:lnTo>
                      <a:lnTo>
                        <a:pt x="283" y="262"/>
                      </a:lnTo>
                      <a:lnTo>
                        <a:pt x="304" y="281"/>
                      </a:lnTo>
                      <a:lnTo>
                        <a:pt x="304" y="285"/>
                      </a:lnTo>
                      <a:lnTo>
                        <a:pt x="318" y="304"/>
                      </a:lnTo>
                      <a:lnTo>
                        <a:pt x="382" y="417"/>
                      </a:lnTo>
                      <a:lnTo>
                        <a:pt x="358" y="432"/>
                      </a:lnTo>
                      <a:lnTo>
                        <a:pt x="264" y="356"/>
                      </a:lnTo>
                      <a:lnTo>
                        <a:pt x="212" y="295"/>
                      </a:lnTo>
                      <a:lnTo>
                        <a:pt x="198" y="288"/>
                      </a:lnTo>
                      <a:lnTo>
                        <a:pt x="0" y="113"/>
                      </a:lnTo>
                      <a:lnTo>
                        <a:pt x="5" y="80"/>
                      </a:lnTo>
                      <a:lnTo>
                        <a:pt x="9" y="76"/>
                      </a:lnTo>
                      <a:lnTo>
                        <a:pt x="12" y="71"/>
                      </a:lnTo>
                      <a:lnTo>
                        <a:pt x="12" y="59"/>
                      </a:lnTo>
                      <a:lnTo>
                        <a:pt x="12" y="47"/>
                      </a:lnTo>
                      <a:lnTo>
                        <a:pt x="14" y="42"/>
                      </a:lnTo>
                      <a:lnTo>
                        <a:pt x="16" y="38"/>
                      </a:lnTo>
                      <a:lnTo>
                        <a:pt x="33" y="19"/>
                      </a:lnTo>
                      <a:lnTo>
                        <a:pt x="40" y="12"/>
                      </a:lnTo>
                      <a:lnTo>
                        <a:pt x="49" y="7"/>
                      </a:lnTo>
                      <a:lnTo>
                        <a:pt x="59" y="2"/>
                      </a:lnTo>
                      <a:lnTo>
                        <a:pt x="68" y="0"/>
                      </a:lnTo>
                      <a:lnTo>
                        <a:pt x="92" y="0"/>
                      </a:lnTo>
                      <a:lnTo>
                        <a:pt x="106" y="2"/>
                      </a:lnTo>
                      <a:lnTo>
                        <a:pt x="115" y="7"/>
                      </a:lnTo>
                      <a:lnTo>
                        <a:pt x="139" y="14"/>
                      </a:lnTo>
                      <a:lnTo>
                        <a:pt x="186" y="99"/>
                      </a:lnTo>
                      <a:lnTo>
                        <a:pt x="198" y="9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09" name="Freeform 134"/>
                <p:cNvSpPr>
                  <a:spLocks/>
                </p:cNvSpPr>
                <p:nvPr/>
              </p:nvSpPr>
              <p:spPr bwMode="auto">
                <a:xfrm>
                  <a:off x="4324" y="1056"/>
                  <a:ext cx="356" cy="408"/>
                </a:xfrm>
                <a:custGeom>
                  <a:avLst/>
                  <a:gdLst>
                    <a:gd name="T0" fmla="*/ 120 w 356"/>
                    <a:gd name="T1" fmla="*/ 12 h 408"/>
                    <a:gd name="T2" fmla="*/ 169 w 356"/>
                    <a:gd name="T3" fmla="*/ 99 h 408"/>
                    <a:gd name="T4" fmla="*/ 181 w 356"/>
                    <a:gd name="T5" fmla="*/ 99 h 408"/>
                    <a:gd name="T6" fmla="*/ 198 w 356"/>
                    <a:gd name="T7" fmla="*/ 137 h 408"/>
                    <a:gd name="T8" fmla="*/ 209 w 356"/>
                    <a:gd name="T9" fmla="*/ 141 h 408"/>
                    <a:gd name="T10" fmla="*/ 216 w 356"/>
                    <a:gd name="T11" fmla="*/ 158 h 408"/>
                    <a:gd name="T12" fmla="*/ 212 w 356"/>
                    <a:gd name="T13" fmla="*/ 163 h 408"/>
                    <a:gd name="T14" fmla="*/ 228 w 356"/>
                    <a:gd name="T15" fmla="*/ 193 h 408"/>
                    <a:gd name="T16" fmla="*/ 238 w 356"/>
                    <a:gd name="T17" fmla="*/ 196 h 408"/>
                    <a:gd name="T18" fmla="*/ 247 w 356"/>
                    <a:gd name="T19" fmla="*/ 210 h 408"/>
                    <a:gd name="T20" fmla="*/ 245 w 356"/>
                    <a:gd name="T21" fmla="*/ 219 h 408"/>
                    <a:gd name="T22" fmla="*/ 261 w 356"/>
                    <a:gd name="T23" fmla="*/ 255 h 408"/>
                    <a:gd name="T24" fmla="*/ 282 w 356"/>
                    <a:gd name="T25" fmla="*/ 273 h 408"/>
                    <a:gd name="T26" fmla="*/ 282 w 356"/>
                    <a:gd name="T27" fmla="*/ 278 h 408"/>
                    <a:gd name="T28" fmla="*/ 297 w 356"/>
                    <a:gd name="T29" fmla="*/ 297 h 408"/>
                    <a:gd name="T30" fmla="*/ 356 w 356"/>
                    <a:gd name="T31" fmla="*/ 403 h 408"/>
                    <a:gd name="T32" fmla="*/ 348 w 356"/>
                    <a:gd name="T33" fmla="*/ 408 h 408"/>
                    <a:gd name="T34" fmla="*/ 259 w 356"/>
                    <a:gd name="T35" fmla="*/ 335 h 408"/>
                    <a:gd name="T36" fmla="*/ 238 w 356"/>
                    <a:gd name="T37" fmla="*/ 311 h 408"/>
                    <a:gd name="T38" fmla="*/ 207 w 356"/>
                    <a:gd name="T39" fmla="*/ 273 h 408"/>
                    <a:gd name="T40" fmla="*/ 193 w 356"/>
                    <a:gd name="T41" fmla="*/ 269 h 408"/>
                    <a:gd name="T42" fmla="*/ 160 w 356"/>
                    <a:gd name="T43" fmla="*/ 236 h 408"/>
                    <a:gd name="T44" fmla="*/ 0 w 356"/>
                    <a:gd name="T45" fmla="*/ 97 h 408"/>
                    <a:gd name="T46" fmla="*/ 2 w 356"/>
                    <a:gd name="T47" fmla="*/ 73 h 408"/>
                    <a:gd name="T48" fmla="*/ 9 w 356"/>
                    <a:gd name="T49" fmla="*/ 66 h 408"/>
                    <a:gd name="T50" fmla="*/ 11 w 356"/>
                    <a:gd name="T51" fmla="*/ 35 h 408"/>
                    <a:gd name="T52" fmla="*/ 11 w 356"/>
                    <a:gd name="T53" fmla="*/ 35 h 408"/>
                    <a:gd name="T54" fmla="*/ 23 w 356"/>
                    <a:gd name="T55" fmla="*/ 19 h 408"/>
                    <a:gd name="T56" fmla="*/ 35 w 356"/>
                    <a:gd name="T57" fmla="*/ 7 h 408"/>
                    <a:gd name="T58" fmla="*/ 42 w 356"/>
                    <a:gd name="T59" fmla="*/ 5 h 408"/>
                    <a:gd name="T60" fmla="*/ 49 w 356"/>
                    <a:gd name="T61" fmla="*/ 0 h 408"/>
                    <a:gd name="T62" fmla="*/ 49 w 356"/>
                    <a:gd name="T63" fmla="*/ 0 h 408"/>
                    <a:gd name="T64" fmla="*/ 63 w 356"/>
                    <a:gd name="T65" fmla="*/ 0 h 408"/>
                    <a:gd name="T66" fmla="*/ 75 w 356"/>
                    <a:gd name="T67" fmla="*/ 0 h 408"/>
                    <a:gd name="T68" fmla="*/ 87 w 356"/>
                    <a:gd name="T69" fmla="*/ 0 h 408"/>
                    <a:gd name="T70" fmla="*/ 110 w 356"/>
                    <a:gd name="T71" fmla="*/ 9 h 408"/>
                    <a:gd name="T72" fmla="*/ 120 w 356"/>
                    <a:gd name="T73" fmla="*/ 12 h 40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356" h="408">
                      <a:moveTo>
                        <a:pt x="120" y="12"/>
                      </a:moveTo>
                      <a:lnTo>
                        <a:pt x="169" y="99"/>
                      </a:lnTo>
                      <a:lnTo>
                        <a:pt x="181" y="99"/>
                      </a:lnTo>
                      <a:lnTo>
                        <a:pt x="198" y="137"/>
                      </a:lnTo>
                      <a:lnTo>
                        <a:pt x="209" y="141"/>
                      </a:lnTo>
                      <a:lnTo>
                        <a:pt x="216" y="158"/>
                      </a:lnTo>
                      <a:lnTo>
                        <a:pt x="212" y="163"/>
                      </a:lnTo>
                      <a:lnTo>
                        <a:pt x="228" y="193"/>
                      </a:lnTo>
                      <a:lnTo>
                        <a:pt x="238" y="196"/>
                      </a:lnTo>
                      <a:lnTo>
                        <a:pt x="247" y="210"/>
                      </a:lnTo>
                      <a:lnTo>
                        <a:pt x="245" y="219"/>
                      </a:lnTo>
                      <a:lnTo>
                        <a:pt x="261" y="255"/>
                      </a:lnTo>
                      <a:lnTo>
                        <a:pt x="282" y="273"/>
                      </a:lnTo>
                      <a:lnTo>
                        <a:pt x="282" y="278"/>
                      </a:lnTo>
                      <a:lnTo>
                        <a:pt x="297" y="297"/>
                      </a:lnTo>
                      <a:lnTo>
                        <a:pt x="356" y="403"/>
                      </a:lnTo>
                      <a:lnTo>
                        <a:pt x="348" y="408"/>
                      </a:lnTo>
                      <a:lnTo>
                        <a:pt x="259" y="335"/>
                      </a:lnTo>
                      <a:lnTo>
                        <a:pt x="238" y="311"/>
                      </a:lnTo>
                      <a:lnTo>
                        <a:pt x="207" y="273"/>
                      </a:lnTo>
                      <a:lnTo>
                        <a:pt x="193" y="269"/>
                      </a:lnTo>
                      <a:lnTo>
                        <a:pt x="160" y="236"/>
                      </a:lnTo>
                      <a:lnTo>
                        <a:pt x="0" y="97"/>
                      </a:lnTo>
                      <a:lnTo>
                        <a:pt x="2" y="73"/>
                      </a:lnTo>
                      <a:lnTo>
                        <a:pt x="9" y="66"/>
                      </a:lnTo>
                      <a:lnTo>
                        <a:pt x="11" y="35"/>
                      </a:lnTo>
                      <a:lnTo>
                        <a:pt x="23" y="19"/>
                      </a:lnTo>
                      <a:lnTo>
                        <a:pt x="35" y="7"/>
                      </a:lnTo>
                      <a:lnTo>
                        <a:pt x="42" y="5"/>
                      </a:lnTo>
                      <a:lnTo>
                        <a:pt x="49" y="0"/>
                      </a:lnTo>
                      <a:lnTo>
                        <a:pt x="63" y="0"/>
                      </a:lnTo>
                      <a:lnTo>
                        <a:pt x="75" y="0"/>
                      </a:lnTo>
                      <a:lnTo>
                        <a:pt x="87" y="0"/>
                      </a:lnTo>
                      <a:lnTo>
                        <a:pt x="110" y="9"/>
                      </a:lnTo>
                      <a:lnTo>
                        <a:pt x="120" y="1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0" name="Freeform 135"/>
                <p:cNvSpPr>
                  <a:spLocks/>
                </p:cNvSpPr>
                <p:nvPr/>
              </p:nvSpPr>
              <p:spPr bwMode="auto">
                <a:xfrm>
                  <a:off x="4463" y="1181"/>
                  <a:ext cx="80" cy="92"/>
                </a:xfrm>
                <a:custGeom>
                  <a:avLst/>
                  <a:gdLst>
                    <a:gd name="T0" fmla="*/ 30 w 80"/>
                    <a:gd name="T1" fmla="*/ 0 h 92"/>
                    <a:gd name="T2" fmla="*/ 30 w 80"/>
                    <a:gd name="T3" fmla="*/ 0 h 92"/>
                    <a:gd name="T4" fmla="*/ 23 w 80"/>
                    <a:gd name="T5" fmla="*/ 0 h 92"/>
                    <a:gd name="T6" fmla="*/ 23 w 80"/>
                    <a:gd name="T7" fmla="*/ 0 h 92"/>
                    <a:gd name="T8" fmla="*/ 14 w 80"/>
                    <a:gd name="T9" fmla="*/ 2 h 92"/>
                    <a:gd name="T10" fmla="*/ 7 w 80"/>
                    <a:gd name="T11" fmla="*/ 7 h 92"/>
                    <a:gd name="T12" fmla="*/ 2 w 80"/>
                    <a:gd name="T13" fmla="*/ 12 h 92"/>
                    <a:gd name="T14" fmla="*/ 0 w 80"/>
                    <a:gd name="T15" fmla="*/ 21 h 92"/>
                    <a:gd name="T16" fmla="*/ 0 w 80"/>
                    <a:gd name="T17" fmla="*/ 38 h 92"/>
                    <a:gd name="T18" fmla="*/ 0 w 80"/>
                    <a:gd name="T19" fmla="*/ 56 h 92"/>
                    <a:gd name="T20" fmla="*/ 28 w 80"/>
                    <a:gd name="T21" fmla="*/ 85 h 92"/>
                    <a:gd name="T22" fmla="*/ 28 w 80"/>
                    <a:gd name="T23" fmla="*/ 85 h 92"/>
                    <a:gd name="T24" fmla="*/ 42 w 80"/>
                    <a:gd name="T25" fmla="*/ 89 h 92"/>
                    <a:gd name="T26" fmla="*/ 61 w 80"/>
                    <a:gd name="T27" fmla="*/ 92 h 92"/>
                    <a:gd name="T28" fmla="*/ 68 w 80"/>
                    <a:gd name="T29" fmla="*/ 92 h 92"/>
                    <a:gd name="T30" fmla="*/ 75 w 80"/>
                    <a:gd name="T31" fmla="*/ 89 h 92"/>
                    <a:gd name="T32" fmla="*/ 80 w 80"/>
                    <a:gd name="T33" fmla="*/ 82 h 92"/>
                    <a:gd name="T34" fmla="*/ 80 w 80"/>
                    <a:gd name="T35" fmla="*/ 75 h 92"/>
                    <a:gd name="T36" fmla="*/ 80 w 80"/>
                    <a:gd name="T37" fmla="*/ 75 h 92"/>
                    <a:gd name="T38" fmla="*/ 80 w 80"/>
                    <a:gd name="T39" fmla="*/ 66 h 92"/>
                    <a:gd name="T40" fmla="*/ 75 w 80"/>
                    <a:gd name="T41" fmla="*/ 56 h 92"/>
                    <a:gd name="T42" fmla="*/ 66 w 80"/>
                    <a:gd name="T43" fmla="*/ 40 h 92"/>
                    <a:gd name="T44" fmla="*/ 56 w 80"/>
                    <a:gd name="T45" fmla="*/ 26 h 92"/>
                    <a:gd name="T46" fmla="*/ 47 w 80"/>
                    <a:gd name="T47" fmla="*/ 9 h 92"/>
                    <a:gd name="T48" fmla="*/ 47 w 80"/>
                    <a:gd name="T49" fmla="*/ 9 h 92"/>
                    <a:gd name="T50" fmla="*/ 44 w 80"/>
                    <a:gd name="T51" fmla="*/ 5 h 92"/>
                    <a:gd name="T52" fmla="*/ 40 w 80"/>
                    <a:gd name="T53" fmla="*/ 0 h 92"/>
                    <a:gd name="T54" fmla="*/ 37 w 80"/>
                    <a:gd name="T55" fmla="*/ 0 h 92"/>
                    <a:gd name="T56" fmla="*/ 30 w 80"/>
                    <a:gd name="T57" fmla="*/ 0 h 92"/>
                    <a:gd name="T58" fmla="*/ 30 w 80"/>
                    <a:gd name="T59" fmla="*/ 0 h 92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80" h="92">
                      <a:moveTo>
                        <a:pt x="30" y="0"/>
                      </a:moveTo>
                      <a:lnTo>
                        <a:pt x="30" y="0"/>
                      </a:lnTo>
                      <a:lnTo>
                        <a:pt x="23" y="0"/>
                      </a:lnTo>
                      <a:lnTo>
                        <a:pt x="14" y="2"/>
                      </a:lnTo>
                      <a:lnTo>
                        <a:pt x="7" y="7"/>
                      </a:lnTo>
                      <a:lnTo>
                        <a:pt x="2" y="12"/>
                      </a:lnTo>
                      <a:lnTo>
                        <a:pt x="0" y="21"/>
                      </a:lnTo>
                      <a:lnTo>
                        <a:pt x="0" y="38"/>
                      </a:lnTo>
                      <a:lnTo>
                        <a:pt x="0" y="56"/>
                      </a:lnTo>
                      <a:lnTo>
                        <a:pt x="28" y="85"/>
                      </a:lnTo>
                      <a:lnTo>
                        <a:pt x="42" y="89"/>
                      </a:lnTo>
                      <a:lnTo>
                        <a:pt x="61" y="92"/>
                      </a:lnTo>
                      <a:lnTo>
                        <a:pt x="68" y="92"/>
                      </a:lnTo>
                      <a:lnTo>
                        <a:pt x="75" y="89"/>
                      </a:lnTo>
                      <a:lnTo>
                        <a:pt x="80" y="82"/>
                      </a:lnTo>
                      <a:lnTo>
                        <a:pt x="80" y="75"/>
                      </a:lnTo>
                      <a:lnTo>
                        <a:pt x="80" y="66"/>
                      </a:lnTo>
                      <a:lnTo>
                        <a:pt x="75" y="56"/>
                      </a:lnTo>
                      <a:lnTo>
                        <a:pt x="66" y="40"/>
                      </a:lnTo>
                      <a:lnTo>
                        <a:pt x="56" y="26"/>
                      </a:lnTo>
                      <a:lnTo>
                        <a:pt x="47" y="9"/>
                      </a:lnTo>
                      <a:lnTo>
                        <a:pt x="44" y="5"/>
                      </a:lnTo>
                      <a:lnTo>
                        <a:pt x="40" y="0"/>
                      </a:lnTo>
                      <a:lnTo>
                        <a:pt x="37" y="0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1" name="Freeform 136"/>
                <p:cNvSpPr>
                  <a:spLocks/>
                </p:cNvSpPr>
                <p:nvPr/>
              </p:nvSpPr>
              <p:spPr bwMode="auto">
                <a:xfrm>
                  <a:off x="4470" y="1188"/>
                  <a:ext cx="66" cy="78"/>
                </a:xfrm>
                <a:custGeom>
                  <a:avLst/>
                  <a:gdLst>
                    <a:gd name="T0" fmla="*/ 26 w 66"/>
                    <a:gd name="T1" fmla="*/ 0 h 78"/>
                    <a:gd name="T2" fmla="*/ 26 w 66"/>
                    <a:gd name="T3" fmla="*/ 0 h 78"/>
                    <a:gd name="T4" fmla="*/ 14 w 66"/>
                    <a:gd name="T5" fmla="*/ 0 h 78"/>
                    <a:gd name="T6" fmla="*/ 9 w 66"/>
                    <a:gd name="T7" fmla="*/ 0 h 78"/>
                    <a:gd name="T8" fmla="*/ 4 w 66"/>
                    <a:gd name="T9" fmla="*/ 7 h 78"/>
                    <a:gd name="T10" fmla="*/ 4 w 66"/>
                    <a:gd name="T11" fmla="*/ 7 h 78"/>
                    <a:gd name="T12" fmla="*/ 0 w 66"/>
                    <a:gd name="T13" fmla="*/ 16 h 78"/>
                    <a:gd name="T14" fmla="*/ 0 w 66"/>
                    <a:gd name="T15" fmla="*/ 31 h 78"/>
                    <a:gd name="T16" fmla="*/ 0 w 66"/>
                    <a:gd name="T17" fmla="*/ 45 h 78"/>
                    <a:gd name="T18" fmla="*/ 23 w 66"/>
                    <a:gd name="T19" fmla="*/ 73 h 78"/>
                    <a:gd name="T20" fmla="*/ 23 w 66"/>
                    <a:gd name="T21" fmla="*/ 73 h 78"/>
                    <a:gd name="T22" fmla="*/ 37 w 66"/>
                    <a:gd name="T23" fmla="*/ 78 h 78"/>
                    <a:gd name="T24" fmla="*/ 49 w 66"/>
                    <a:gd name="T25" fmla="*/ 78 h 78"/>
                    <a:gd name="T26" fmla="*/ 59 w 66"/>
                    <a:gd name="T27" fmla="*/ 78 h 78"/>
                    <a:gd name="T28" fmla="*/ 59 w 66"/>
                    <a:gd name="T29" fmla="*/ 78 h 78"/>
                    <a:gd name="T30" fmla="*/ 66 w 66"/>
                    <a:gd name="T31" fmla="*/ 73 h 78"/>
                    <a:gd name="T32" fmla="*/ 66 w 66"/>
                    <a:gd name="T33" fmla="*/ 68 h 78"/>
                    <a:gd name="T34" fmla="*/ 66 w 66"/>
                    <a:gd name="T35" fmla="*/ 64 h 78"/>
                    <a:gd name="T36" fmla="*/ 35 w 66"/>
                    <a:gd name="T37" fmla="*/ 7 h 78"/>
                    <a:gd name="T38" fmla="*/ 35 w 66"/>
                    <a:gd name="T39" fmla="*/ 7 h 78"/>
                    <a:gd name="T40" fmla="*/ 33 w 66"/>
                    <a:gd name="T41" fmla="*/ 2 h 78"/>
                    <a:gd name="T42" fmla="*/ 30 w 66"/>
                    <a:gd name="T43" fmla="*/ 0 h 78"/>
                    <a:gd name="T44" fmla="*/ 26 w 66"/>
                    <a:gd name="T45" fmla="*/ 0 h 78"/>
                    <a:gd name="T46" fmla="*/ 26 w 66"/>
                    <a:gd name="T47" fmla="*/ 0 h 78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66" h="78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14" y="0"/>
                      </a:lnTo>
                      <a:lnTo>
                        <a:pt x="9" y="0"/>
                      </a:lnTo>
                      <a:lnTo>
                        <a:pt x="4" y="7"/>
                      </a:lnTo>
                      <a:lnTo>
                        <a:pt x="0" y="16"/>
                      </a:lnTo>
                      <a:lnTo>
                        <a:pt x="0" y="31"/>
                      </a:lnTo>
                      <a:lnTo>
                        <a:pt x="0" y="45"/>
                      </a:lnTo>
                      <a:lnTo>
                        <a:pt x="23" y="73"/>
                      </a:lnTo>
                      <a:lnTo>
                        <a:pt x="37" y="78"/>
                      </a:lnTo>
                      <a:lnTo>
                        <a:pt x="49" y="78"/>
                      </a:lnTo>
                      <a:lnTo>
                        <a:pt x="59" y="78"/>
                      </a:lnTo>
                      <a:lnTo>
                        <a:pt x="66" y="73"/>
                      </a:lnTo>
                      <a:lnTo>
                        <a:pt x="66" y="68"/>
                      </a:lnTo>
                      <a:lnTo>
                        <a:pt x="66" y="64"/>
                      </a:lnTo>
                      <a:lnTo>
                        <a:pt x="35" y="7"/>
                      </a:lnTo>
                      <a:lnTo>
                        <a:pt x="33" y="2"/>
                      </a:lnTo>
                      <a:lnTo>
                        <a:pt x="30" y="0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2" name="Freeform 137"/>
                <p:cNvSpPr>
                  <a:spLocks/>
                </p:cNvSpPr>
                <p:nvPr/>
              </p:nvSpPr>
              <p:spPr bwMode="auto">
                <a:xfrm>
                  <a:off x="4470" y="1202"/>
                  <a:ext cx="59" cy="64"/>
                </a:xfrm>
                <a:custGeom>
                  <a:avLst/>
                  <a:gdLst>
                    <a:gd name="T0" fmla="*/ 21 w 59"/>
                    <a:gd name="T1" fmla="*/ 0 h 64"/>
                    <a:gd name="T2" fmla="*/ 21 w 59"/>
                    <a:gd name="T3" fmla="*/ 0 h 64"/>
                    <a:gd name="T4" fmla="*/ 12 w 59"/>
                    <a:gd name="T5" fmla="*/ 0 h 64"/>
                    <a:gd name="T6" fmla="*/ 4 w 59"/>
                    <a:gd name="T7" fmla="*/ 2 h 64"/>
                    <a:gd name="T8" fmla="*/ 0 w 59"/>
                    <a:gd name="T9" fmla="*/ 5 h 64"/>
                    <a:gd name="T10" fmla="*/ 0 w 59"/>
                    <a:gd name="T11" fmla="*/ 5 h 64"/>
                    <a:gd name="T12" fmla="*/ 0 w 59"/>
                    <a:gd name="T13" fmla="*/ 24 h 64"/>
                    <a:gd name="T14" fmla="*/ 0 w 59"/>
                    <a:gd name="T15" fmla="*/ 31 h 64"/>
                    <a:gd name="T16" fmla="*/ 23 w 59"/>
                    <a:gd name="T17" fmla="*/ 59 h 64"/>
                    <a:gd name="T18" fmla="*/ 23 w 59"/>
                    <a:gd name="T19" fmla="*/ 59 h 64"/>
                    <a:gd name="T20" fmla="*/ 37 w 59"/>
                    <a:gd name="T21" fmla="*/ 64 h 64"/>
                    <a:gd name="T22" fmla="*/ 49 w 59"/>
                    <a:gd name="T23" fmla="*/ 64 h 64"/>
                    <a:gd name="T24" fmla="*/ 59 w 59"/>
                    <a:gd name="T25" fmla="*/ 64 h 64"/>
                    <a:gd name="T26" fmla="*/ 59 w 59"/>
                    <a:gd name="T27" fmla="*/ 64 h 64"/>
                    <a:gd name="T28" fmla="*/ 30 w 59"/>
                    <a:gd name="T29" fmla="*/ 7 h 64"/>
                    <a:gd name="T30" fmla="*/ 30 w 59"/>
                    <a:gd name="T31" fmla="*/ 7 h 64"/>
                    <a:gd name="T32" fmla="*/ 28 w 59"/>
                    <a:gd name="T33" fmla="*/ 2 h 64"/>
                    <a:gd name="T34" fmla="*/ 26 w 59"/>
                    <a:gd name="T35" fmla="*/ 0 h 64"/>
                    <a:gd name="T36" fmla="*/ 21 w 59"/>
                    <a:gd name="T37" fmla="*/ 0 h 64"/>
                    <a:gd name="T38" fmla="*/ 21 w 59"/>
                    <a:gd name="T39" fmla="*/ 0 h 64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59" h="64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12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0" y="24"/>
                      </a:lnTo>
                      <a:lnTo>
                        <a:pt x="0" y="31"/>
                      </a:lnTo>
                      <a:lnTo>
                        <a:pt x="23" y="59"/>
                      </a:lnTo>
                      <a:lnTo>
                        <a:pt x="37" y="64"/>
                      </a:lnTo>
                      <a:lnTo>
                        <a:pt x="49" y="64"/>
                      </a:lnTo>
                      <a:lnTo>
                        <a:pt x="59" y="64"/>
                      </a:lnTo>
                      <a:lnTo>
                        <a:pt x="30" y="7"/>
                      </a:lnTo>
                      <a:lnTo>
                        <a:pt x="28" y="2"/>
                      </a:lnTo>
                      <a:lnTo>
                        <a:pt x="26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9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3" name="Freeform 138"/>
                <p:cNvSpPr>
                  <a:spLocks/>
                </p:cNvSpPr>
                <p:nvPr/>
              </p:nvSpPr>
              <p:spPr bwMode="auto">
                <a:xfrm>
                  <a:off x="4463" y="1148"/>
                  <a:ext cx="21" cy="21"/>
                </a:xfrm>
                <a:custGeom>
                  <a:avLst/>
                  <a:gdLst>
                    <a:gd name="T0" fmla="*/ 9 w 21"/>
                    <a:gd name="T1" fmla="*/ 0 h 21"/>
                    <a:gd name="T2" fmla="*/ 9 w 21"/>
                    <a:gd name="T3" fmla="*/ 0 h 21"/>
                    <a:gd name="T4" fmla="*/ 4 w 21"/>
                    <a:gd name="T5" fmla="*/ 0 h 21"/>
                    <a:gd name="T6" fmla="*/ 2 w 21"/>
                    <a:gd name="T7" fmla="*/ 2 h 21"/>
                    <a:gd name="T8" fmla="*/ 0 w 21"/>
                    <a:gd name="T9" fmla="*/ 7 h 21"/>
                    <a:gd name="T10" fmla="*/ 0 w 21"/>
                    <a:gd name="T11" fmla="*/ 9 h 21"/>
                    <a:gd name="T12" fmla="*/ 0 w 21"/>
                    <a:gd name="T13" fmla="*/ 9 h 21"/>
                    <a:gd name="T14" fmla="*/ 4 w 21"/>
                    <a:gd name="T15" fmla="*/ 16 h 21"/>
                    <a:gd name="T16" fmla="*/ 7 w 21"/>
                    <a:gd name="T17" fmla="*/ 19 h 21"/>
                    <a:gd name="T18" fmla="*/ 11 w 21"/>
                    <a:gd name="T19" fmla="*/ 21 h 21"/>
                    <a:gd name="T20" fmla="*/ 11 w 21"/>
                    <a:gd name="T21" fmla="*/ 21 h 21"/>
                    <a:gd name="T22" fmla="*/ 14 w 21"/>
                    <a:gd name="T23" fmla="*/ 19 h 21"/>
                    <a:gd name="T24" fmla="*/ 19 w 21"/>
                    <a:gd name="T25" fmla="*/ 16 h 21"/>
                    <a:gd name="T26" fmla="*/ 19 w 21"/>
                    <a:gd name="T27" fmla="*/ 14 h 21"/>
                    <a:gd name="T28" fmla="*/ 21 w 21"/>
                    <a:gd name="T29" fmla="*/ 9 h 21"/>
                    <a:gd name="T30" fmla="*/ 21 w 21"/>
                    <a:gd name="T31" fmla="*/ 9 h 21"/>
                    <a:gd name="T32" fmla="*/ 19 w 21"/>
                    <a:gd name="T33" fmla="*/ 7 h 21"/>
                    <a:gd name="T34" fmla="*/ 16 w 21"/>
                    <a:gd name="T35" fmla="*/ 2 h 21"/>
                    <a:gd name="T36" fmla="*/ 11 w 21"/>
                    <a:gd name="T37" fmla="*/ 0 h 21"/>
                    <a:gd name="T38" fmla="*/ 9 w 21"/>
                    <a:gd name="T39" fmla="*/ 0 h 21"/>
                    <a:gd name="T40" fmla="*/ 9 w 21"/>
                    <a:gd name="T41" fmla="*/ 0 h 21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" h="21">
                      <a:moveTo>
                        <a:pt x="9" y="0"/>
                      </a:moveTo>
                      <a:lnTo>
                        <a:pt x="9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7"/>
                      </a:lnTo>
                      <a:lnTo>
                        <a:pt x="0" y="9"/>
                      </a:lnTo>
                      <a:lnTo>
                        <a:pt x="4" y="16"/>
                      </a:lnTo>
                      <a:lnTo>
                        <a:pt x="7" y="19"/>
                      </a:lnTo>
                      <a:lnTo>
                        <a:pt x="11" y="21"/>
                      </a:lnTo>
                      <a:lnTo>
                        <a:pt x="14" y="19"/>
                      </a:lnTo>
                      <a:lnTo>
                        <a:pt x="19" y="16"/>
                      </a:lnTo>
                      <a:lnTo>
                        <a:pt x="19" y="14"/>
                      </a:lnTo>
                      <a:lnTo>
                        <a:pt x="21" y="9"/>
                      </a:lnTo>
                      <a:lnTo>
                        <a:pt x="19" y="7"/>
                      </a:lnTo>
                      <a:lnTo>
                        <a:pt x="16" y="2"/>
                      </a:lnTo>
                      <a:lnTo>
                        <a:pt x="11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4" name="Freeform 139"/>
                <p:cNvSpPr>
                  <a:spLocks/>
                </p:cNvSpPr>
                <p:nvPr/>
              </p:nvSpPr>
              <p:spPr bwMode="auto">
                <a:xfrm>
                  <a:off x="4484" y="1025"/>
                  <a:ext cx="21" cy="19"/>
                </a:xfrm>
                <a:custGeom>
                  <a:avLst/>
                  <a:gdLst>
                    <a:gd name="T0" fmla="*/ 9 w 21"/>
                    <a:gd name="T1" fmla="*/ 0 h 19"/>
                    <a:gd name="T2" fmla="*/ 9 w 21"/>
                    <a:gd name="T3" fmla="*/ 0 h 19"/>
                    <a:gd name="T4" fmla="*/ 5 w 21"/>
                    <a:gd name="T5" fmla="*/ 3 h 19"/>
                    <a:gd name="T6" fmla="*/ 2 w 21"/>
                    <a:gd name="T7" fmla="*/ 5 h 19"/>
                    <a:gd name="T8" fmla="*/ 0 w 21"/>
                    <a:gd name="T9" fmla="*/ 7 h 19"/>
                    <a:gd name="T10" fmla="*/ 0 w 21"/>
                    <a:gd name="T11" fmla="*/ 12 h 19"/>
                    <a:gd name="T12" fmla="*/ 0 w 21"/>
                    <a:gd name="T13" fmla="*/ 12 h 19"/>
                    <a:gd name="T14" fmla="*/ 2 w 21"/>
                    <a:gd name="T15" fmla="*/ 17 h 19"/>
                    <a:gd name="T16" fmla="*/ 5 w 21"/>
                    <a:gd name="T17" fmla="*/ 19 h 19"/>
                    <a:gd name="T18" fmla="*/ 7 w 21"/>
                    <a:gd name="T19" fmla="*/ 19 h 19"/>
                    <a:gd name="T20" fmla="*/ 12 w 21"/>
                    <a:gd name="T21" fmla="*/ 19 h 19"/>
                    <a:gd name="T22" fmla="*/ 12 w 21"/>
                    <a:gd name="T23" fmla="*/ 19 h 19"/>
                    <a:gd name="T24" fmla="*/ 16 w 21"/>
                    <a:gd name="T25" fmla="*/ 19 h 19"/>
                    <a:gd name="T26" fmla="*/ 19 w 21"/>
                    <a:gd name="T27" fmla="*/ 14 h 19"/>
                    <a:gd name="T28" fmla="*/ 21 w 21"/>
                    <a:gd name="T29" fmla="*/ 12 h 19"/>
                    <a:gd name="T30" fmla="*/ 21 w 21"/>
                    <a:gd name="T31" fmla="*/ 7 h 19"/>
                    <a:gd name="T32" fmla="*/ 21 w 21"/>
                    <a:gd name="T33" fmla="*/ 7 h 19"/>
                    <a:gd name="T34" fmla="*/ 16 w 21"/>
                    <a:gd name="T35" fmla="*/ 3 h 19"/>
                    <a:gd name="T36" fmla="*/ 14 w 21"/>
                    <a:gd name="T37" fmla="*/ 0 h 19"/>
                    <a:gd name="T38" fmla="*/ 9 w 21"/>
                    <a:gd name="T39" fmla="*/ 0 h 19"/>
                    <a:gd name="T40" fmla="*/ 9 w 21"/>
                    <a:gd name="T41" fmla="*/ 0 h 1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" h="19">
                      <a:moveTo>
                        <a:pt x="9" y="0"/>
                      </a:moveTo>
                      <a:lnTo>
                        <a:pt x="9" y="0"/>
                      </a:lnTo>
                      <a:lnTo>
                        <a:pt x="5" y="3"/>
                      </a:lnTo>
                      <a:lnTo>
                        <a:pt x="2" y="5"/>
                      </a:lnTo>
                      <a:lnTo>
                        <a:pt x="0" y="7"/>
                      </a:lnTo>
                      <a:lnTo>
                        <a:pt x="0" y="12"/>
                      </a:lnTo>
                      <a:lnTo>
                        <a:pt x="2" y="17"/>
                      </a:lnTo>
                      <a:lnTo>
                        <a:pt x="5" y="19"/>
                      </a:lnTo>
                      <a:lnTo>
                        <a:pt x="7" y="19"/>
                      </a:lnTo>
                      <a:lnTo>
                        <a:pt x="12" y="19"/>
                      </a:lnTo>
                      <a:lnTo>
                        <a:pt x="16" y="19"/>
                      </a:lnTo>
                      <a:lnTo>
                        <a:pt x="19" y="14"/>
                      </a:lnTo>
                      <a:lnTo>
                        <a:pt x="21" y="12"/>
                      </a:lnTo>
                      <a:lnTo>
                        <a:pt x="21" y="7"/>
                      </a:lnTo>
                      <a:lnTo>
                        <a:pt x="16" y="3"/>
                      </a:lnTo>
                      <a:lnTo>
                        <a:pt x="14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5" name="Freeform 140"/>
                <p:cNvSpPr>
                  <a:spLocks/>
                </p:cNvSpPr>
                <p:nvPr/>
              </p:nvSpPr>
              <p:spPr bwMode="auto">
                <a:xfrm>
                  <a:off x="4185" y="1124"/>
                  <a:ext cx="28" cy="21"/>
                </a:xfrm>
                <a:custGeom>
                  <a:avLst/>
                  <a:gdLst>
                    <a:gd name="T0" fmla="*/ 11 w 28"/>
                    <a:gd name="T1" fmla="*/ 0 h 21"/>
                    <a:gd name="T2" fmla="*/ 11 w 28"/>
                    <a:gd name="T3" fmla="*/ 0 h 21"/>
                    <a:gd name="T4" fmla="*/ 7 w 28"/>
                    <a:gd name="T5" fmla="*/ 0 h 21"/>
                    <a:gd name="T6" fmla="*/ 4 w 28"/>
                    <a:gd name="T7" fmla="*/ 3 h 21"/>
                    <a:gd name="T8" fmla="*/ 2 w 28"/>
                    <a:gd name="T9" fmla="*/ 7 h 21"/>
                    <a:gd name="T10" fmla="*/ 0 w 28"/>
                    <a:gd name="T11" fmla="*/ 12 h 21"/>
                    <a:gd name="T12" fmla="*/ 0 w 28"/>
                    <a:gd name="T13" fmla="*/ 12 h 21"/>
                    <a:gd name="T14" fmla="*/ 2 w 28"/>
                    <a:gd name="T15" fmla="*/ 14 h 21"/>
                    <a:gd name="T16" fmla="*/ 7 w 28"/>
                    <a:gd name="T17" fmla="*/ 19 h 21"/>
                    <a:gd name="T18" fmla="*/ 11 w 28"/>
                    <a:gd name="T19" fmla="*/ 21 h 21"/>
                    <a:gd name="T20" fmla="*/ 16 w 28"/>
                    <a:gd name="T21" fmla="*/ 21 h 21"/>
                    <a:gd name="T22" fmla="*/ 16 w 28"/>
                    <a:gd name="T23" fmla="*/ 21 h 21"/>
                    <a:gd name="T24" fmla="*/ 21 w 28"/>
                    <a:gd name="T25" fmla="*/ 21 h 21"/>
                    <a:gd name="T26" fmla="*/ 25 w 28"/>
                    <a:gd name="T27" fmla="*/ 19 h 21"/>
                    <a:gd name="T28" fmla="*/ 28 w 28"/>
                    <a:gd name="T29" fmla="*/ 14 h 21"/>
                    <a:gd name="T30" fmla="*/ 28 w 28"/>
                    <a:gd name="T31" fmla="*/ 12 h 21"/>
                    <a:gd name="T32" fmla="*/ 28 w 28"/>
                    <a:gd name="T33" fmla="*/ 12 h 21"/>
                    <a:gd name="T34" fmla="*/ 25 w 28"/>
                    <a:gd name="T35" fmla="*/ 7 h 21"/>
                    <a:gd name="T36" fmla="*/ 23 w 28"/>
                    <a:gd name="T37" fmla="*/ 3 h 21"/>
                    <a:gd name="T38" fmla="*/ 18 w 28"/>
                    <a:gd name="T39" fmla="*/ 0 h 21"/>
                    <a:gd name="T40" fmla="*/ 11 w 28"/>
                    <a:gd name="T41" fmla="*/ 0 h 21"/>
                    <a:gd name="T42" fmla="*/ 11 w 28"/>
                    <a:gd name="T43" fmla="*/ 0 h 2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8" h="21">
                      <a:moveTo>
                        <a:pt x="11" y="0"/>
                      </a:moveTo>
                      <a:lnTo>
                        <a:pt x="11" y="0"/>
                      </a:lnTo>
                      <a:lnTo>
                        <a:pt x="7" y="0"/>
                      </a:lnTo>
                      <a:lnTo>
                        <a:pt x="4" y="3"/>
                      </a:lnTo>
                      <a:lnTo>
                        <a:pt x="2" y="7"/>
                      </a:lnTo>
                      <a:lnTo>
                        <a:pt x="0" y="12"/>
                      </a:lnTo>
                      <a:lnTo>
                        <a:pt x="2" y="14"/>
                      </a:lnTo>
                      <a:lnTo>
                        <a:pt x="7" y="19"/>
                      </a:lnTo>
                      <a:lnTo>
                        <a:pt x="11" y="21"/>
                      </a:lnTo>
                      <a:lnTo>
                        <a:pt x="16" y="21"/>
                      </a:lnTo>
                      <a:lnTo>
                        <a:pt x="21" y="21"/>
                      </a:lnTo>
                      <a:lnTo>
                        <a:pt x="25" y="19"/>
                      </a:lnTo>
                      <a:lnTo>
                        <a:pt x="28" y="14"/>
                      </a:lnTo>
                      <a:lnTo>
                        <a:pt x="28" y="12"/>
                      </a:lnTo>
                      <a:lnTo>
                        <a:pt x="25" y="7"/>
                      </a:lnTo>
                      <a:lnTo>
                        <a:pt x="23" y="3"/>
                      </a:lnTo>
                      <a:lnTo>
                        <a:pt x="18" y="0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6" name="Freeform 141"/>
                <p:cNvSpPr>
                  <a:spLocks/>
                </p:cNvSpPr>
                <p:nvPr/>
              </p:nvSpPr>
              <p:spPr bwMode="auto">
                <a:xfrm>
                  <a:off x="4175" y="1223"/>
                  <a:ext cx="24" cy="29"/>
                </a:xfrm>
                <a:custGeom>
                  <a:avLst/>
                  <a:gdLst>
                    <a:gd name="T0" fmla="*/ 7 w 24"/>
                    <a:gd name="T1" fmla="*/ 0 h 29"/>
                    <a:gd name="T2" fmla="*/ 7 w 24"/>
                    <a:gd name="T3" fmla="*/ 0 h 29"/>
                    <a:gd name="T4" fmla="*/ 0 w 24"/>
                    <a:gd name="T5" fmla="*/ 3 h 29"/>
                    <a:gd name="T6" fmla="*/ 0 w 24"/>
                    <a:gd name="T7" fmla="*/ 24 h 29"/>
                    <a:gd name="T8" fmla="*/ 0 w 24"/>
                    <a:gd name="T9" fmla="*/ 24 h 29"/>
                    <a:gd name="T10" fmla="*/ 5 w 24"/>
                    <a:gd name="T11" fmla="*/ 26 h 29"/>
                    <a:gd name="T12" fmla="*/ 12 w 24"/>
                    <a:gd name="T13" fmla="*/ 29 h 29"/>
                    <a:gd name="T14" fmla="*/ 12 w 24"/>
                    <a:gd name="T15" fmla="*/ 29 h 29"/>
                    <a:gd name="T16" fmla="*/ 17 w 24"/>
                    <a:gd name="T17" fmla="*/ 26 h 29"/>
                    <a:gd name="T18" fmla="*/ 21 w 24"/>
                    <a:gd name="T19" fmla="*/ 24 h 29"/>
                    <a:gd name="T20" fmla="*/ 24 w 24"/>
                    <a:gd name="T21" fmla="*/ 19 h 29"/>
                    <a:gd name="T22" fmla="*/ 24 w 24"/>
                    <a:gd name="T23" fmla="*/ 14 h 29"/>
                    <a:gd name="T24" fmla="*/ 24 w 24"/>
                    <a:gd name="T25" fmla="*/ 14 h 29"/>
                    <a:gd name="T26" fmla="*/ 21 w 24"/>
                    <a:gd name="T27" fmla="*/ 10 h 29"/>
                    <a:gd name="T28" fmla="*/ 17 w 24"/>
                    <a:gd name="T29" fmla="*/ 5 h 29"/>
                    <a:gd name="T30" fmla="*/ 12 w 24"/>
                    <a:gd name="T31" fmla="*/ 3 h 29"/>
                    <a:gd name="T32" fmla="*/ 7 w 24"/>
                    <a:gd name="T33" fmla="*/ 0 h 29"/>
                    <a:gd name="T34" fmla="*/ 7 w 24"/>
                    <a:gd name="T35" fmla="*/ 0 h 2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24" h="29">
                      <a:moveTo>
                        <a:pt x="7" y="0"/>
                      </a:moveTo>
                      <a:lnTo>
                        <a:pt x="7" y="0"/>
                      </a:lnTo>
                      <a:lnTo>
                        <a:pt x="0" y="3"/>
                      </a:lnTo>
                      <a:lnTo>
                        <a:pt x="0" y="24"/>
                      </a:lnTo>
                      <a:lnTo>
                        <a:pt x="5" y="26"/>
                      </a:lnTo>
                      <a:lnTo>
                        <a:pt x="12" y="29"/>
                      </a:lnTo>
                      <a:lnTo>
                        <a:pt x="17" y="26"/>
                      </a:lnTo>
                      <a:lnTo>
                        <a:pt x="21" y="24"/>
                      </a:lnTo>
                      <a:lnTo>
                        <a:pt x="24" y="19"/>
                      </a:lnTo>
                      <a:lnTo>
                        <a:pt x="24" y="14"/>
                      </a:lnTo>
                      <a:lnTo>
                        <a:pt x="21" y="10"/>
                      </a:lnTo>
                      <a:lnTo>
                        <a:pt x="17" y="5"/>
                      </a:lnTo>
                      <a:lnTo>
                        <a:pt x="12" y="3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7" name="Freeform 142"/>
                <p:cNvSpPr>
                  <a:spLocks/>
                </p:cNvSpPr>
                <p:nvPr/>
              </p:nvSpPr>
              <p:spPr bwMode="auto">
                <a:xfrm>
                  <a:off x="4189" y="1127"/>
                  <a:ext cx="24" cy="18"/>
                </a:xfrm>
                <a:custGeom>
                  <a:avLst/>
                  <a:gdLst>
                    <a:gd name="T0" fmla="*/ 10 w 24"/>
                    <a:gd name="T1" fmla="*/ 0 h 18"/>
                    <a:gd name="T2" fmla="*/ 10 w 24"/>
                    <a:gd name="T3" fmla="*/ 0 h 18"/>
                    <a:gd name="T4" fmla="*/ 5 w 24"/>
                    <a:gd name="T5" fmla="*/ 0 h 18"/>
                    <a:gd name="T6" fmla="*/ 3 w 24"/>
                    <a:gd name="T7" fmla="*/ 2 h 18"/>
                    <a:gd name="T8" fmla="*/ 0 w 24"/>
                    <a:gd name="T9" fmla="*/ 7 h 18"/>
                    <a:gd name="T10" fmla="*/ 0 w 24"/>
                    <a:gd name="T11" fmla="*/ 9 h 18"/>
                    <a:gd name="T12" fmla="*/ 0 w 24"/>
                    <a:gd name="T13" fmla="*/ 9 h 18"/>
                    <a:gd name="T14" fmla="*/ 3 w 24"/>
                    <a:gd name="T15" fmla="*/ 14 h 18"/>
                    <a:gd name="T16" fmla="*/ 5 w 24"/>
                    <a:gd name="T17" fmla="*/ 16 h 18"/>
                    <a:gd name="T18" fmla="*/ 10 w 24"/>
                    <a:gd name="T19" fmla="*/ 18 h 18"/>
                    <a:gd name="T20" fmla="*/ 14 w 24"/>
                    <a:gd name="T21" fmla="*/ 18 h 18"/>
                    <a:gd name="T22" fmla="*/ 14 w 24"/>
                    <a:gd name="T23" fmla="*/ 18 h 18"/>
                    <a:gd name="T24" fmla="*/ 19 w 24"/>
                    <a:gd name="T25" fmla="*/ 18 h 18"/>
                    <a:gd name="T26" fmla="*/ 21 w 24"/>
                    <a:gd name="T27" fmla="*/ 16 h 18"/>
                    <a:gd name="T28" fmla="*/ 24 w 24"/>
                    <a:gd name="T29" fmla="*/ 14 h 18"/>
                    <a:gd name="T30" fmla="*/ 24 w 24"/>
                    <a:gd name="T31" fmla="*/ 9 h 18"/>
                    <a:gd name="T32" fmla="*/ 24 w 24"/>
                    <a:gd name="T33" fmla="*/ 9 h 18"/>
                    <a:gd name="T34" fmla="*/ 21 w 24"/>
                    <a:gd name="T35" fmla="*/ 7 h 18"/>
                    <a:gd name="T36" fmla="*/ 19 w 24"/>
                    <a:gd name="T37" fmla="*/ 2 h 18"/>
                    <a:gd name="T38" fmla="*/ 14 w 24"/>
                    <a:gd name="T39" fmla="*/ 0 h 18"/>
                    <a:gd name="T40" fmla="*/ 10 w 24"/>
                    <a:gd name="T41" fmla="*/ 0 h 18"/>
                    <a:gd name="T42" fmla="*/ 10 w 24"/>
                    <a:gd name="T43" fmla="*/ 0 h 1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4" h="18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0" y="7"/>
                      </a:lnTo>
                      <a:lnTo>
                        <a:pt x="0" y="9"/>
                      </a:lnTo>
                      <a:lnTo>
                        <a:pt x="3" y="14"/>
                      </a:lnTo>
                      <a:lnTo>
                        <a:pt x="5" y="16"/>
                      </a:lnTo>
                      <a:lnTo>
                        <a:pt x="10" y="18"/>
                      </a:lnTo>
                      <a:lnTo>
                        <a:pt x="14" y="18"/>
                      </a:lnTo>
                      <a:lnTo>
                        <a:pt x="19" y="18"/>
                      </a:lnTo>
                      <a:lnTo>
                        <a:pt x="21" y="16"/>
                      </a:lnTo>
                      <a:lnTo>
                        <a:pt x="24" y="14"/>
                      </a:lnTo>
                      <a:lnTo>
                        <a:pt x="24" y="9"/>
                      </a:lnTo>
                      <a:lnTo>
                        <a:pt x="21" y="7"/>
                      </a:lnTo>
                      <a:lnTo>
                        <a:pt x="19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8" name="Freeform 143"/>
                <p:cNvSpPr>
                  <a:spLocks/>
                </p:cNvSpPr>
                <p:nvPr/>
              </p:nvSpPr>
              <p:spPr bwMode="auto">
                <a:xfrm>
                  <a:off x="4175" y="1228"/>
                  <a:ext cx="24" cy="24"/>
                </a:xfrm>
                <a:custGeom>
                  <a:avLst/>
                  <a:gdLst>
                    <a:gd name="T0" fmla="*/ 10 w 24"/>
                    <a:gd name="T1" fmla="*/ 0 h 24"/>
                    <a:gd name="T2" fmla="*/ 10 w 24"/>
                    <a:gd name="T3" fmla="*/ 0 h 24"/>
                    <a:gd name="T4" fmla="*/ 5 w 24"/>
                    <a:gd name="T5" fmla="*/ 0 h 24"/>
                    <a:gd name="T6" fmla="*/ 0 w 24"/>
                    <a:gd name="T7" fmla="*/ 5 h 24"/>
                    <a:gd name="T8" fmla="*/ 0 w 24"/>
                    <a:gd name="T9" fmla="*/ 16 h 24"/>
                    <a:gd name="T10" fmla="*/ 0 w 24"/>
                    <a:gd name="T11" fmla="*/ 16 h 24"/>
                    <a:gd name="T12" fmla="*/ 7 w 24"/>
                    <a:gd name="T13" fmla="*/ 21 h 24"/>
                    <a:gd name="T14" fmla="*/ 12 w 24"/>
                    <a:gd name="T15" fmla="*/ 24 h 24"/>
                    <a:gd name="T16" fmla="*/ 12 w 24"/>
                    <a:gd name="T17" fmla="*/ 24 h 24"/>
                    <a:gd name="T18" fmla="*/ 17 w 24"/>
                    <a:gd name="T19" fmla="*/ 21 h 24"/>
                    <a:gd name="T20" fmla="*/ 21 w 24"/>
                    <a:gd name="T21" fmla="*/ 19 h 24"/>
                    <a:gd name="T22" fmla="*/ 24 w 24"/>
                    <a:gd name="T23" fmla="*/ 16 h 24"/>
                    <a:gd name="T24" fmla="*/ 24 w 24"/>
                    <a:gd name="T25" fmla="*/ 12 h 24"/>
                    <a:gd name="T26" fmla="*/ 24 w 24"/>
                    <a:gd name="T27" fmla="*/ 12 h 24"/>
                    <a:gd name="T28" fmla="*/ 21 w 24"/>
                    <a:gd name="T29" fmla="*/ 7 h 24"/>
                    <a:gd name="T30" fmla="*/ 19 w 24"/>
                    <a:gd name="T31" fmla="*/ 5 h 24"/>
                    <a:gd name="T32" fmla="*/ 14 w 24"/>
                    <a:gd name="T33" fmla="*/ 0 h 24"/>
                    <a:gd name="T34" fmla="*/ 10 w 24"/>
                    <a:gd name="T35" fmla="*/ 0 h 24"/>
                    <a:gd name="T36" fmla="*/ 10 w 24"/>
                    <a:gd name="T37" fmla="*/ 0 h 24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4" h="24">
                      <a:moveTo>
                        <a:pt x="10" y="0"/>
                      </a:moveTo>
                      <a:lnTo>
                        <a:pt x="10" y="0"/>
                      </a:lnTo>
                      <a:lnTo>
                        <a:pt x="5" y="0"/>
                      </a:lnTo>
                      <a:lnTo>
                        <a:pt x="0" y="5"/>
                      </a:lnTo>
                      <a:lnTo>
                        <a:pt x="0" y="16"/>
                      </a:lnTo>
                      <a:lnTo>
                        <a:pt x="7" y="21"/>
                      </a:lnTo>
                      <a:lnTo>
                        <a:pt x="12" y="24"/>
                      </a:lnTo>
                      <a:lnTo>
                        <a:pt x="17" y="21"/>
                      </a:lnTo>
                      <a:lnTo>
                        <a:pt x="21" y="19"/>
                      </a:lnTo>
                      <a:lnTo>
                        <a:pt x="24" y="16"/>
                      </a:lnTo>
                      <a:lnTo>
                        <a:pt x="24" y="12"/>
                      </a:lnTo>
                      <a:lnTo>
                        <a:pt x="21" y="7"/>
                      </a:lnTo>
                      <a:lnTo>
                        <a:pt x="19" y="5"/>
                      </a:lnTo>
                      <a:lnTo>
                        <a:pt x="14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19" name="Freeform 144"/>
                <p:cNvSpPr>
                  <a:spLocks/>
                </p:cNvSpPr>
                <p:nvPr/>
              </p:nvSpPr>
              <p:spPr bwMode="auto">
                <a:xfrm>
                  <a:off x="4531" y="1275"/>
                  <a:ext cx="21" cy="19"/>
                </a:xfrm>
                <a:custGeom>
                  <a:avLst/>
                  <a:gdLst>
                    <a:gd name="T0" fmla="*/ 9 w 21"/>
                    <a:gd name="T1" fmla="*/ 0 h 19"/>
                    <a:gd name="T2" fmla="*/ 9 w 21"/>
                    <a:gd name="T3" fmla="*/ 0 h 19"/>
                    <a:gd name="T4" fmla="*/ 5 w 21"/>
                    <a:gd name="T5" fmla="*/ 0 h 19"/>
                    <a:gd name="T6" fmla="*/ 2 w 21"/>
                    <a:gd name="T7" fmla="*/ 2 h 19"/>
                    <a:gd name="T8" fmla="*/ 0 w 21"/>
                    <a:gd name="T9" fmla="*/ 5 h 19"/>
                    <a:gd name="T10" fmla="*/ 0 w 21"/>
                    <a:gd name="T11" fmla="*/ 10 h 19"/>
                    <a:gd name="T12" fmla="*/ 0 w 21"/>
                    <a:gd name="T13" fmla="*/ 10 h 19"/>
                    <a:gd name="T14" fmla="*/ 2 w 21"/>
                    <a:gd name="T15" fmla="*/ 14 h 19"/>
                    <a:gd name="T16" fmla="*/ 5 w 21"/>
                    <a:gd name="T17" fmla="*/ 17 h 19"/>
                    <a:gd name="T18" fmla="*/ 9 w 21"/>
                    <a:gd name="T19" fmla="*/ 19 h 19"/>
                    <a:gd name="T20" fmla="*/ 12 w 21"/>
                    <a:gd name="T21" fmla="*/ 19 h 19"/>
                    <a:gd name="T22" fmla="*/ 12 w 21"/>
                    <a:gd name="T23" fmla="*/ 19 h 19"/>
                    <a:gd name="T24" fmla="*/ 17 w 21"/>
                    <a:gd name="T25" fmla="*/ 19 h 19"/>
                    <a:gd name="T26" fmla="*/ 19 w 21"/>
                    <a:gd name="T27" fmla="*/ 17 h 19"/>
                    <a:gd name="T28" fmla="*/ 21 w 21"/>
                    <a:gd name="T29" fmla="*/ 14 h 19"/>
                    <a:gd name="T30" fmla="*/ 21 w 21"/>
                    <a:gd name="T31" fmla="*/ 10 h 19"/>
                    <a:gd name="T32" fmla="*/ 21 w 21"/>
                    <a:gd name="T33" fmla="*/ 10 h 19"/>
                    <a:gd name="T34" fmla="*/ 19 w 21"/>
                    <a:gd name="T35" fmla="*/ 5 h 19"/>
                    <a:gd name="T36" fmla="*/ 17 w 21"/>
                    <a:gd name="T37" fmla="*/ 2 h 19"/>
                    <a:gd name="T38" fmla="*/ 14 w 21"/>
                    <a:gd name="T39" fmla="*/ 0 h 19"/>
                    <a:gd name="T40" fmla="*/ 9 w 21"/>
                    <a:gd name="T41" fmla="*/ 0 h 19"/>
                    <a:gd name="T42" fmla="*/ 9 w 21"/>
                    <a:gd name="T43" fmla="*/ 0 h 1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1" h="19">
                      <a:moveTo>
                        <a:pt x="9" y="0"/>
                      </a:move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5"/>
                      </a:lnTo>
                      <a:lnTo>
                        <a:pt x="0" y="10"/>
                      </a:lnTo>
                      <a:lnTo>
                        <a:pt x="2" y="14"/>
                      </a:lnTo>
                      <a:lnTo>
                        <a:pt x="5" y="17"/>
                      </a:lnTo>
                      <a:lnTo>
                        <a:pt x="9" y="19"/>
                      </a:lnTo>
                      <a:lnTo>
                        <a:pt x="12" y="19"/>
                      </a:lnTo>
                      <a:lnTo>
                        <a:pt x="17" y="19"/>
                      </a:lnTo>
                      <a:lnTo>
                        <a:pt x="19" y="17"/>
                      </a:lnTo>
                      <a:lnTo>
                        <a:pt x="21" y="14"/>
                      </a:lnTo>
                      <a:lnTo>
                        <a:pt x="21" y="10"/>
                      </a:lnTo>
                      <a:lnTo>
                        <a:pt x="19" y="5"/>
                      </a:lnTo>
                      <a:lnTo>
                        <a:pt x="17" y="2"/>
                      </a:lnTo>
                      <a:lnTo>
                        <a:pt x="14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0" name="Freeform 145"/>
                <p:cNvSpPr>
                  <a:spLocks/>
                </p:cNvSpPr>
                <p:nvPr/>
              </p:nvSpPr>
              <p:spPr bwMode="auto">
                <a:xfrm>
                  <a:off x="4564" y="1318"/>
                  <a:ext cx="21" cy="18"/>
                </a:xfrm>
                <a:custGeom>
                  <a:avLst/>
                  <a:gdLst>
                    <a:gd name="T0" fmla="*/ 9 w 21"/>
                    <a:gd name="T1" fmla="*/ 0 h 18"/>
                    <a:gd name="T2" fmla="*/ 9 w 21"/>
                    <a:gd name="T3" fmla="*/ 0 h 18"/>
                    <a:gd name="T4" fmla="*/ 5 w 21"/>
                    <a:gd name="T5" fmla="*/ 0 h 18"/>
                    <a:gd name="T6" fmla="*/ 2 w 21"/>
                    <a:gd name="T7" fmla="*/ 2 h 18"/>
                    <a:gd name="T8" fmla="*/ 0 w 21"/>
                    <a:gd name="T9" fmla="*/ 4 h 18"/>
                    <a:gd name="T10" fmla="*/ 0 w 21"/>
                    <a:gd name="T11" fmla="*/ 9 h 18"/>
                    <a:gd name="T12" fmla="*/ 0 w 21"/>
                    <a:gd name="T13" fmla="*/ 9 h 18"/>
                    <a:gd name="T14" fmla="*/ 2 w 21"/>
                    <a:gd name="T15" fmla="*/ 14 h 18"/>
                    <a:gd name="T16" fmla="*/ 5 w 21"/>
                    <a:gd name="T17" fmla="*/ 16 h 18"/>
                    <a:gd name="T18" fmla="*/ 7 w 21"/>
                    <a:gd name="T19" fmla="*/ 18 h 18"/>
                    <a:gd name="T20" fmla="*/ 12 w 21"/>
                    <a:gd name="T21" fmla="*/ 18 h 18"/>
                    <a:gd name="T22" fmla="*/ 12 w 21"/>
                    <a:gd name="T23" fmla="*/ 18 h 18"/>
                    <a:gd name="T24" fmla="*/ 17 w 21"/>
                    <a:gd name="T25" fmla="*/ 18 h 18"/>
                    <a:gd name="T26" fmla="*/ 19 w 21"/>
                    <a:gd name="T27" fmla="*/ 16 h 18"/>
                    <a:gd name="T28" fmla="*/ 19 w 21"/>
                    <a:gd name="T29" fmla="*/ 14 h 18"/>
                    <a:gd name="T30" fmla="*/ 21 w 21"/>
                    <a:gd name="T31" fmla="*/ 9 h 18"/>
                    <a:gd name="T32" fmla="*/ 21 w 21"/>
                    <a:gd name="T33" fmla="*/ 9 h 18"/>
                    <a:gd name="T34" fmla="*/ 19 w 21"/>
                    <a:gd name="T35" fmla="*/ 4 h 18"/>
                    <a:gd name="T36" fmla="*/ 17 w 21"/>
                    <a:gd name="T37" fmla="*/ 2 h 18"/>
                    <a:gd name="T38" fmla="*/ 9 w 21"/>
                    <a:gd name="T39" fmla="*/ 0 h 18"/>
                    <a:gd name="T40" fmla="*/ 9 w 21"/>
                    <a:gd name="T41" fmla="*/ 0 h 1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1" h="18">
                      <a:moveTo>
                        <a:pt x="9" y="0"/>
                      </a:move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9"/>
                      </a:lnTo>
                      <a:lnTo>
                        <a:pt x="2" y="14"/>
                      </a:lnTo>
                      <a:lnTo>
                        <a:pt x="5" y="16"/>
                      </a:lnTo>
                      <a:lnTo>
                        <a:pt x="7" y="18"/>
                      </a:lnTo>
                      <a:lnTo>
                        <a:pt x="12" y="18"/>
                      </a:lnTo>
                      <a:lnTo>
                        <a:pt x="17" y="18"/>
                      </a:lnTo>
                      <a:lnTo>
                        <a:pt x="19" y="16"/>
                      </a:lnTo>
                      <a:lnTo>
                        <a:pt x="19" y="14"/>
                      </a:lnTo>
                      <a:lnTo>
                        <a:pt x="21" y="9"/>
                      </a:lnTo>
                      <a:lnTo>
                        <a:pt x="19" y="4"/>
                      </a:lnTo>
                      <a:lnTo>
                        <a:pt x="17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1" name="Freeform 146"/>
                <p:cNvSpPr>
                  <a:spLocks/>
                </p:cNvSpPr>
                <p:nvPr/>
              </p:nvSpPr>
              <p:spPr bwMode="auto">
                <a:xfrm>
                  <a:off x="4340" y="1061"/>
                  <a:ext cx="125" cy="106"/>
                </a:xfrm>
                <a:custGeom>
                  <a:avLst/>
                  <a:gdLst>
                    <a:gd name="T0" fmla="*/ 54 w 125"/>
                    <a:gd name="T1" fmla="*/ 0 h 106"/>
                    <a:gd name="T2" fmla="*/ 54 w 125"/>
                    <a:gd name="T3" fmla="*/ 0 h 106"/>
                    <a:gd name="T4" fmla="*/ 38 w 125"/>
                    <a:gd name="T5" fmla="*/ 2 h 106"/>
                    <a:gd name="T6" fmla="*/ 24 w 125"/>
                    <a:gd name="T7" fmla="*/ 9 h 106"/>
                    <a:gd name="T8" fmla="*/ 14 w 125"/>
                    <a:gd name="T9" fmla="*/ 16 h 106"/>
                    <a:gd name="T10" fmla="*/ 5 w 125"/>
                    <a:gd name="T11" fmla="*/ 25 h 106"/>
                    <a:gd name="T12" fmla="*/ 0 w 125"/>
                    <a:gd name="T13" fmla="*/ 37 h 106"/>
                    <a:gd name="T14" fmla="*/ 0 w 125"/>
                    <a:gd name="T15" fmla="*/ 51 h 106"/>
                    <a:gd name="T16" fmla="*/ 5 w 125"/>
                    <a:gd name="T17" fmla="*/ 66 h 106"/>
                    <a:gd name="T18" fmla="*/ 12 w 125"/>
                    <a:gd name="T19" fmla="*/ 80 h 106"/>
                    <a:gd name="T20" fmla="*/ 12 w 125"/>
                    <a:gd name="T21" fmla="*/ 80 h 106"/>
                    <a:gd name="T22" fmla="*/ 24 w 125"/>
                    <a:gd name="T23" fmla="*/ 89 h 106"/>
                    <a:gd name="T24" fmla="*/ 38 w 125"/>
                    <a:gd name="T25" fmla="*/ 96 h 106"/>
                    <a:gd name="T26" fmla="*/ 52 w 125"/>
                    <a:gd name="T27" fmla="*/ 103 h 106"/>
                    <a:gd name="T28" fmla="*/ 68 w 125"/>
                    <a:gd name="T29" fmla="*/ 106 h 106"/>
                    <a:gd name="T30" fmla="*/ 83 w 125"/>
                    <a:gd name="T31" fmla="*/ 103 h 106"/>
                    <a:gd name="T32" fmla="*/ 97 w 125"/>
                    <a:gd name="T33" fmla="*/ 101 h 106"/>
                    <a:gd name="T34" fmla="*/ 109 w 125"/>
                    <a:gd name="T35" fmla="*/ 92 h 106"/>
                    <a:gd name="T36" fmla="*/ 120 w 125"/>
                    <a:gd name="T37" fmla="*/ 80 h 106"/>
                    <a:gd name="T38" fmla="*/ 120 w 125"/>
                    <a:gd name="T39" fmla="*/ 80 h 106"/>
                    <a:gd name="T40" fmla="*/ 125 w 125"/>
                    <a:gd name="T41" fmla="*/ 66 h 106"/>
                    <a:gd name="T42" fmla="*/ 125 w 125"/>
                    <a:gd name="T43" fmla="*/ 51 h 106"/>
                    <a:gd name="T44" fmla="*/ 120 w 125"/>
                    <a:gd name="T45" fmla="*/ 37 h 106"/>
                    <a:gd name="T46" fmla="*/ 111 w 125"/>
                    <a:gd name="T47" fmla="*/ 28 h 106"/>
                    <a:gd name="T48" fmla="*/ 101 w 125"/>
                    <a:gd name="T49" fmla="*/ 16 h 106"/>
                    <a:gd name="T50" fmla="*/ 87 w 125"/>
                    <a:gd name="T51" fmla="*/ 9 h 106"/>
                    <a:gd name="T52" fmla="*/ 73 w 125"/>
                    <a:gd name="T53" fmla="*/ 4 h 106"/>
                    <a:gd name="T54" fmla="*/ 59 w 125"/>
                    <a:gd name="T55" fmla="*/ 2 h 106"/>
                    <a:gd name="T56" fmla="*/ 54 w 125"/>
                    <a:gd name="T57" fmla="*/ 0 h 10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25" h="106"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38" y="2"/>
                      </a:lnTo>
                      <a:lnTo>
                        <a:pt x="24" y="9"/>
                      </a:lnTo>
                      <a:lnTo>
                        <a:pt x="14" y="16"/>
                      </a:lnTo>
                      <a:lnTo>
                        <a:pt x="5" y="25"/>
                      </a:lnTo>
                      <a:lnTo>
                        <a:pt x="0" y="37"/>
                      </a:lnTo>
                      <a:lnTo>
                        <a:pt x="0" y="51"/>
                      </a:lnTo>
                      <a:lnTo>
                        <a:pt x="5" y="66"/>
                      </a:lnTo>
                      <a:lnTo>
                        <a:pt x="12" y="80"/>
                      </a:lnTo>
                      <a:lnTo>
                        <a:pt x="24" y="89"/>
                      </a:lnTo>
                      <a:lnTo>
                        <a:pt x="38" y="96"/>
                      </a:lnTo>
                      <a:lnTo>
                        <a:pt x="52" y="103"/>
                      </a:lnTo>
                      <a:lnTo>
                        <a:pt x="68" y="106"/>
                      </a:lnTo>
                      <a:lnTo>
                        <a:pt x="83" y="103"/>
                      </a:lnTo>
                      <a:lnTo>
                        <a:pt x="97" y="101"/>
                      </a:lnTo>
                      <a:lnTo>
                        <a:pt x="109" y="92"/>
                      </a:lnTo>
                      <a:lnTo>
                        <a:pt x="120" y="80"/>
                      </a:lnTo>
                      <a:lnTo>
                        <a:pt x="125" y="66"/>
                      </a:lnTo>
                      <a:lnTo>
                        <a:pt x="125" y="51"/>
                      </a:lnTo>
                      <a:lnTo>
                        <a:pt x="120" y="37"/>
                      </a:lnTo>
                      <a:lnTo>
                        <a:pt x="111" y="28"/>
                      </a:lnTo>
                      <a:lnTo>
                        <a:pt x="101" y="16"/>
                      </a:lnTo>
                      <a:lnTo>
                        <a:pt x="87" y="9"/>
                      </a:lnTo>
                      <a:lnTo>
                        <a:pt x="73" y="4"/>
                      </a:lnTo>
                      <a:lnTo>
                        <a:pt x="59" y="2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2" name="Freeform 147"/>
                <p:cNvSpPr>
                  <a:spLocks/>
                </p:cNvSpPr>
                <p:nvPr/>
              </p:nvSpPr>
              <p:spPr bwMode="auto">
                <a:xfrm>
                  <a:off x="4347" y="1070"/>
                  <a:ext cx="111" cy="90"/>
                </a:xfrm>
                <a:custGeom>
                  <a:avLst/>
                  <a:gdLst>
                    <a:gd name="T0" fmla="*/ 47 w 111"/>
                    <a:gd name="T1" fmla="*/ 0 h 90"/>
                    <a:gd name="T2" fmla="*/ 47 w 111"/>
                    <a:gd name="T3" fmla="*/ 0 h 90"/>
                    <a:gd name="T4" fmla="*/ 36 w 111"/>
                    <a:gd name="T5" fmla="*/ 0 h 90"/>
                    <a:gd name="T6" fmla="*/ 26 w 111"/>
                    <a:gd name="T7" fmla="*/ 2 h 90"/>
                    <a:gd name="T8" fmla="*/ 19 w 111"/>
                    <a:gd name="T9" fmla="*/ 7 h 90"/>
                    <a:gd name="T10" fmla="*/ 12 w 111"/>
                    <a:gd name="T11" fmla="*/ 12 h 90"/>
                    <a:gd name="T12" fmla="*/ 5 w 111"/>
                    <a:gd name="T13" fmla="*/ 19 h 90"/>
                    <a:gd name="T14" fmla="*/ 3 w 111"/>
                    <a:gd name="T15" fmla="*/ 26 h 90"/>
                    <a:gd name="T16" fmla="*/ 0 w 111"/>
                    <a:gd name="T17" fmla="*/ 35 h 90"/>
                    <a:gd name="T18" fmla="*/ 0 w 111"/>
                    <a:gd name="T19" fmla="*/ 45 h 90"/>
                    <a:gd name="T20" fmla="*/ 0 w 111"/>
                    <a:gd name="T21" fmla="*/ 45 h 90"/>
                    <a:gd name="T22" fmla="*/ 3 w 111"/>
                    <a:gd name="T23" fmla="*/ 54 h 90"/>
                    <a:gd name="T24" fmla="*/ 7 w 111"/>
                    <a:gd name="T25" fmla="*/ 61 h 90"/>
                    <a:gd name="T26" fmla="*/ 14 w 111"/>
                    <a:gd name="T27" fmla="*/ 68 h 90"/>
                    <a:gd name="T28" fmla="*/ 21 w 111"/>
                    <a:gd name="T29" fmla="*/ 75 h 90"/>
                    <a:gd name="T30" fmla="*/ 31 w 111"/>
                    <a:gd name="T31" fmla="*/ 80 h 90"/>
                    <a:gd name="T32" fmla="*/ 43 w 111"/>
                    <a:gd name="T33" fmla="*/ 85 h 90"/>
                    <a:gd name="T34" fmla="*/ 52 w 111"/>
                    <a:gd name="T35" fmla="*/ 87 h 90"/>
                    <a:gd name="T36" fmla="*/ 64 w 111"/>
                    <a:gd name="T37" fmla="*/ 90 h 90"/>
                    <a:gd name="T38" fmla="*/ 64 w 111"/>
                    <a:gd name="T39" fmla="*/ 90 h 90"/>
                    <a:gd name="T40" fmla="*/ 73 w 111"/>
                    <a:gd name="T41" fmla="*/ 87 h 90"/>
                    <a:gd name="T42" fmla="*/ 85 w 111"/>
                    <a:gd name="T43" fmla="*/ 85 h 90"/>
                    <a:gd name="T44" fmla="*/ 92 w 111"/>
                    <a:gd name="T45" fmla="*/ 80 h 90"/>
                    <a:gd name="T46" fmla="*/ 99 w 111"/>
                    <a:gd name="T47" fmla="*/ 75 h 90"/>
                    <a:gd name="T48" fmla="*/ 106 w 111"/>
                    <a:gd name="T49" fmla="*/ 68 h 90"/>
                    <a:gd name="T50" fmla="*/ 109 w 111"/>
                    <a:gd name="T51" fmla="*/ 61 h 90"/>
                    <a:gd name="T52" fmla="*/ 111 w 111"/>
                    <a:gd name="T53" fmla="*/ 54 h 90"/>
                    <a:gd name="T54" fmla="*/ 111 w 111"/>
                    <a:gd name="T55" fmla="*/ 45 h 90"/>
                    <a:gd name="T56" fmla="*/ 111 w 111"/>
                    <a:gd name="T57" fmla="*/ 45 h 90"/>
                    <a:gd name="T58" fmla="*/ 106 w 111"/>
                    <a:gd name="T59" fmla="*/ 35 h 90"/>
                    <a:gd name="T60" fmla="*/ 102 w 111"/>
                    <a:gd name="T61" fmla="*/ 26 h 90"/>
                    <a:gd name="T62" fmla="*/ 97 w 111"/>
                    <a:gd name="T63" fmla="*/ 19 h 90"/>
                    <a:gd name="T64" fmla="*/ 87 w 111"/>
                    <a:gd name="T65" fmla="*/ 12 h 90"/>
                    <a:gd name="T66" fmla="*/ 80 w 111"/>
                    <a:gd name="T67" fmla="*/ 7 h 90"/>
                    <a:gd name="T68" fmla="*/ 69 w 111"/>
                    <a:gd name="T69" fmla="*/ 2 h 90"/>
                    <a:gd name="T70" fmla="*/ 59 w 111"/>
                    <a:gd name="T71" fmla="*/ 0 h 90"/>
                    <a:gd name="T72" fmla="*/ 47 w 111"/>
                    <a:gd name="T73" fmla="*/ 0 h 90"/>
                    <a:gd name="T74" fmla="*/ 47 w 111"/>
                    <a:gd name="T75" fmla="*/ 0 h 9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111" h="9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6" y="0"/>
                      </a:lnTo>
                      <a:lnTo>
                        <a:pt x="26" y="2"/>
                      </a:lnTo>
                      <a:lnTo>
                        <a:pt x="19" y="7"/>
                      </a:lnTo>
                      <a:lnTo>
                        <a:pt x="12" y="12"/>
                      </a:lnTo>
                      <a:lnTo>
                        <a:pt x="5" y="19"/>
                      </a:lnTo>
                      <a:lnTo>
                        <a:pt x="3" y="26"/>
                      </a:lnTo>
                      <a:lnTo>
                        <a:pt x="0" y="35"/>
                      </a:lnTo>
                      <a:lnTo>
                        <a:pt x="0" y="45"/>
                      </a:lnTo>
                      <a:lnTo>
                        <a:pt x="3" y="54"/>
                      </a:lnTo>
                      <a:lnTo>
                        <a:pt x="7" y="61"/>
                      </a:lnTo>
                      <a:lnTo>
                        <a:pt x="14" y="68"/>
                      </a:lnTo>
                      <a:lnTo>
                        <a:pt x="21" y="75"/>
                      </a:lnTo>
                      <a:lnTo>
                        <a:pt x="31" y="80"/>
                      </a:lnTo>
                      <a:lnTo>
                        <a:pt x="43" y="85"/>
                      </a:lnTo>
                      <a:lnTo>
                        <a:pt x="52" y="87"/>
                      </a:lnTo>
                      <a:lnTo>
                        <a:pt x="64" y="90"/>
                      </a:lnTo>
                      <a:lnTo>
                        <a:pt x="73" y="87"/>
                      </a:lnTo>
                      <a:lnTo>
                        <a:pt x="85" y="85"/>
                      </a:lnTo>
                      <a:lnTo>
                        <a:pt x="92" y="80"/>
                      </a:lnTo>
                      <a:lnTo>
                        <a:pt x="99" y="75"/>
                      </a:lnTo>
                      <a:lnTo>
                        <a:pt x="106" y="68"/>
                      </a:lnTo>
                      <a:lnTo>
                        <a:pt x="109" y="61"/>
                      </a:lnTo>
                      <a:lnTo>
                        <a:pt x="111" y="54"/>
                      </a:lnTo>
                      <a:lnTo>
                        <a:pt x="111" y="45"/>
                      </a:lnTo>
                      <a:lnTo>
                        <a:pt x="106" y="35"/>
                      </a:lnTo>
                      <a:lnTo>
                        <a:pt x="102" y="26"/>
                      </a:lnTo>
                      <a:lnTo>
                        <a:pt x="97" y="19"/>
                      </a:lnTo>
                      <a:lnTo>
                        <a:pt x="87" y="12"/>
                      </a:lnTo>
                      <a:lnTo>
                        <a:pt x="80" y="7"/>
                      </a:lnTo>
                      <a:lnTo>
                        <a:pt x="69" y="2"/>
                      </a:lnTo>
                      <a:lnTo>
                        <a:pt x="59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rgbClr val="8673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3" name="Freeform 148"/>
                <p:cNvSpPr>
                  <a:spLocks/>
                </p:cNvSpPr>
                <p:nvPr/>
              </p:nvSpPr>
              <p:spPr bwMode="auto">
                <a:xfrm>
                  <a:off x="4359" y="1079"/>
                  <a:ext cx="85" cy="71"/>
                </a:xfrm>
                <a:custGeom>
                  <a:avLst/>
                  <a:gdLst>
                    <a:gd name="T0" fmla="*/ 38 w 85"/>
                    <a:gd name="T1" fmla="*/ 0 h 71"/>
                    <a:gd name="T2" fmla="*/ 38 w 85"/>
                    <a:gd name="T3" fmla="*/ 0 h 71"/>
                    <a:gd name="T4" fmla="*/ 26 w 85"/>
                    <a:gd name="T5" fmla="*/ 0 h 71"/>
                    <a:gd name="T6" fmla="*/ 16 w 85"/>
                    <a:gd name="T7" fmla="*/ 5 h 71"/>
                    <a:gd name="T8" fmla="*/ 9 w 85"/>
                    <a:gd name="T9" fmla="*/ 10 h 71"/>
                    <a:gd name="T10" fmla="*/ 5 w 85"/>
                    <a:gd name="T11" fmla="*/ 17 h 71"/>
                    <a:gd name="T12" fmla="*/ 2 w 85"/>
                    <a:gd name="T13" fmla="*/ 24 h 71"/>
                    <a:gd name="T14" fmla="*/ 0 w 85"/>
                    <a:gd name="T15" fmla="*/ 33 h 71"/>
                    <a:gd name="T16" fmla="*/ 2 w 85"/>
                    <a:gd name="T17" fmla="*/ 43 h 71"/>
                    <a:gd name="T18" fmla="*/ 9 w 85"/>
                    <a:gd name="T19" fmla="*/ 52 h 71"/>
                    <a:gd name="T20" fmla="*/ 9 w 85"/>
                    <a:gd name="T21" fmla="*/ 52 h 71"/>
                    <a:gd name="T22" fmla="*/ 16 w 85"/>
                    <a:gd name="T23" fmla="*/ 59 h 71"/>
                    <a:gd name="T24" fmla="*/ 26 w 85"/>
                    <a:gd name="T25" fmla="*/ 64 h 71"/>
                    <a:gd name="T26" fmla="*/ 35 w 85"/>
                    <a:gd name="T27" fmla="*/ 69 h 71"/>
                    <a:gd name="T28" fmla="*/ 47 w 85"/>
                    <a:gd name="T29" fmla="*/ 71 h 71"/>
                    <a:gd name="T30" fmla="*/ 57 w 85"/>
                    <a:gd name="T31" fmla="*/ 71 h 71"/>
                    <a:gd name="T32" fmla="*/ 66 w 85"/>
                    <a:gd name="T33" fmla="*/ 66 h 71"/>
                    <a:gd name="T34" fmla="*/ 75 w 85"/>
                    <a:gd name="T35" fmla="*/ 62 h 71"/>
                    <a:gd name="T36" fmla="*/ 82 w 85"/>
                    <a:gd name="T37" fmla="*/ 52 h 71"/>
                    <a:gd name="T38" fmla="*/ 82 w 85"/>
                    <a:gd name="T39" fmla="*/ 52 h 71"/>
                    <a:gd name="T40" fmla="*/ 85 w 85"/>
                    <a:gd name="T41" fmla="*/ 43 h 71"/>
                    <a:gd name="T42" fmla="*/ 85 w 85"/>
                    <a:gd name="T43" fmla="*/ 33 h 71"/>
                    <a:gd name="T44" fmla="*/ 82 w 85"/>
                    <a:gd name="T45" fmla="*/ 24 h 71"/>
                    <a:gd name="T46" fmla="*/ 78 w 85"/>
                    <a:gd name="T47" fmla="*/ 17 h 71"/>
                    <a:gd name="T48" fmla="*/ 71 w 85"/>
                    <a:gd name="T49" fmla="*/ 10 h 71"/>
                    <a:gd name="T50" fmla="*/ 61 w 85"/>
                    <a:gd name="T51" fmla="*/ 5 h 71"/>
                    <a:gd name="T52" fmla="*/ 52 w 85"/>
                    <a:gd name="T53" fmla="*/ 3 h 71"/>
                    <a:gd name="T54" fmla="*/ 42 w 85"/>
                    <a:gd name="T55" fmla="*/ 0 h 71"/>
                    <a:gd name="T56" fmla="*/ 38 w 85"/>
                    <a:gd name="T57" fmla="*/ 0 h 7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85" h="71">
                      <a:moveTo>
                        <a:pt x="38" y="0"/>
                      </a:moveTo>
                      <a:lnTo>
                        <a:pt x="38" y="0"/>
                      </a:lnTo>
                      <a:lnTo>
                        <a:pt x="26" y="0"/>
                      </a:lnTo>
                      <a:lnTo>
                        <a:pt x="16" y="5"/>
                      </a:lnTo>
                      <a:lnTo>
                        <a:pt x="9" y="10"/>
                      </a:lnTo>
                      <a:lnTo>
                        <a:pt x="5" y="17"/>
                      </a:lnTo>
                      <a:lnTo>
                        <a:pt x="2" y="24"/>
                      </a:lnTo>
                      <a:lnTo>
                        <a:pt x="0" y="33"/>
                      </a:lnTo>
                      <a:lnTo>
                        <a:pt x="2" y="43"/>
                      </a:lnTo>
                      <a:lnTo>
                        <a:pt x="9" y="52"/>
                      </a:lnTo>
                      <a:lnTo>
                        <a:pt x="16" y="59"/>
                      </a:lnTo>
                      <a:lnTo>
                        <a:pt x="26" y="64"/>
                      </a:lnTo>
                      <a:lnTo>
                        <a:pt x="35" y="69"/>
                      </a:lnTo>
                      <a:lnTo>
                        <a:pt x="47" y="71"/>
                      </a:lnTo>
                      <a:lnTo>
                        <a:pt x="57" y="71"/>
                      </a:lnTo>
                      <a:lnTo>
                        <a:pt x="66" y="66"/>
                      </a:lnTo>
                      <a:lnTo>
                        <a:pt x="75" y="62"/>
                      </a:lnTo>
                      <a:lnTo>
                        <a:pt x="82" y="52"/>
                      </a:lnTo>
                      <a:lnTo>
                        <a:pt x="85" y="43"/>
                      </a:lnTo>
                      <a:lnTo>
                        <a:pt x="85" y="33"/>
                      </a:lnTo>
                      <a:lnTo>
                        <a:pt x="82" y="24"/>
                      </a:lnTo>
                      <a:lnTo>
                        <a:pt x="78" y="17"/>
                      </a:lnTo>
                      <a:lnTo>
                        <a:pt x="71" y="10"/>
                      </a:lnTo>
                      <a:lnTo>
                        <a:pt x="61" y="5"/>
                      </a:lnTo>
                      <a:lnTo>
                        <a:pt x="52" y="3"/>
                      </a:lnTo>
                      <a:lnTo>
                        <a:pt x="42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4" name="Freeform 149"/>
                <p:cNvSpPr>
                  <a:spLocks/>
                </p:cNvSpPr>
                <p:nvPr/>
              </p:nvSpPr>
              <p:spPr bwMode="auto">
                <a:xfrm>
                  <a:off x="4364" y="1084"/>
                  <a:ext cx="75" cy="61"/>
                </a:xfrm>
                <a:custGeom>
                  <a:avLst/>
                  <a:gdLst>
                    <a:gd name="T0" fmla="*/ 33 w 75"/>
                    <a:gd name="T1" fmla="*/ 0 h 61"/>
                    <a:gd name="T2" fmla="*/ 33 w 75"/>
                    <a:gd name="T3" fmla="*/ 0 h 61"/>
                    <a:gd name="T4" fmla="*/ 19 w 75"/>
                    <a:gd name="T5" fmla="*/ 2 h 61"/>
                    <a:gd name="T6" fmla="*/ 9 w 75"/>
                    <a:gd name="T7" fmla="*/ 7 h 61"/>
                    <a:gd name="T8" fmla="*/ 2 w 75"/>
                    <a:gd name="T9" fmla="*/ 19 h 61"/>
                    <a:gd name="T10" fmla="*/ 0 w 75"/>
                    <a:gd name="T11" fmla="*/ 24 h 61"/>
                    <a:gd name="T12" fmla="*/ 0 w 75"/>
                    <a:gd name="T13" fmla="*/ 31 h 61"/>
                    <a:gd name="T14" fmla="*/ 0 w 75"/>
                    <a:gd name="T15" fmla="*/ 31 h 61"/>
                    <a:gd name="T16" fmla="*/ 7 w 75"/>
                    <a:gd name="T17" fmla="*/ 43 h 61"/>
                    <a:gd name="T18" fmla="*/ 16 w 75"/>
                    <a:gd name="T19" fmla="*/ 52 h 61"/>
                    <a:gd name="T20" fmla="*/ 28 w 75"/>
                    <a:gd name="T21" fmla="*/ 59 h 61"/>
                    <a:gd name="T22" fmla="*/ 44 w 75"/>
                    <a:gd name="T23" fmla="*/ 61 h 61"/>
                    <a:gd name="T24" fmla="*/ 44 w 75"/>
                    <a:gd name="T25" fmla="*/ 61 h 61"/>
                    <a:gd name="T26" fmla="*/ 59 w 75"/>
                    <a:gd name="T27" fmla="*/ 59 h 61"/>
                    <a:gd name="T28" fmla="*/ 68 w 75"/>
                    <a:gd name="T29" fmla="*/ 52 h 61"/>
                    <a:gd name="T30" fmla="*/ 73 w 75"/>
                    <a:gd name="T31" fmla="*/ 47 h 61"/>
                    <a:gd name="T32" fmla="*/ 75 w 75"/>
                    <a:gd name="T33" fmla="*/ 43 h 61"/>
                    <a:gd name="T34" fmla="*/ 75 w 75"/>
                    <a:gd name="T35" fmla="*/ 36 h 61"/>
                    <a:gd name="T36" fmla="*/ 75 w 75"/>
                    <a:gd name="T37" fmla="*/ 31 h 61"/>
                    <a:gd name="T38" fmla="*/ 75 w 75"/>
                    <a:gd name="T39" fmla="*/ 31 h 61"/>
                    <a:gd name="T40" fmla="*/ 73 w 75"/>
                    <a:gd name="T41" fmla="*/ 24 h 61"/>
                    <a:gd name="T42" fmla="*/ 70 w 75"/>
                    <a:gd name="T43" fmla="*/ 19 h 61"/>
                    <a:gd name="T44" fmla="*/ 61 w 75"/>
                    <a:gd name="T45" fmla="*/ 7 h 61"/>
                    <a:gd name="T46" fmla="*/ 47 w 75"/>
                    <a:gd name="T47" fmla="*/ 2 h 61"/>
                    <a:gd name="T48" fmla="*/ 33 w 75"/>
                    <a:gd name="T49" fmla="*/ 0 h 61"/>
                    <a:gd name="T50" fmla="*/ 33 w 75"/>
                    <a:gd name="T51" fmla="*/ 0 h 61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75" h="61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19" y="2"/>
                      </a:lnTo>
                      <a:lnTo>
                        <a:pt x="9" y="7"/>
                      </a:lnTo>
                      <a:lnTo>
                        <a:pt x="2" y="19"/>
                      </a:lnTo>
                      <a:lnTo>
                        <a:pt x="0" y="24"/>
                      </a:lnTo>
                      <a:lnTo>
                        <a:pt x="0" y="31"/>
                      </a:lnTo>
                      <a:lnTo>
                        <a:pt x="7" y="43"/>
                      </a:lnTo>
                      <a:lnTo>
                        <a:pt x="16" y="52"/>
                      </a:lnTo>
                      <a:lnTo>
                        <a:pt x="28" y="59"/>
                      </a:lnTo>
                      <a:lnTo>
                        <a:pt x="44" y="61"/>
                      </a:lnTo>
                      <a:lnTo>
                        <a:pt x="59" y="59"/>
                      </a:lnTo>
                      <a:lnTo>
                        <a:pt x="68" y="52"/>
                      </a:lnTo>
                      <a:lnTo>
                        <a:pt x="73" y="47"/>
                      </a:lnTo>
                      <a:lnTo>
                        <a:pt x="75" y="43"/>
                      </a:lnTo>
                      <a:lnTo>
                        <a:pt x="75" y="36"/>
                      </a:lnTo>
                      <a:lnTo>
                        <a:pt x="75" y="31"/>
                      </a:lnTo>
                      <a:lnTo>
                        <a:pt x="73" y="24"/>
                      </a:lnTo>
                      <a:lnTo>
                        <a:pt x="70" y="19"/>
                      </a:lnTo>
                      <a:lnTo>
                        <a:pt x="61" y="7"/>
                      </a:lnTo>
                      <a:lnTo>
                        <a:pt x="47" y="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8673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5" name="Freeform 150"/>
                <p:cNvSpPr>
                  <a:spLocks/>
                </p:cNvSpPr>
                <p:nvPr/>
              </p:nvSpPr>
              <p:spPr bwMode="auto">
                <a:xfrm>
                  <a:off x="4378" y="1094"/>
                  <a:ext cx="49" cy="42"/>
                </a:xfrm>
                <a:custGeom>
                  <a:avLst/>
                  <a:gdLst>
                    <a:gd name="T0" fmla="*/ 21 w 49"/>
                    <a:gd name="T1" fmla="*/ 0 h 42"/>
                    <a:gd name="T2" fmla="*/ 21 w 49"/>
                    <a:gd name="T3" fmla="*/ 0 h 42"/>
                    <a:gd name="T4" fmla="*/ 14 w 49"/>
                    <a:gd name="T5" fmla="*/ 0 h 42"/>
                    <a:gd name="T6" fmla="*/ 9 w 49"/>
                    <a:gd name="T7" fmla="*/ 2 h 42"/>
                    <a:gd name="T8" fmla="*/ 5 w 49"/>
                    <a:gd name="T9" fmla="*/ 4 h 42"/>
                    <a:gd name="T10" fmla="*/ 2 w 49"/>
                    <a:gd name="T11" fmla="*/ 9 h 42"/>
                    <a:gd name="T12" fmla="*/ 0 w 49"/>
                    <a:gd name="T13" fmla="*/ 14 h 42"/>
                    <a:gd name="T14" fmla="*/ 0 w 49"/>
                    <a:gd name="T15" fmla="*/ 18 h 42"/>
                    <a:gd name="T16" fmla="*/ 0 w 49"/>
                    <a:gd name="T17" fmla="*/ 26 h 42"/>
                    <a:gd name="T18" fmla="*/ 5 w 49"/>
                    <a:gd name="T19" fmla="*/ 30 h 42"/>
                    <a:gd name="T20" fmla="*/ 5 w 49"/>
                    <a:gd name="T21" fmla="*/ 30 h 42"/>
                    <a:gd name="T22" fmla="*/ 14 w 49"/>
                    <a:gd name="T23" fmla="*/ 37 h 42"/>
                    <a:gd name="T24" fmla="*/ 26 w 49"/>
                    <a:gd name="T25" fmla="*/ 42 h 42"/>
                    <a:gd name="T26" fmla="*/ 33 w 49"/>
                    <a:gd name="T27" fmla="*/ 40 h 42"/>
                    <a:gd name="T28" fmla="*/ 38 w 49"/>
                    <a:gd name="T29" fmla="*/ 40 h 42"/>
                    <a:gd name="T30" fmla="*/ 42 w 49"/>
                    <a:gd name="T31" fmla="*/ 35 h 42"/>
                    <a:gd name="T32" fmla="*/ 47 w 49"/>
                    <a:gd name="T33" fmla="*/ 30 h 42"/>
                    <a:gd name="T34" fmla="*/ 47 w 49"/>
                    <a:gd name="T35" fmla="*/ 30 h 42"/>
                    <a:gd name="T36" fmla="*/ 49 w 49"/>
                    <a:gd name="T37" fmla="*/ 26 h 42"/>
                    <a:gd name="T38" fmla="*/ 49 w 49"/>
                    <a:gd name="T39" fmla="*/ 18 h 42"/>
                    <a:gd name="T40" fmla="*/ 47 w 49"/>
                    <a:gd name="T41" fmla="*/ 14 h 42"/>
                    <a:gd name="T42" fmla="*/ 45 w 49"/>
                    <a:gd name="T43" fmla="*/ 9 h 42"/>
                    <a:gd name="T44" fmla="*/ 35 w 49"/>
                    <a:gd name="T45" fmla="*/ 2 h 42"/>
                    <a:gd name="T46" fmla="*/ 23 w 49"/>
                    <a:gd name="T47" fmla="*/ 0 h 42"/>
                    <a:gd name="T48" fmla="*/ 21 w 49"/>
                    <a:gd name="T49" fmla="*/ 0 h 4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49" h="42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14" y="0"/>
                      </a:lnTo>
                      <a:lnTo>
                        <a:pt x="9" y="2"/>
                      </a:lnTo>
                      <a:lnTo>
                        <a:pt x="5" y="4"/>
                      </a:lnTo>
                      <a:lnTo>
                        <a:pt x="2" y="9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0" y="26"/>
                      </a:lnTo>
                      <a:lnTo>
                        <a:pt x="5" y="30"/>
                      </a:lnTo>
                      <a:lnTo>
                        <a:pt x="14" y="37"/>
                      </a:lnTo>
                      <a:lnTo>
                        <a:pt x="26" y="42"/>
                      </a:lnTo>
                      <a:lnTo>
                        <a:pt x="33" y="40"/>
                      </a:lnTo>
                      <a:lnTo>
                        <a:pt x="38" y="40"/>
                      </a:lnTo>
                      <a:lnTo>
                        <a:pt x="42" y="35"/>
                      </a:lnTo>
                      <a:lnTo>
                        <a:pt x="47" y="30"/>
                      </a:lnTo>
                      <a:lnTo>
                        <a:pt x="49" y="26"/>
                      </a:lnTo>
                      <a:lnTo>
                        <a:pt x="49" y="18"/>
                      </a:lnTo>
                      <a:lnTo>
                        <a:pt x="47" y="14"/>
                      </a:lnTo>
                      <a:lnTo>
                        <a:pt x="45" y="9"/>
                      </a:lnTo>
                      <a:lnTo>
                        <a:pt x="35" y="2"/>
                      </a:lnTo>
                      <a:lnTo>
                        <a:pt x="23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6" name="Freeform 151"/>
                <p:cNvSpPr>
                  <a:spLocks/>
                </p:cNvSpPr>
                <p:nvPr/>
              </p:nvSpPr>
              <p:spPr bwMode="auto">
                <a:xfrm>
                  <a:off x="4383" y="1098"/>
                  <a:ext cx="40" cy="33"/>
                </a:xfrm>
                <a:custGeom>
                  <a:avLst/>
                  <a:gdLst>
                    <a:gd name="T0" fmla="*/ 16 w 40"/>
                    <a:gd name="T1" fmla="*/ 0 h 33"/>
                    <a:gd name="T2" fmla="*/ 16 w 40"/>
                    <a:gd name="T3" fmla="*/ 0 h 33"/>
                    <a:gd name="T4" fmla="*/ 9 w 40"/>
                    <a:gd name="T5" fmla="*/ 0 h 33"/>
                    <a:gd name="T6" fmla="*/ 4 w 40"/>
                    <a:gd name="T7" fmla="*/ 5 h 33"/>
                    <a:gd name="T8" fmla="*/ 0 w 40"/>
                    <a:gd name="T9" fmla="*/ 10 h 33"/>
                    <a:gd name="T10" fmla="*/ 0 w 40"/>
                    <a:gd name="T11" fmla="*/ 17 h 33"/>
                    <a:gd name="T12" fmla="*/ 0 w 40"/>
                    <a:gd name="T13" fmla="*/ 17 h 33"/>
                    <a:gd name="T14" fmla="*/ 2 w 40"/>
                    <a:gd name="T15" fmla="*/ 22 h 33"/>
                    <a:gd name="T16" fmla="*/ 7 w 40"/>
                    <a:gd name="T17" fmla="*/ 29 h 33"/>
                    <a:gd name="T18" fmla="*/ 14 w 40"/>
                    <a:gd name="T19" fmla="*/ 31 h 33"/>
                    <a:gd name="T20" fmla="*/ 23 w 40"/>
                    <a:gd name="T21" fmla="*/ 33 h 33"/>
                    <a:gd name="T22" fmla="*/ 23 w 40"/>
                    <a:gd name="T23" fmla="*/ 33 h 33"/>
                    <a:gd name="T24" fmla="*/ 30 w 40"/>
                    <a:gd name="T25" fmla="*/ 31 h 33"/>
                    <a:gd name="T26" fmla="*/ 35 w 40"/>
                    <a:gd name="T27" fmla="*/ 29 h 33"/>
                    <a:gd name="T28" fmla="*/ 40 w 40"/>
                    <a:gd name="T29" fmla="*/ 22 h 33"/>
                    <a:gd name="T30" fmla="*/ 40 w 40"/>
                    <a:gd name="T31" fmla="*/ 17 h 33"/>
                    <a:gd name="T32" fmla="*/ 40 w 40"/>
                    <a:gd name="T33" fmla="*/ 17 h 33"/>
                    <a:gd name="T34" fmla="*/ 37 w 40"/>
                    <a:gd name="T35" fmla="*/ 10 h 33"/>
                    <a:gd name="T36" fmla="*/ 30 w 40"/>
                    <a:gd name="T37" fmla="*/ 5 h 33"/>
                    <a:gd name="T38" fmla="*/ 25 w 40"/>
                    <a:gd name="T39" fmla="*/ 0 h 33"/>
                    <a:gd name="T40" fmla="*/ 16 w 40"/>
                    <a:gd name="T41" fmla="*/ 0 h 33"/>
                    <a:gd name="T42" fmla="*/ 16 w 40"/>
                    <a:gd name="T43" fmla="*/ 0 h 33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40" h="33">
                      <a:moveTo>
                        <a:pt x="16" y="0"/>
                      </a:moveTo>
                      <a:lnTo>
                        <a:pt x="16" y="0"/>
                      </a:lnTo>
                      <a:lnTo>
                        <a:pt x="9" y="0"/>
                      </a:lnTo>
                      <a:lnTo>
                        <a:pt x="4" y="5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2" y="22"/>
                      </a:lnTo>
                      <a:lnTo>
                        <a:pt x="7" y="29"/>
                      </a:lnTo>
                      <a:lnTo>
                        <a:pt x="14" y="31"/>
                      </a:lnTo>
                      <a:lnTo>
                        <a:pt x="23" y="33"/>
                      </a:lnTo>
                      <a:lnTo>
                        <a:pt x="30" y="31"/>
                      </a:lnTo>
                      <a:lnTo>
                        <a:pt x="35" y="29"/>
                      </a:lnTo>
                      <a:lnTo>
                        <a:pt x="40" y="22"/>
                      </a:lnTo>
                      <a:lnTo>
                        <a:pt x="40" y="17"/>
                      </a:lnTo>
                      <a:lnTo>
                        <a:pt x="37" y="10"/>
                      </a:lnTo>
                      <a:lnTo>
                        <a:pt x="30" y="5"/>
                      </a:lnTo>
                      <a:lnTo>
                        <a:pt x="25" y="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8673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7" name="Freeform 152"/>
                <p:cNvSpPr>
                  <a:spLocks/>
                </p:cNvSpPr>
                <p:nvPr/>
              </p:nvSpPr>
              <p:spPr bwMode="auto">
                <a:xfrm>
                  <a:off x="4392" y="1105"/>
                  <a:ext cx="21" cy="19"/>
                </a:xfrm>
                <a:custGeom>
                  <a:avLst/>
                  <a:gdLst>
                    <a:gd name="T0" fmla="*/ 9 w 21"/>
                    <a:gd name="T1" fmla="*/ 0 h 19"/>
                    <a:gd name="T2" fmla="*/ 9 w 21"/>
                    <a:gd name="T3" fmla="*/ 0 h 19"/>
                    <a:gd name="T4" fmla="*/ 5 w 21"/>
                    <a:gd name="T5" fmla="*/ 0 h 19"/>
                    <a:gd name="T6" fmla="*/ 2 w 21"/>
                    <a:gd name="T7" fmla="*/ 3 h 19"/>
                    <a:gd name="T8" fmla="*/ 0 w 21"/>
                    <a:gd name="T9" fmla="*/ 5 h 19"/>
                    <a:gd name="T10" fmla="*/ 0 w 21"/>
                    <a:gd name="T11" fmla="*/ 10 h 19"/>
                    <a:gd name="T12" fmla="*/ 0 w 21"/>
                    <a:gd name="T13" fmla="*/ 10 h 19"/>
                    <a:gd name="T14" fmla="*/ 0 w 21"/>
                    <a:gd name="T15" fmla="*/ 12 h 19"/>
                    <a:gd name="T16" fmla="*/ 5 w 21"/>
                    <a:gd name="T17" fmla="*/ 15 h 19"/>
                    <a:gd name="T18" fmla="*/ 7 w 21"/>
                    <a:gd name="T19" fmla="*/ 17 h 19"/>
                    <a:gd name="T20" fmla="*/ 12 w 21"/>
                    <a:gd name="T21" fmla="*/ 19 h 19"/>
                    <a:gd name="T22" fmla="*/ 12 w 21"/>
                    <a:gd name="T23" fmla="*/ 19 h 19"/>
                    <a:gd name="T24" fmla="*/ 16 w 21"/>
                    <a:gd name="T25" fmla="*/ 17 h 19"/>
                    <a:gd name="T26" fmla="*/ 19 w 21"/>
                    <a:gd name="T27" fmla="*/ 15 h 19"/>
                    <a:gd name="T28" fmla="*/ 21 w 21"/>
                    <a:gd name="T29" fmla="*/ 12 h 19"/>
                    <a:gd name="T30" fmla="*/ 21 w 21"/>
                    <a:gd name="T31" fmla="*/ 10 h 19"/>
                    <a:gd name="T32" fmla="*/ 21 w 21"/>
                    <a:gd name="T33" fmla="*/ 10 h 19"/>
                    <a:gd name="T34" fmla="*/ 19 w 21"/>
                    <a:gd name="T35" fmla="*/ 5 h 19"/>
                    <a:gd name="T36" fmla="*/ 16 w 21"/>
                    <a:gd name="T37" fmla="*/ 3 h 19"/>
                    <a:gd name="T38" fmla="*/ 14 w 21"/>
                    <a:gd name="T39" fmla="*/ 0 h 19"/>
                    <a:gd name="T40" fmla="*/ 9 w 21"/>
                    <a:gd name="T41" fmla="*/ 0 h 19"/>
                    <a:gd name="T42" fmla="*/ 9 w 21"/>
                    <a:gd name="T43" fmla="*/ 0 h 19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1" h="19">
                      <a:moveTo>
                        <a:pt x="9" y="0"/>
                      </a:moveTo>
                      <a:lnTo>
                        <a:pt x="9" y="0"/>
                      </a:lnTo>
                      <a:lnTo>
                        <a:pt x="5" y="0"/>
                      </a:lnTo>
                      <a:lnTo>
                        <a:pt x="2" y="3"/>
                      </a:lnTo>
                      <a:lnTo>
                        <a:pt x="0" y="5"/>
                      </a:lnTo>
                      <a:lnTo>
                        <a:pt x="0" y="10"/>
                      </a:lnTo>
                      <a:lnTo>
                        <a:pt x="0" y="12"/>
                      </a:lnTo>
                      <a:lnTo>
                        <a:pt x="5" y="15"/>
                      </a:lnTo>
                      <a:lnTo>
                        <a:pt x="7" y="17"/>
                      </a:lnTo>
                      <a:lnTo>
                        <a:pt x="12" y="19"/>
                      </a:lnTo>
                      <a:lnTo>
                        <a:pt x="16" y="17"/>
                      </a:lnTo>
                      <a:lnTo>
                        <a:pt x="19" y="15"/>
                      </a:lnTo>
                      <a:lnTo>
                        <a:pt x="21" y="12"/>
                      </a:lnTo>
                      <a:lnTo>
                        <a:pt x="21" y="10"/>
                      </a:lnTo>
                      <a:lnTo>
                        <a:pt x="19" y="5"/>
                      </a:lnTo>
                      <a:lnTo>
                        <a:pt x="16" y="3"/>
                      </a:lnTo>
                      <a:lnTo>
                        <a:pt x="14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8" name="Freeform 153"/>
                <p:cNvSpPr>
                  <a:spLocks/>
                </p:cNvSpPr>
                <p:nvPr/>
              </p:nvSpPr>
              <p:spPr bwMode="auto">
                <a:xfrm>
                  <a:off x="4210" y="971"/>
                  <a:ext cx="243" cy="200"/>
                </a:xfrm>
                <a:custGeom>
                  <a:avLst/>
                  <a:gdLst>
                    <a:gd name="T0" fmla="*/ 229 w 243"/>
                    <a:gd name="T1" fmla="*/ 75 h 200"/>
                    <a:gd name="T2" fmla="*/ 229 w 243"/>
                    <a:gd name="T3" fmla="*/ 75 h 200"/>
                    <a:gd name="T4" fmla="*/ 220 w 243"/>
                    <a:gd name="T5" fmla="*/ 80 h 200"/>
                    <a:gd name="T6" fmla="*/ 208 w 243"/>
                    <a:gd name="T7" fmla="*/ 80 h 200"/>
                    <a:gd name="T8" fmla="*/ 184 w 243"/>
                    <a:gd name="T9" fmla="*/ 78 h 200"/>
                    <a:gd name="T10" fmla="*/ 184 w 243"/>
                    <a:gd name="T11" fmla="*/ 78 h 200"/>
                    <a:gd name="T12" fmla="*/ 170 w 243"/>
                    <a:gd name="T13" fmla="*/ 78 h 200"/>
                    <a:gd name="T14" fmla="*/ 154 w 243"/>
                    <a:gd name="T15" fmla="*/ 80 h 200"/>
                    <a:gd name="T16" fmla="*/ 140 w 243"/>
                    <a:gd name="T17" fmla="*/ 85 h 200"/>
                    <a:gd name="T18" fmla="*/ 125 w 243"/>
                    <a:gd name="T19" fmla="*/ 90 h 200"/>
                    <a:gd name="T20" fmla="*/ 111 w 243"/>
                    <a:gd name="T21" fmla="*/ 99 h 200"/>
                    <a:gd name="T22" fmla="*/ 102 w 243"/>
                    <a:gd name="T23" fmla="*/ 108 h 200"/>
                    <a:gd name="T24" fmla="*/ 95 w 243"/>
                    <a:gd name="T25" fmla="*/ 123 h 200"/>
                    <a:gd name="T26" fmla="*/ 90 w 243"/>
                    <a:gd name="T27" fmla="*/ 139 h 200"/>
                    <a:gd name="T28" fmla="*/ 90 w 243"/>
                    <a:gd name="T29" fmla="*/ 139 h 200"/>
                    <a:gd name="T30" fmla="*/ 88 w 243"/>
                    <a:gd name="T31" fmla="*/ 149 h 200"/>
                    <a:gd name="T32" fmla="*/ 90 w 243"/>
                    <a:gd name="T33" fmla="*/ 160 h 200"/>
                    <a:gd name="T34" fmla="*/ 90 w 243"/>
                    <a:gd name="T35" fmla="*/ 160 h 200"/>
                    <a:gd name="T36" fmla="*/ 90 w 243"/>
                    <a:gd name="T37" fmla="*/ 172 h 200"/>
                    <a:gd name="T38" fmla="*/ 90 w 243"/>
                    <a:gd name="T39" fmla="*/ 182 h 200"/>
                    <a:gd name="T40" fmla="*/ 88 w 243"/>
                    <a:gd name="T41" fmla="*/ 191 h 200"/>
                    <a:gd name="T42" fmla="*/ 81 w 243"/>
                    <a:gd name="T43" fmla="*/ 200 h 200"/>
                    <a:gd name="T44" fmla="*/ 81 w 243"/>
                    <a:gd name="T45" fmla="*/ 200 h 200"/>
                    <a:gd name="T46" fmla="*/ 69 w 243"/>
                    <a:gd name="T47" fmla="*/ 193 h 200"/>
                    <a:gd name="T48" fmla="*/ 62 w 243"/>
                    <a:gd name="T49" fmla="*/ 182 h 200"/>
                    <a:gd name="T50" fmla="*/ 62 w 243"/>
                    <a:gd name="T51" fmla="*/ 182 h 200"/>
                    <a:gd name="T52" fmla="*/ 31 w 243"/>
                    <a:gd name="T53" fmla="*/ 130 h 200"/>
                    <a:gd name="T54" fmla="*/ 0 w 243"/>
                    <a:gd name="T55" fmla="*/ 78 h 200"/>
                    <a:gd name="T56" fmla="*/ 0 w 243"/>
                    <a:gd name="T57" fmla="*/ 78 h 200"/>
                    <a:gd name="T58" fmla="*/ 22 w 243"/>
                    <a:gd name="T59" fmla="*/ 52 h 200"/>
                    <a:gd name="T60" fmla="*/ 45 w 243"/>
                    <a:gd name="T61" fmla="*/ 31 h 200"/>
                    <a:gd name="T62" fmla="*/ 74 w 243"/>
                    <a:gd name="T63" fmla="*/ 12 h 200"/>
                    <a:gd name="T64" fmla="*/ 104 w 243"/>
                    <a:gd name="T65" fmla="*/ 0 h 200"/>
                    <a:gd name="T66" fmla="*/ 243 w 243"/>
                    <a:gd name="T67" fmla="*/ 31 h 200"/>
                    <a:gd name="T68" fmla="*/ 243 w 243"/>
                    <a:gd name="T69" fmla="*/ 31 h 200"/>
                    <a:gd name="T70" fmla="*/ 239 w 243"/>
                    <a:gd name="T71" fmla="*/ 54 h 200"/>
                    <a:gd name="T72" fmla="*/ 236 w 243"/>
                    <a:gd name="T73" fmla="*/ 66 h 200"/>
                    <a:gd name="T74" fmla="*/ 229 w 243"/>
                    <a:gd name="T75" fmla="*/ 75 h 200"/>
                    <a:gd name="T76" fmla="*/ 229 w 243"/>
                    <a:gd name="T77" fmla="*/ 75 h 200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0" t="0" r="r" b="b"/>
                  <a:pathLst>
                    <a:path w="243" h="200">
                      <a:moveTo>
                        <a:pt x="229" y="75"/>
                      </a:moveTo>
                      <a:lnTo>
                        <a:pt x="229" y="75"/>
                      </a:lnTo>
                      <a:lnTo>
                        <a:pt x="220" y="80"/>
                      </a:lnTo>
                      <a:lnTo>
                        <a:pt x="208" y="80"/>
                      </a:lnTo>
                      <a:lnTo>
                        <a:pt x="184" y="78"/>
                      </a:lnTo>
                      <a:lnTo>
                        <a:pt x="170" y="78"/>
                      </a:lnTo>
                      <a:lnTo>
                        <a:pt x="154" y="80"/>
                      </a:lnTo>
                      <a:lnTo>
                        <a:pt x="140" y="85"/>
                      </a:lnTo>
                      <a:lnTo>
                        <a:pt x="125" y="90"/>
                      </a:lnTo>
                      <a:lnTo>
                        <a:pt x="111" y="99"/>
                      </a:lnTo>
                      <a:lnTo>
                        <a:pt x="102" y="108"/>
                      </a:lnTo>
                      <a:lnTo>
                        <a:pt x="95" y="123"/>
                      </a:lnTo>
                      <a:lnTo>
                        <a:pt x="90" y="139"/>
                      </a:lnTo>
                      <a:lnTo>
                        <a:pt x="88" y="149"/>
                      </a:lnTo>
                      <a:lnTo>
                        <a:pt x="90" y="160"/>
                      </a:lnTo>
                      <a:lnTo>
                        <a:pt x="90" y="172"/>
                      </a:lnTo>
                      <a:lnTo>
                        <a:pt x="90" y="182"/>
                      </a:lnTo>
                      <a:lnTo>
                        <a:pt x="88" y="191"/>
                      </a:lnTo>
                      <a:lnTo>
                        <a:pt x="81" y="200"/>
                      </a:lnTo>
                      <a:lnTo>
                        <a:pt x="69" y="193"/>
                      </a:lnTo>
                      <a:lnTo>
                        <a:pt x="62" y="182"/>
                      </a:lnTo>
                      <a:lnTo>
                        <a:pt x="31" y="130"/>
                      </a:lnTo>
                      <a:lnTo>
                        <a:pt x="0" y="78"/>
                      </a:lnTo>
                      <a:lnTo>
                        <a:pt x="22" y="52"/>
                      </a:lnTo>
                      <a:lnTo>
                        <a:pt x="45" y="31"/>
                      </a:lnTo>
                      <a:lnTo>
                        <a:pt x="74" y="12"/>
                      </a:lnTo>
                      <a:lnTo>
                        <a:pt x="104" y="0"/>
                      </a:lnTo>
                      <a:lnTo>
                        <a:pt x="243" y="31"/>
                      </a:lnTo>
                      <a:lnTo>
                        <a:pt x="239" y="54"/>
                      </a:lnTo>
                      <a:lnTo>
                        <a:pt x="236" y="66"/>
                      </a:lnTo>
                      <a:lnTo>
                        <a:pt x="229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29" name="Freeform 154"/>
                <p:cNvSpPr>
                  <a:spLocks/>
                </p:cNvSpPr>
                <p:nvPr/>
              </p:nvSpPr>
              <p:spPr bwMode="auto">
                <a:xfrm>
                  <a:off x="4220" y="978"/>
                  <a:ext cx="219" cy="182"/>
                </a:xfrm>
                <a:custGeom>
                  <a:avLst/>
                  <a:gdLst>
                    <a:gd name="T0" fmla="*/ 75 w 219"/>
                    <a:gd name="T1" fmla="*/ 0 h 182"/>
                    <a:gd name="T2" fmla="*/ 219 w 219"/>
                    <a:gd name="T3" fmla="*/ 31 h 182"/>
                    <a:gd name="T4" fmla="*/ 214 w 219"/>
                    <a:gd name="T5" fmla="*/ 57 h 182"/>
                    <a:gd name="T6" fmla="*/ 214 w 219"/>
                    <a:gd name="T7" fmla="*/ 57 h 182"/>
                    <a:gd name="T8" fmla="*/ 212 w 219"/>
                    <a:gd name="T9" fmla="*/ 59 h 182"/>
                    <a:gd name="T10" fmla="*/ 207 w 219"/>
                    <a:gd name="T11" fmla="*/ 61 h 182"/>
                    <a:gd name="T12" fmla="*/ 200 w 219"/>
                    <a:gd name="T13" fmla="*/ 64 h 182"/>
                    <a:gd name="T14" fmla="*/ 200 w 219"/>
                    <a:gd name="T15" fmla="*/ 64 h 182"/>
                    <a:gd name="T16" fmla="*/ 186 w 219"/>
                    <a:gd name="T17" fmla="*/ 61 h 182"/>
                    <a:gd name="T18" fmla="*/ 163 w 219"/>
                    <a:gd name="T19" fmla="*/ 59 h 182"/>
                    <a:gd name="T20" fmla="*/ 151 w 219"/>
                    <a:gd name="T21" fmla="*/ 61 h 182"/>
                    <a:gd name="T22" fmla="*/ 137 w 219"/>
                    <a:gd name="T23" fmla="*/ 64 h 182"/>
                    <a:gd name="T24" fmla="*/ 120 w 219"/>
                    <a:gd name="T25" fmla="*/ 68 h 182"/>
                    <a:gd name="T26" fmla="*/ 106 w 219"/>
                    <a:gd name="T27" fmla="*/ 75 h 182"/>
                    <a:gd name="T28" fmla="*/ 106 w 219"/>
                    <a:gd name="T29" fmla="*/ 75 h 182"/>
                    <a:gd name="T30" fmla="*/ 94 w 219"/>
                    <a:gd name="T31" fmla="*/ 85 h 182"/>
                    <a:gd name="T32" fmla="*/ 85 w 219"/>
                    <a:gd name="T33" fmla="*/ 94 h 182"/>
                    <a:gd name="T34" fmla="*/ 78 w 219"/>
                    <a:gd name="T35" fmla="*/ 106 h 182"/>
                    <a:gd name="T36" fmla="*/ 73 w 219"/>
                    <a:gd name="T37" fmla="*/ 116 h 182"/>
                    <a:gd name="T38" fmla="*/ 68 w 219"/>
                    <a:gd name="T39" fmla="*/ 130 h 182"/>
                    <a:gd name="T40" fmla="*/ 68 w 219"/>
                    <a:gd name="T41" fmla="*/ 134 h 182"/>
                    <a:gd name="T42" fmla="*/ 68 w 219"/>
                    <a:gd name="T43" fmla="*/ 134 h 182"/>
                    <a:gd name="T44" fmla="*/ 68 w 219"/>
                    <a:gd name="T45" fmla="*/ 156 h 182"/>
                    <a:gd name="T46" fmla="*/ 71 w 219"/>
                    <a:gd name="T47" fmla="*/ 170 h 182"/>
                    <a:gd name="T48" fmla="*/ 71 w 219"/>
                    <a:gd name="T49" fmla="*/ 182 h 182"/>
                    <a:gd name="T50" fmla="*/ 71 w 219"/>
                    <a:gd name="T51" fmla="*/ 182 h 182"/>
                    <a:gd name="T52" fmla="*/ 66 w 219"/>
                    <a:gd name="T53" fmla="*/ 177 h 182"/>
                    <a:gd name="T54" fmla="*/ 59 w 219"/>
                    <a:gd name="T55" fmla="*/ 165 h 182"/>
                    <a:gd name="T56" fmla="*/ 33 w 219"/>
                    <a:gd name="T57" fmla="*/ 125 h 182"/>
                    <a:gd name="T58" fmla="*/ 0 w 219"/>
                    <a:gd name="T59" fmla="*/ 64 h 182"/>
                    <a:gd name="T60" fmla="*/ 66 w 219"/>
                    <a:gd name="T61" fmla="*/ 5 h 182"/>
                    <a:gd name="T62" fmla="*/ 66 w 219"/>
                    <a:gd name="T63" fmla="*/ 5 h 182"/>
                    <a:gd name="T64" fmla="*/ 75 w 219"/>
                    <a:gd name="T65" fmla="*/ 0 h 182"/>
                    <a:gd name="T66" fmla="*/ 75 w 219"/>
                    <a:gd name="T67" fmla="*/ 0 h 182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19" h="182">
                      <a:moveTo>
                        <a:pt x="75" y="0"/>
                      </a:moveTo>
                      <a:lnTo>
                        <a:pt x="219" y="31"/>
                      </a:lnTo>
                      <a:lnTo>
                        <a:pt x="214" y="57"/>
                      </a:lnTo>
                      <a:lnTo>
                        <a:pt x="212" y="59"/>
                      </a:lnTo>
                      <a:lnTo>
                        <a:pt x="207" y="61"/>
                      </a:lnTo>
                      <a:lnTo>
                        <a:pt x="200" y="64"/>
                      </a:lnTo>
                      <a:lnTo>
                        <a:pt x="186" y="61"/>
                      </a:lnTo>
                      <a:lnTo>
                        <a:pt x="163" y="59"/>
                      </a:lnTo>
                      <a:lnTo>
                        <a:pt x="151" y="61"/>
                      </a:lnTo>
                      <a:lnTo>
                        <a:pt x="137" y="64"/>
                      </a:lnTo>
                      <a:lnTo>
                        <a:pt x="120" y="68"/>
                      </a:lnTo>
                      <a:lnTo>
                        <a:pt x="106" y="75"/>
                      </a:lnTo>
                      <a:lnTo>
                        <a:pt x="94" y="85"/>
                      </a:lnTo>
                      <a:lnTo>
                        <a:pt x="85" y="94"/>
                      </a:lnTo>
                      <a:lnTo>
                        <a:pt x="78" y="106"/>
                      </a:lnTo>
                      <a:lnTo>
                        <a:pt x="73" y="116"/>
                      </a:lnTo>
                      <a:lnTo>
                        <a:pt x="68" y="130"/>
                      </a:lnTo>
                      <a:lnTo>
                        <a:pt x="68" y="134"/>
                      </a:lnTo>
                      <a:lnTo>
                        <a:pt x="68" y="156"/>
                      </a:lnTo>
                      <a:lnTo>
                        <a:pt x="71" y="170"/>
                      </a:lnTo>
                      <a:lnTo>
                        <a:pt x="71" y="182"/>
                      </a:lnTo>
                      <a:lnTo>
                        <a:pt x="66" y="177"/>
                      </a:lnTo>
                      <a:lnTo>
                        <a:pt x="59" y="165"/>
                      </a:lnTo>
                      <a:lnTo>
                        <a:pt x="33" y="125"/>
                      </a:lnTo>
                      <a:lnTo>
                        <a:pt x="0" y="64"/>
                      </a:lnTo>
                      <a:lnTo>
                        <a:pt x="66" y="5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0" name="Freeform 155"/>
                <p:cNvSpPr>
                  <a:spLocks/>
                </p:cNvSpPr>
                <p:nvPr/>
              </p:nvSpPr>
              <p:spPr bwMode="auto">
                <a:xfrm>
                  <a:off x="4175" y="962"/>
                  <a:ext cx="276" cy="325"/>
                </a:xfrm>
                <a:custGeom>
                  <a:avLst/>
                  <a:gdLst>
                    <a:gd name="T0" fmla="*/ 259 w 276"/>
                    <a:gd name="T1" fmla="*/ 0 h 325"/>
                    <a:gd name="T2" fmla="*/ 259 w 276"/>
                    <a:gd name="T3" fmla="*/ 0 h 325"/>
                    <a:gd name="T4" fmla="*/ 274 w 276"/>
                    <a:gd name="T5" fmla="*/ 21 h 325"/>
                    <a:gd name="T6" fmla="*/ 276 w 276"/>
                    <a:gd name="T7" fmla="*/ 33 h 325"/>
                    <a:gd name="T8" fmla="*/ 276 w 276"/>
                    <a:gd name="T9" fmla="*/ 47 h 325"/>
                    <a:gd name="T10" fmla="*/ 276 w 276"/>
                    <a:gd name="T11" fmla="*/ 47 h 325"/>
                    <a:gd name="T12" fmla="*/ 274 w 276"/>
                    <a:gd name="T13" fmla="*/ 56 h 325"/>
                    <a:gd name="T14" fmla="*/ 269 w 276"/>
                    <a:gd name="T15" fmla="*/ 61 h 325"/>
                    <a:gd name="T16" fmla="*/ 264 w 276"/>
                    <a:gd name="T17" fmla="*/ 63 h 325"/>
                    <a:gd name="T18" fmla="*/ 257 w 276"/>
                    <a:gd name="T19" fmla="*/ 63 h 325"/>
                    <a:gd name="T20" fmla="*/ 243 w 276"/>
                    <a:gd name="T21" fmla="*/ 61 h 325"/>
                    <a:gd name="T22" fmla="*/ 229 w 276"/>
                    <a:gd name="T23" fmla="*/ 58 h 325"/>
                    <a:gd name="T24" fmla="*/ 229 w 276"/>
                    <a:gd name="T25" fmla="*/ 58 h 325"/>
                    <a:gd name="T26" fmla="*/ 208 w 276"/>
                    <a:gd name="T27" fmla="*/ 56 h 325"/>
                    <a:gd name="T28" fmla="*/ 184 w 276"/>
                    <a:gd name="T29" fmla="*/ 56 h 325"/>
                    <a:gd name="T30" fmla="*/ 184 w 276"/>
                    <a:gd name="T31" fmla="*/ 56 h 325"/>
                    <a:gd name="T32" fmla="*/ 170 w 276"/>
                    <a:gd name="T33" fmla="*/ 61 h 325"/>
                    <a:gd name="T34" fmla="*/ 153 w 276"/>
                    <a:gd name="T35" fmla="*/ 68 h 325"/>
                    <a:gd name="T36" fmla="*/ 142 w 276"/>
                    <a:gd name="T37" fmla="*/ 77 h 325"/>
                    <a:gd name="T38" fmla="*/ 130 w 276"/>
                    <a:gd name="T39" fmla="*/ 87 h 325"/>
                    <a:gd name="T40" fmla="*/ 120 w 276"/>
                    <a:gd name="T41" fmla="*/ 101 h 325"/>
                    <a:gd name="T42" fmla="*/ 116 w 276"/>
                    <a:gd name="T43" fmla="*/ 115 h 325"/>
                    <a:gd name="T44" fmla="*/ 111 w 276"/>
                    <a:gd name="T45" fmla="*/ 129 h 325"/>
                    <a:gd name="T46" fmla="*/ 113 w 276"/>
                    <a:gd name="T47" fmla="*/ 146 h 325"/>
                    <a:gd name="T48" fmla="*/ 113 w 276"/>
                    <a:gd name="T49" fmla="*/ 146 h 325"/>
                    <a:gd name="T50" fmla="*/ 118 w 276"/>
                    <a:gd name="T51" fmla="*/ 165 h 325"/>
                    <a:gd name="T52" fmla="*/ 118 w 276"/>
                    <a:gd name="T53" fmla="*/ 165 h 325"/>
                    <a:gd name="T54" fmla="*/ 123 w 276"/>
                    <a:gd name="T55" fmla="*/ 179 h 325"/>
                    <a:gd name="T56" fmla="*/ 123 w 276"/>
                    <a:gd name="T57" fmla="*/ 195 h 325"/>
                    <a:gd name="T58" fmla="*/ 123 w 276"/>
                    <a:gd name="T59" fmla="*/ 209 h 325"/>
                    <a:gd name="T60" fmla="*/ 118 w 276"/>
                    <a:gd name="T61" fmla="*/ 224 h 325"/>
                    <a:gd name="T62" fmla="*/ 118 w 276"/>
                    <a:gd name="T63" fmla="*/ 224 h 325"/>
                    <a:gd name="T64" fmla="*/ 111 w 276"/>
                    <a:gd name="T65" fmla="*/ 247 h 325"/>
                    <a:gd name="T66" fmla="*/ 104 w 276"/>
                    <a:gd name="T67" fmla="*/ 259 h 325"/>
                    <a:gd name="T68" fmla="*/ 97 w 276"/>
                    <a:gd name="T69" fmla="*/ 266 h 325"/>
                    <a:gd name="T70" fmla="*/ 97 w 276"/>
                    <a:gd name="T71" fmla="*/ 266 h 325"/>
                    <a:gd name="T72" fmla="*/ 66 w 276"/>
                    <a:gd name="T73" fmla="*/ 292 h 325"/>
                    <a:gd name="T74" fmla="*/ 35 w 276"/>
                    <a:gd name="T75" fmla="*/ 315 h 325"/>
                    <a:gd name="T76" fmla="*/ 35 w 276"/>
                    <a:gd name="T77" fmla="*/ 315 h 325"/>
                    <a:gd name="T78" fmla="*/ 19 w 276"/>
                    <a:gd name="T79" fmla="*/ 323 h 325"/>
                    <a:gd name="T80" fmla="*/ 0 w 276"/>
                    <a:gd name="T81" fmla="*/ 325 h 325"/>
                    <a:gd name="T82" fmla="*/ 0 w 276"/>
                    <a:gd name="T83" fmla="*/ 198 h 325"/>
                    <a:gd name="T84" fmla="*/ 0 w 276"/>
                    <a:gd name="T85" fmla="*/ 198 h 325"/>
                    <a:gd name="T86" fmla="*/ 2 w 276"/>
                    <a:gd name="T87" fmla="*/ 179 h 325"/>
                    <a:gd name="T88" fmla="*/ 5 w 276"/>
                    <a:gd name="T89" fmla="*/ 158 h 325"/>
                    <a:gd name="T90" fmla="*/ 10 w 276"/>
                    <a:gd name="T91" fmla="*/ 139 h 325"/>
                    <a:gd name="T92" fmla="*/ 17 w 276"/>
                    <a:gd name="T93" fmla="*/ 120 h 325"/>
                    <a:gd name="T94" fmla="*/ 26 w 276"/>
                    <a:gd name="T95" fmla="*/ 103 h 325"/>
                    <a:gd name="T96" fmla="*/ 35 w 276"/>
                    <a:gd name="T97" fmla="*/ 87 h 325"/>
                    <a:gd name="T98" fmla="*/ 47 w 276"/>
                    <a:gd name="T99" fmla="*/ 70 h 325"/>
                    <a:gd name="T100" fmla="*/ 59 w 276"/>
                    <a:gd name="T101" fmla="*/ 56 h 325"/>
                    <a:gd name="T102" fmla="*/ 73 w 276"/>
                    <a:gd name="T103" fmla="*/ 44 h 325"/>
                    <a:gd name="T104" fmla="*/ 90 w 276"/>
                    <a:gd name="T105" fmla="*/ 33 h 325"/>
                    <a:gd name="T106" fmla="*/ 106 w 276"/>
                    <a:gd name="T107" fmla="*/ 23 h 325"/>
                    <a:gd name="T108" fmla="*/ 123 w 276"/>
                    <a:gd name="T109" fmla="*/ 14 h 325"/>
                    <a:gd name="T110" fmla="*/ 142 w 276"/>
                    <a:gd name="T111" fmla="*/ 7 h 325"/>
                    <a:gd name="T112" fmla="*/ 160 w 276"/>
                    <a:gd name="T113" fmla="*/ 2 h 325"/>
                    <a:gd name="T114" fmla="*/ 179 w 276"/>
                    <a:gd name="T115" fmla="*/ 0 h 325"/>
                    <a:gd name="T116" fmla="*/ 200 w 276"/>
                    <a:gd name="T117" fmla="*/ 0 h 325"/>
                    <a:gd name="T118" fmla="*/ 259 w 276"/>
                    <a:gd name="T119" fmla="*/ 0 h 32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276" h="325">
                      <a:moveTo>
                        <a:pt x="259" y="0"/>
                      </a:moveTo>
                      <a:lnTo>
                        <a:pt x="259" y="0"/>
                      </a:lnTo>
                      <a:lnTo>
                        <a:pt x="274" y="21"/>
                      </a:lnTo>
                      <a:lnTo>
                        <a:pt x="276" y="33"/>
                      </a:lnTo>
                      <a:lnTo>
                        <a:pt x="276" y="47"/>
                      </a:lnTo>
                      <a:lnTo>
                        <a:pt x="274" y="56"/>
                      </a:lnTo>
                      <a:lnTo>
                        <a:pt x="269" y="61"/>
                      </a:lnTo>
                      <a:lnTo>
                        <a:pt x="264" y="63"/>
                      </a:lnTo>
                      <a:lnTo>
                        <a:pt x="257" y="63"/>
                      </a:lnTo>
                      <a:lnTo>
                        <a:pt x="243" y="61"/>
                      </a:lnTo>
                      <a:lnTo>
                        <a:pt x="229" y="58"/>
                      </a:lnTo>
                      <a:lnTo>
                        <a:pt x="208" y="56"/>
                      </a:lnTo>
                      <a:lnTo>
                        <a:pt x="184" y="56"/>
                      </a:lnTo>
                      <a:lnTo>
                        <a:pt x="170" y="61"/>
                      </a:lnTo>
                      <a:lnTo>
                        <a:pt x="153" y="68"/>
                      </a:lnTo>
                      <a:lnTo>
                        <a:pt x="142" y="77"/>
                      </a:lnTo>
                      <a:lnTo>
                        <a:pt x="130" y="87"/>
                      </a:lnTo>
                      <a:lnTo>
                        <a:pt x="120" y="101"/>
                      </a:lnTo>
                      <a:lnTo>
                        <a:pt x="116" y="115"/>
                      </a:lnTo>
                      <a:lnTo>
                        <a:pt x="111" y="129"/>
                      </a:lnTo>
                      <a:lnTo>
                        <a:pt x="113" y="146"/>
                      </a:lnTo>
                      <a:lnTo>
                        <a:pt x="118" y="165"/>
                      </a:lnTo>
                      <a:lnTo>
                        <a:pt x="123" y="179"/>
                      </a:lnTo>
                      <a:lnTo>
                        <a:pt x="123" y="195"/>
                      </a:lnTo>
                      <a:lnTo>
                        <a:pt x="123" y="209"/>
                      </a:lnTo>
                      <a:lnTo>
                        <a:pt x="118" y="224"/>
                      </a:lnTo>
                      <a:lnTo>
                        <a:pt x="111" y="247"/>
                      </a:lnTo>
                      <a:lnTo>
                        <a:pt x="104" y="259"/>
                      </a:lnTo>
                      <a:lnTo>
                        <a:pt x="97" y="266"/>
                      </a:lnTo>
                      <a:lnTo>
                        <a:pt x="66" y="292"/>
                      </a:lnTo>
                      <a:lnTo>
                        <a:pt x="35" y="315"/>
                      </a:lnTo>
                      <a:lnTo>
                        <a:pt x="19" y="323"/>
                      </a:lnTo>
                      <a:lnTo>
                        <a:pt x="0" y="325"/>
                      </a:lnTo>
                      <a:lnTo>
                        <a:pt x="0" y="198"/>
                      </a:lnTo>
                      <a:lnTo>
                        <a:pt x="2" y="179"/>
                      </a:lnTo>
                      <a:lnTo>
                        <a:pt x="5" y="158"/>
                      </a:lnTo>
                      <a:lnTo>
                        <a:pt x="10" y="139"/>
                      </a:lnTo>
                      <a:lnTo>
                        <a:pt x="17" y="120"/>
                      </a:lnTo>
                      <a:lnTo>
                        <a:pt x="26" y="103"/>
                      </a:lnTo>
                      <a:lnTo>
                        <a:pt x="35" y="87"/>
                      </a:lnTo>
                      <a:lnTo>
                        <a:pt x="47" y="70"/>
                      </a:lnTo>
                      <a:lnTo>
                        <a:pt x="59" y="56"/>
                      </a:lnTo>
                      <a:lnTo>
                        <a:pt x="73" y="44"/>
                      </a:lnTo>
                      <a:lnTo>
                        <a:pt x="90" y="33"/>
                      </a:lnTo>
                      <a:lnTo>
                        <a:pt x="106" y="23"/>
                      </a:lnTo>
                      <a:lnTo>
                        <a:pt x="123" y="14"/>
                      </a:lnTo>
                      <a:lnTo>
                        <a:pt x="142" y="7"/>
                      </a:lnTo>
                      <a:lnTo>
                        <a:pt x="160" y="2"/>
                      </a:lnTo>
                      <a:lnTo>
                        <a:pt x="179" y="0"/>
                      </a:lnTo>
                      <a:lnTo>
                        <a:pt x="200" y="0"/>
                      </a:lnTo>
                      <a:lnTo>
                        <a:pt x="25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1" name="Freeform 156"/>
                <p:cNvSpPr>
                  <a:spLocks/>
                </p:cNvSpPr>
                <p:nvPr/>
              </p:nvSpPr>
              <p:spPr bwMode="auto">
                <a:xfrm>
                  <a:off x="4175" y="962"/>
                  <a:ext cx="266" cy="313"/>
                </a:xfrm>
                <a:custGeom>
                  <a:avLst/>
                  <a:gdLst>
                    <a:gd name="T0" fmla="*/ 248 w 266"/>
                    <a:gd name="T1" fmla="*/ 0 h 313"/>
                    <a:gd name="T2" fmla="*/ 248 w 266"/>
                    <a:gd name="T3" fmla="*/ 0 h 313"/>
                    <a:gd name="T4" fmla="*/ 264 w 266"/>
                    <a:gd name="T5" fmla="*/ 23 h 313"/>
                    <a:gd name="T6" fmla="*/ 264 w 266"/>
                    <a:gd name="T7" fmla="*/ 23 h 313"/>
                    <a:gd name="T8" fmla="*/ 266 w 266"/>
                    <a:gd name="T9" fmla="*/ 35 h 313"/>
                    <a:gd name="T10" fmla="*/ 266 w 266"/>
                    <a:gd name="T11" fmla="*/ 44 h 313"/>
                    <a:gd name="T12" fmla="*/ 264 w 266"/>
                    <a:gd name="T13" fmla="*/ 49 h 313"/>
                    <a:gd name="T14" fmla="*/ 262 w 266"/>
                    <a:gd name="T15" fmla="*/ 51 h 313"/>
                    <a:gd name="T16" fmla="*/ 262 w 266"/>
                    <a:gd name="T17" fmla="*/ 51 h 313"/>
                    <a:gd name="T18" fmla="*/ 259 w 266"/>
                    <a:gd name="T19" fmla="*/ 54 h 313"/>
                    <a:gd name="T20" fmla="*/ 255 w 266"/>
                    <a:gd name="T21" fmla="*/ 54 h 313"/>
                    <a:gd name="T22" fmla="*/ 245 w 266"/>
                    <a:gd name="T23" fmla="*/ 51 h 313"/>
                    <a:gd name="T24" fmla="*/ 224 w 266"/>
                    <a:gd name="T25" fmla="*/ 47 h 313"/>
                    <a:gd name="T26" fmla="*/ 210 w 266"/>
                    <a:gd name="T27" fmla="*/ 44 h 313"/>
                    <a:gd name="T28" fmla="*/ 189 w 266"/>
                    <a:gd name="T29" fmla="*/ 44 h 313"/>
                    <a:gd name="T30" fmla="*/ 189 w 266"/>
                    <a:gd name="T31" fmla="*/ 44 h 313"/>
                    <a:gd name="T32" fmla="*/ 167 w 266"/>
                    <a:gd name="T33" fmla="*/ 49 h 313"/>
                    <a:gd name="T34" fmla="*/ 151 w 266"/>
                    <a:gd name="T35" fmla="*/ 56 h 313"/>
                    <a:gd name="T36" fmla="*/ 137 w 266"/>
                    <a:gd name="T37" fmla="*/ 66 h 313"/>
                    <a:gd name="T38" fmla="*/ 125 w 266"/>
                    <a:gd name="T39" fmla="*/ 77 h 313"/>
                    <a:gd name="T40" fmla="*/ 116 w 266"/>
                    <a:gd name="T41" fmla="*/ 89 h 313"/>
                    <a:gd name="T42" fmla="*/ 111 w 266"/>
                    <a:gd name="T43" fmla="*/ 99 h 313"/>
                    <a:gd name="T44" fmla="*/ 106 w 266"/>
                    <a:gd name="T45" fmla="*/ 108 h 313"/>
                    <a:gd name="T46" fmla="*/ 106 w 266"/>
                    <a:gd name="T47" fmla="*/ 108 h 313"/>
                    <a:gd name="T48" fmla="*/ 101 w 266"/>
                    <a:gd name="T49" fmla="*/ 127 h 313"/>
                    <a:gd name="T50" fmla="*/ 101 w 266"/>
                    <a:gd name="T51" fmla="*/ 143 h 313"/>
                    <a:gd name="T52" fmla="*/ 104 w 266"/>
                    <a:gd name="T53" fmla="*/ 150 h 313"/>
                    <a:gd name="T54" fmla="*/ 104 w 266"/>
                    <a:gd name="T55" fmla="*/ 158 h 313"/>
                    <a:gd name="T56" fmla="*/ 104 w 266"/>
                    <a:gd name="T57" fmla="*/ 158 h 313"/>
                    <a:gd name="T58" fmla="*/ 109 w 266"/>
                    <a:gd name="T59" fmla="*/ 172 h 313"/>
                    <a:gd name="T60" fmla="*/ 111 w 266"/>
                    <a:gd name="T61" fmla="*/ 183 h 313"/>
                    <a:gd name="T62" fmla="*/ 113 w 266"/>
                    <a:gd name="T63" fmla="*/ 202 h 313"/>
                    <a:gd name="T64" fmla="*/ 113 w 266"/>
                    <a:gd name="T65" fmla="*/ 202 h 313"/>
                    <a:gd name="T66" fmla="*/ 111 w 266"/>
                    <a:gd name="T67" fmla="*/ 216 h 313"/>
                    <a:gd name="T68" fmla="*/ 109 w 266"/>
                    <a:gd name="T69" fmla="*/ 219 h 313"/>
                    <a:gd name="T70" fmla="*/ 109 w 266"/>
                    <a:gd name="T71" fmla="*/ 219 h 313"/>
                    <a:gd name="T72" fmla="*/ 104 w 266"/>
                    <a:gd name="T73" fmla="*/ 235 h 313"/>
                    <a:gd name="T74" fmla="*/ 97 w 266"/>
                    <a:gd name="T75" fmla="*/ 249 h 313"/>
                    <a:gd name="T76" fmla="*/ 90 w 266"/>
                    <a:gd name="T77" fmla="*/ 259 h 313"/>
                    <a:gd name="T78" fmla="*/ 90 w 266"/>
                    <a:gd name="T79" fmla="*/ 259 h 313"/>
                    <a:gd name="T80" fmla="*/ 31 w 266"/>
                    <a:gd name="T81" fmla="*/ 308 h 313"/>
                    <a:gd name="T82" fmla="*/ 31 w 266"/>
                    <a:gd name="T83" fmla="*/ 308 h 313"/>
                    <a:gd name="T84" fmla="*/ 19 w 266"/>
                    <a:gd name="T85" fmla="*/ 311 h 313"/>
                    <a:gd name="T86" fmla="*/ 0 w 266"/>
                    <a:gd name="T87" fmla="*/ 313 h 313"/>
                    <a:gd name="T88" fmla="*/ 0 w 266"/>
                    <a:gd name="T89" fmla="*/ 198 h 313"/>
                    <a:gd name="T90" fmla="*/ 0 w 266"/>
                    <a:gd name="T91" fmla="*/ 198 h 313"/>
                    <a:gd name="T92" fmla="*/ 2 w 266"/>
                    <a:gd name="T93" fmla="*/ 179 h 313"/>
                    <a:gd name="T94" fmla="*/ 5 w 266"/>
                    <a:gd name="T95" fmla="*/ 158 h 313"/>
                    <a:gd name="T96" fmla="*/ 10 w 266"/>
                    <a:gd name="T97" fmla="*/ 139 h 313"/>
                    <a:gd name="T98" fmla="*/ 17 w 266"/>
                    <a:gd name="T99" fmla="*/ 120 h 313"/>
                    <a:gd name="T100" fmla="*/ 26 w 266"/>
                    <a:gd name="T101" fmla="*/ 103 h 313"/>
                    <a:gd name="T102" fmla="*/ 35 w 266"/>
                    <a:gd name="T103" fmla="*/ 87 h 313"/>
                    <a:gd name="T104" fmla="*/ 47 w 266"/>
                    <a:gd name="T105" fmla="*/ 70 h 313"/>
                    <a:gd name="T106" fmla="*/ 59 w 266"/>
                    <a:gd name="T107" fmla="*/ 56 h 313"/>
                    <a:gd name="T108" fmla="*/ 73 w 266"/>
                    <a:gd name="T109" fmla="*/ 44 h 313"/>
                    <a:gd name="T110" fmla="*/ 90 w 266"/>
                    <a:gd name="T111" fmla="*/ 33 h 313"/>
                    <a:gd name="T112" fmla="*/ 106 w 266"/>
                    <a:gd name="T113" fmla="*/ 23 h 313"/>
                    <a:gd name="T114" fmla="*/ 123 w 266"/>
                    <a:gd name="T115" fmla="*/ 14 h 313"/>
                    <a:gd name="T116" fmla="*/ 142 w 266"/>
                    <a:gd name="T117" fmla="*/ 7 h 313"/>
                    <a:gd name="T118" fmla="*/ 160 w 266"/>
                    <a:gd name="T119" fmla="*/ 2 h 313"/>
                    <a:gd name="T120" fmla="*/ 179 w 266"/>
                    <a:gd name="T121" fmla="*/ 0 h 313"/>
                    <a:gd name="T122" fmla="*/ 200 w 266"/>
                    <a:gd name="T123" fmla="*/ 0 h 313"/>
                    <a:gd name="T124" fmla="*/ 248 w 266"/>
                    <a:gd name="T125" fmla="*/ 0 h 313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66" h="313">
                      <a:moveTo>
                        <a:pt x="248" y="0"/>
                      </a:moveTo>
                      <a:lnTo>
                        <a:pt x="248" y="0"/>
                      </a:lnTo>
                      <a:lnTo>
                        <a:pt x="264" y="23"/>
                      </a:lnTo>
                      <a:lnTo>
                        <a:pt x="266" y="35"/>
                      </a:lnTo>
                      <a:lnTo>
                        <a:pt x="266" y="44"/>
                      </a:lnTo>
                      <a:lnTo>
                        <a:pt x="264" y="49"/>
                      </a:lnTo>
                      <a:lnTo>
                        <a:pt x="262" y="51"/>
                      </a:lnTo>
                      <a:lnTo>
                        <a:pt x="259" y="54"/>
                      </a:lnTo>
                      <a:lnTo>
                        <a:pt x="255" y="54"/>
                      </a:lnTo>
                      <a:lnTo>
                        <a:pt x="245" y="51"/>
                      </a:lnTo>
                      <a:lnTo>
                        <a:pt x="224" y="47"/>
                      </a:lnTo>
                      <a:lnTo>
                        <a:pt x="210" y="44"/>
                      </a:lnTo>
                      <a:lnTo>
                        <a:pt x="189" y="44"/>
                      </a:lnTo>
                      <a:lnTo>
                        <a:pt x="167" y="49"/>
                      </a:lnTo>
                      <a:lnTo>
                        <a:pt x="151" y="56"/>
                      </a:lnTo>
                      <a:lnTo>
                        <a:pt x="137" y="66"/>
                      </a:lnTo>
                      <a:lnTo>
                        <a:pt x="125" y="77"/>
                      </a:lnTo>
                      <a:lnTo>
                        <a:pt x="116" y="89"/>
                      </a:lnTo>
                      <a:lnTo>
                        <a:pt x="111" y="99"/>
                      </a:lnTo>
                      <a:lnTo>
                        <a:pt x="106" y="108"/>
                      </a:lnTo>
                      <a:lnTo>
                        <a:pt x="101" y="127"/>
                      </a:lnTo>
                      <a:lnTo>
                        <a:pt x="101" y="143"/>
                      </a:lnTo>
                      <a:lnTo>
                        <a:pt x="104" y="150"/>
                      </a:lnTo>
                      <a:lnTo>
                        <a:pt x="104" y="158"/>
                      </a:lnTo>
                      <a:lnTo>
                        <a:pt x="109" y="172"/>
                      </a:lnTo>
                      <a:lnTo>
                        <a:pt x="111" y="183"/>
                      </a:lnTo>
                      <a:lnTo>
                        <a:pt x="113" y="202"/>
                      </a:lnTo>
                      <a:lnTo>
                        <a:pt x="111" y="216"/>
                      </a:lnTo>
                      <a:lnTo>
                        <a:pt x="109" y="219"/>
                      </a:lnTo>
                      <a:lnTo>
                        <a:pt x="104" y="235"/>
                      </a:lnTo>
                      <a:lnTo>
                        <a:pt x="97" y="249"/>
                      </a:lnTo>
                      <a:lnTo>
                        <a:pt x="90" y="259"/>
                      </a:lnTo>
                      <a:lnTo>
                        <a:pt x="31" y="308"/>
                      </a:lnTo>
                      <a:lnTo>
                        <a:pt x="19" y="311"/>
                      </a:lnTo>
                      <a:lnTo>
                        <a:pt x="0" y="313"/>
                      </a:lnTo>
                      <a:lnTo>
                        <a:pt x="0" y="198"/>
                      </a:lnTo>
                      <a:lnTo>
                        <a:pt x="2" y="179"/>
                      </a:lnTo>
                      <a:lnTo>
                        <a:pt x="5" y="158"/>
                      </a:lnTo>
                      <a:lnTo>
                        <a:pt x="10" y="139"/>
                      </a:lnTo>
                      <a:lnTo>
                        <a:pt x="17" y="120"/>
                      </a:lnTo>
                      <a:lnTo>
                        <a:pt x="26" y="103"/>
                      </a:lnTo>
                      <a:lnTo>
                        <a:pt x="35" y="87"/>
                      </a:lnTo>
                      <a:lnTo>
                        <a:pt x="47" y="70"/>
                      </a:lnTo>
                      <a:lnTo>
                        <a:pt x="59" y="56"/>
                      </a:lnTo>
                      <a:lnTo>
                        <a:pt x="73" y="44"/>
                      </a:lnTo>
                      <a:lnTo>
                        <a:pt x="90" y="33"/>
                      </a:lnTo>
                      <a:lnTo>
                        <a:pt x="106" y="23"/>
                      </a:lnTo>
                      <a:lnTo>
                        <a:pt x="123" y="14"/>
                      </a:lnTo>
                      <a:lnTo>
                        <a:pt x="142" y="7"/>
                      </a:lnTo>
                      <a:lnTo>
                        <a:pt x="160" y="2"/>
                      </a:lnTo>
                      <a:lnTo>
                        <a:pt x="179" y="0"/>
                      </a:lnTo>
                      <a:lnTo>
                        <a:pt x="200" y="0"/>
                      </a:lnTo>
                      <a:lnTo>
                        <a:pt x="248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2" name="Freeform 157"/>
                <p:cNvSpPr>
                  <a:spLocks/>
                </p:cNvSpPr>
                <p:nvPr/>
              </p:nvSpPr>
              <p:spPr bwMode="auto">
                <a:xfrm>
                  <a:off x="4312" y="962"/>
                  <a:ext cx="120" cy="14"/>
                </a:xfrm>
                <a:custGeom>
                  <a:avLst/>
                  <a:gdLst>
                    <a:gd name="T0" fmla="*/ 120 w 120"/>
                    <a:gd name="T1" fmla="*/ 14 h 14"/>
                    <a:gd name="T2" fmla="*/ 120 w 120"/>
                    <a:gd name="T3" fmla="*/ 14 h 14"/>
                    <a:gd name="T4" fmla="*/ 0 w 120"/>
                    <a:gd name="T5" fmla="*/ 9 h 14"/>
                    <a:gd name="T6" fmla="*/ 0 w 120"/>
                    <a:gd name="T7" fmla="*/ 9 h 14"/>
                    <a:gd name="T8" fmla="*/ 21 w 120"/>
                    <a:gd name="T9" fmla="*/ 4 h 14"/>
                    <a:gd name="T10" fmla="*/ 42 w 120"/>
                    <a:gd name="T11" fmla="*/ 0 h 14"/>
                    <a:gd name="T12" fmla="*/ 42 w 120"/>
                    <a:gd name="T13" fmla="*/ 0 h 14"/>
                    <a:gd name="T14" fmla="*/ 92 w 120"/>
                    <a:gd name="T15" fmla="*/ 0 h 14"/>
                    <a:gd name="T16" fmla="*/ 111 w 120"/>
                    <a:gd name="T17" fmla="*/ 0 h 14"/>
                    <a:gd name="T18" fmla="*/ 111 w 120"/>
                    <a:gd name="T19" fmla="*/ 0 h 14"/>
                    <a:gd name="T20" fmla="*/ 120 w 120"/>
                    <a:gd name="T21" fmla="*/ 14 h 14"/>
                    <a:gd name="T22" fmla="*/ 120 w 120"/>
                    <a:gd name="T23" fmla="*/ 14 h 1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20" h="14">
                      <a:moveTo>
                        <a:pt x="120" y="14"/>
                      </a:moveTo>
                      <a:lnTo>
                        <a:pt x="120" y="14"/>
                      </a:lnTo>
                      <a:lnTo>
                        <a:pt x="0" y="9"/>
                      </a:lnTo>
                      <a:lnTo>
                        <a:pt x="21" y="4"/>
                      </a:lnTo>
                      <a:lnTo>
                        <a:pt x="42" y="0"/>
                      </a:lnTo>
                      <a:lnTo>
                        <a:pt x="92" y="0"/>
                      </a:lnTo>
                      <a:lnTo>
                        <a:pt x="111" y="0"/>
                      </a:lnTo>
                      <a:lnTo>
                        <a:pt x="120" y="14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3" name="Freeform 158"/>
                <p:cNvSpPr>
                  <a:spLocks/>
                </p:cNvSpPr>
                <p:nvPr/>
              </p:nvSpPr>
              <p:spPr bwMode="auto">
                <a:xfrm>
                  <a:off x="4279" y="976"/>
                  <a:ext cx="160" cy="16"/>
                </a:xfrm>
                <a:custGeom>
                  <a:avLst/>
                  <a:gdLst>
                    <a:gd name="T0" fmla="*/ 160 w 160"/>
                    <a:gd name="T1" fmla="*/ 16 h 16"/>
                    <a:gd name="T2" fmla="*/ 160 w 160"/>
                    <a:gd name="T3" fmla="*/ 16 h 16"/>
                    <a:gd name="T4" fmla="*/ 0 w 160"/>
                    <a:gd name="T5" fmla="*/ 9 h 16"/>
                    <a:gd name="T6" fmla="*/ 0 w 160"/>
                    <a:gd name="T7" fmla="*/ 9 h 16"/>
                    <a:gd name="T8" fmla="*/ 12 w 160"/>
                    <a:gd name="T9" fmla="*/ 4 h 16"/>
                    <a:gd name="T10" fmla="*/ 12 w 160"/>
                    <a:gd name="T11" fmla="*/ 4 h 16"/>
                    <a:gd name="T12" fmla="*/ 153 w 160"/>
                    <a:gd name="T13" fmla="*/ 0 h 16"/>
                    <a:gd name="T14" fmla="*/ 153 w 160"/>
                    <a:gd name="T15" fmla="*/ 0 h 16"/>
                    <a:gd name="T16" fmla="*/ 160 w 160"/>
                    <a:gd name="T17" fmla="*/ 9 h 16"/>
                    <a:gd name="T18" fmla="*/ 160 w 160"/>
                    <a:gd name="T19" fmla="*/ 9 h 16"/>
                    <a:gd name="T20" fmla="*/ 160 w 160"/>
                    <a:gd name="T21" fmla="*/ 16 h 16"/>
                    <a:gd name="T22" fmla="*/ 160 w 160"/>
                    <a:gd name="T23" fmla="*/ 16 h 1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60" h="16">
                      <a:moveTo>
                        <a:pt x="160" y="16"/>
                      </a:moveTo>
                      <a:lnTo>
                        <a:pt x="160" y="16"/>
                      </a:lnTo>
                      <a:lnTo>
                        <a:pt x="0" y="9"/>
                      </a:lnTo>
                      <a:lnTo>
                        <a:pt x="12" y="4"/>
                      </a:lnTo>
                      <a:lnTo>
                        <a:pt x="153" y="0"/>
                      </a:lnTo>
                      <a:lnTo>
                        <a:pt x="160" y="9"/>
                      </a:lnTo>
                      <a:lnTo>
                        <a:pt x="160" y="16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4" name="Freeform 159"/>
                <p:cNvSpPr>
                  <a:spLocks/>
                </p:cNvSpPr>
                <p:nvPr/>
              </p:nvSpPr>
              <p:spPr bwMode="auto">
                <a:xfrm>
                  <a:off x="4255" y="992"/>
                  <a:ext cx="186" cy="17"/>
                </a:xfrm>
                <a:custGeom>
                  <a:avLst/>
                  <a:gdLst>
                    <a:gd name="T0" fmla="*/ 186 w 186"/>
                    <a:gd name="T1" fmla="*/ 17 h 17"/>
                    <a:gd name="T2" fmla="*/ 186 w 186"/>
                    <a:gd name="T3" fmla="*/ 17 h 17"/>
                    <a:gd name="T4" fmla="*/ 0 w 186"/>
                    <a:gd name="T5" fmla="*/ 10 h 17"/>
                    <a:gd name="T6" fmla="*/ 0 w 186"/>
                    <a:gd name="T7" fmla="*/ 10 h 17"/>
                    <a:gd name="T8" fmla="*/ 7 w 186"/>
                    <a:gd name="T9" fmla="*/ 5 h 17"/>
                    <a:gd name="T10" fmla="*/ 7 w 186"/>
                    <a:gd name="T11" fmla="*/ 5 h 17"/>
                    <a:gd name="T12" fmla="*/ 184 w 186"/>
                    <a:gd name="T13" fmla="*/ 0 h 17"/>
                    <a:gd name="T14" fmla="*/ 184 w 186"/>
                    <a:gd name="T15" fmla="*/ 0 h 17"/>
                    <a:gd name="T16" fmla="*/ 186 w 186"/>
                    <a:gd name="T17" fmla="*/ 7 h 17"/>
                    <a:gd name="T18" fmla="*/ 186 w 186"/>
                    <a:gd name="T19" fmla="*/ 17 h 17"/>
                    <a:gd name="T20" fmla="*/ 186 w 186"/>
                    <a:gd name="T21" fmla="*/ 17 h 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86" h="17">
                      <a:moveTo>
                        <a:pt x="186" y="17"/>
                      </a:moveTo>
                      <a:lnTo>
                        <a:pt x="186" y="17"/>
                      </a:lnTo>
                      <a:lnTo>
                        <a:pt x="0" y="10"/>
                      </a:lnTo>
                      <a:lnTo>
                        <a:pt x="7" y="5"/>
                      </a:lnTo>
                      <a:lnTo>
                        <a:pt x="184" y="0"/>
                      </a:lnTo>
                      <a:lnTo>
                        <a:pt x="186" y="7"/>
                      </a:lnTo>
                      <a:lnTo>
                        <a:pt x="186" y="1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5" name="Freeform 160"/>
                <p:cNvSpPr>
                  <a:spLocks noEditPoints="1"/>
                </p:cNvSpPr>
                <p:nvPr/>
              </p:nvSpPr>
              <p:spPr bwMode="auto">
                <a:xfrm>
                  <a:off x="4236" y="1009"/>
                  <a:ext cx="205" cy="11"/>
                </a:xfrm>
                <a:custGeom>
                  <a:avLst/>
                  <a:gdLst>
                    <a:gd name="T0" fmla="*/ 88 w 205"/>
                    <a:gd name="T1" fmla="*/ 11 h 11"/>
                    <a:gd name="T2" fmla="*/ 88 w 205"/>
                    <a:gd name="T3" fmla="*/ 11 h 11"/>
                    <a:gd name="T4" fmla="*/ 0 w 205"/>
                    <a:gd name="T5" fmla="*/ 7 h 11"/>
                    <a:gd name="T6" fmla="*/ 0 w 205"/>
                    <a:gd name="T7" fmla="*/ 7 h 11"/>
                    <a:gd name="T8" fmla="*/ 5 w 205"/>
                    <a:gd name="T9" fmla="*/ 4 h 11"/>
                    <a:gd name="T10" fmla="*/ 5 w 205"/>
                    <a:gd name="T11" fmla="*/ 4 h 11"/>
                    <a:gd name="T12" fmla="*/ 111 w 205"/>
                    <a:gd name="T13" fmla="*/ 2 h 11"/>
                    <a:gd name="T14" fmla="*/ 111 w 205"/>
                    <a:gd name="T15" fmla="*/ 2 h 11"/>
                    <a:gd name="T16" fmla="*/ 99 w 205"/>
                    <a:gd name="T17" fmla="*/ 4 h 11"/>
                    <a:gd name="T18" fmla="*/ 88 w 205"/>
                    <a:gd name="T19" fmla="*/ 11 h 11"/>
                    <a:gd name="T20" fmla="*/ 88 w 205"/>
                    <a:gd name="T21" fmla="*/ 11 h 11"/>
                    <a:gd name="T22" fmla="*/ 168 w 205"/>
                    <a:gd name="T23" fmla="*/ 0 h 11"/>
                    <a:gd name="T24" fmla="*/ 168 w 205"/>
                    <a:gd name="T25" fmla="*/ 0 h 11"/>
                    <a:gd name="T26" fmla="*/ 205 w 205"/>
                    <a:gd name="T27" fmla="*/ 0 h 11"/>
                    <a:gd name="T28" fmla="*/ 205 w 205"/>
                    <a:gd name="T29" fmla="*/ 0 h 11"/>
                    <a:gd name="T30" fmla="*/ 201 w 205"/>
                    <a:gd name="T31" fmla="*/ 4 h 11"/>
                    <a:gd name="T32" fmla="*/ 201 w 205"/>
                    <a:gd name="T33" fmla="*/ 4 h 11"/>
                    <a:gd name="T34" fmla="*/ 196 w 205"/>
                    <a:gd name="T35" fmla="*/ 7 h 11"/>
                    <a:gd name="T36" fmla="*/ 191 w 205"/>
                    <a:gd name="T37" fmla="*/ 7 h 11"/>
                    <a:gd name="T38" fmla="*/ 182 w 205"/>
                    <a:gd name="T39" fmla="*/ 2 h 11"/>
                    <a:gd name="T40" fmla="*/ 168 w 205"/>
                    <a:gd name="T41" fmla="*/ 0 h 11"/>
                    <a:gd name="T42" fmla="*/ 168 w 205"/>
                    <a:gd name="T43" fmla="*/ 0 h 11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05" h="11">
                      <a:moveTo>
                        <a:pt x="88" y="11"/>
                      </a:moveTo>
                      <a:lnTo>
                        <a:pt x="88" y="11"/>
                      </a:lnTo>
                      <a:lnTo>
                        <a:pt x="0" y="7"/>
                      </a:lnTo>
                      <a:lnTo>
                        <a:pt x="5" y="4"/>
                      </a:lnTo>
                      <a:lnTo>
                        <a:pt x="111" y="2"/>
                      </a:lnTo>
                      <a:lnTo>
                        <a:pt x="99" y="4"/>
                      </a:lnTo>
                      <a:lnTo>
                        <a:pt x="88" y="11"/>
                      </a:lnTo>
                      <a:close/>
                      <a:moveTo>
                        <a:pt x="168" y="0"/>
                      </a:moveTo>
                      <a:lnTo>
                        <a:pt x="168" y="0"/>
                      </a:lnTo>
                      <a:lnTo>
                        <a:pt x="205" y="0"/>
                      </a:lnTo>
                      <a:lnTo>
                        <a:pt x="201" y="4"/>
                      </a:lnTo>
                      <a:lnTo>
                        <a:pt x="196" y="7"/>
                      </a:lnTo>
                      <a:lnTo>
                        <a:pt x="191" y="7"/>
                      </a:lnTo>
                      <a:lnTo>
                        <a:pt x="182" y="2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6" name="Freeform 161"/>
                <p:cNvSpPr>
                  <a:spLocks/>
                </p:cNvSpPr>
                <p:nvPr/>
              </p:nvSpPr>
              <p:spPr bwMode="auto">
                <a:xfrm>
                  <a:off x="4222" y="1028"/>
                  <a:ext cx="92" cy="7"/>
                </a:xfrm>
                <a:custGeom>
                  <a:avLst/>
                  <a:gdLst>
                    <a:gd name="T0" fmla="*/ 83 w 92"/>
                    <a:gd name="T1" fmla="*/ 7 h 7"/>
                    <a:gd name="T2" fmla="*/ 83 w 92"/>
                    <a:gd name="T3" fmla="*/ 7 h 7"/>
                    <a:gd name="T4" fmla="*/ 0 w 92"/>
                    <a:gd name="T5" fmla="*/ 4 h 7"/>
                    <a:gd name="T6" fmla="*/ 0 w 92"/>
                    <a:gd name="T7" fmla="*/ 4 h 7"/>
                    <a:gd name="T8" fmla="*/ 3 w 92"/>
                    <a:gd name="T9" fmla="*/ 2 h 7"/>
                    <a:gd name="T10" fmla="*/ 3 w 92"/>
                    <a:gd name="T11" fmla="*/ 2 h 7"/>
                    <a:gd name="T12" fmla="*/ 92 w 92"/>
                    <a:gd name="T13" fmla="*/ 0 h 7"/>
                    <a:gd name="T14" fmla="*/ 92 w 92"/>
                    <a:gd name="T15" fmla="*/ 0 h 7"/>
                    <a:gd name="T16" fmla="*/ 83 w 92"/>
                    <a:gd name="T17" fmla="*/ 7 h 7"/>
                    <a:gd name="T18" fmla="*/ 83 w 92"/>
                    <a:gd name="T19" fmla="*/ 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2" h="7">
                      <a:moveTo>
                        <a:pt x="83" y="7"/>
                      </a:moveTo>
                      <a:lnTo>
                        <a:pt x="83" y="7"/>
                      </a:lnTo>
                      <a:lnTo>
                        <a:pt x="0" y="4"/>
                      </a:lnTo>
                      <a:lnTo>
                        <a:pt x="3" y="2"/>
                      </a:lnTo>
                      <a:lnTo>
                        <a:pt x="92" y="0"/>
                      </a:lnTo>
                      <a:lnTo>
                        <a:pt x="83" y="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7" name="Freeform 162"/>
                <p:cNvSpPr>
                  <a:spLocks/>
                </p:cNvSpPr>
                <p:nvPr/>
              </p:nvSpPr>
              <p:spPr bwMode="auto">
                <a:xfrm>
                  <a:off x="4210" y="1044"/>
                  <a:ext cx="88" cy="7"/>
                </a:xfrm>
                <a:custGeom>
                  <a:avLst/>
                  <a:gdLst>
                    <a:gd name="T0" fmla="*/ 81 w 88"/>
                    <a:gd name="T1" fmla="*/ 7 h 7"/>
                    <a:gd name="T2" fmla="*/ 81 w 88"/>
                    <a:gd name="T3" fmla="*/ 7 h 7"/>
                    <a:gd name="T4" fmla="*/ 0 w 88"/>
                    <a:gd name="T5" fmla="*/ 5 h 7"/>
                    <a:gd name="T6" fmla="*/ 0 w 88"/>
                    <a:gd name="T7" fmla="*/ 5 h 7"/>
                    <a:gd name="T8" fmla="*/ 3 w 88"/>
                    <a:gd name="T9" fmla="*/ 2 h 7"/>
                    <a:gd name="T10" fmla="*/ 3 w 88"/>
                    <a:gd name="T11" fmla="*/ 2 h 7"/>
                    <a:gd name="T12" fmla="*/ 88 w 88"/>
                    <a:gd name="T13" fmla="*/ 0 h 7"/>
                    <a:gd name="T14" fmla="*/ 88 w 88"/>
                    <a:gd name="T15" fmla="*/ 0 h 7"/>
                    <a:gd name="T16" fmla="*/ 81 w 88"/>
                    <a:gd name="T17" fmla="*/ 7 h 7"/>
                    <a:gd name="T18" fmla="*/ 81 w 88"/>
                    <a:gd name="T19" fmla="*/ 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8" h="7">
                      <a:moveTo>
                        <a:pt x="81" y="7"/>
                      </a:moveTo>
                      <a:lnTo>
                        <a:pt x="81" y="7"/>
                      </a:lnTo>
                      <a:lnTo>
                        <a:pt x="0" y="5"/>
                      </a:lnTo>
                      <a:lnTo>
                        <a:pt x="3" y="2"/>
                      </a:lnTo>
                      <a:lnTo>
                        <a:pt x="88" y="0"/>
                      </a:lnTo>
                      <a:lnTo>
                        <a:pt x="81" y="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8" name="Freeform 163"/>
                <p:cNvSpPr>
                  <a:spLocks/>
                </p:cNvSpPr>
                <p:nvPr/>
              </p:nvSpPr>
              <p:spPr bwMode="auto">
                <a:xfrm>
                  <a:off x="4201" y="1061"/>
                  <a:ext cx="85" cy="7"/>
                </a:xfrm>
                <a:custGeom>
                  <a:avLst/>
                  <a:gdLst>
                    <a:gd name="T0" fmla="*/ 80 w 85"/>
                    <a:gd name="T1" fmla="*/ 7 h 7"/>
                    <a:gd name="T2" fmla="*/ 80 w 85"/>
                    <a:gd name="T3" fmla="*/ 7 h 7"/>
                    <a:gd name="T4" fmla="*/ 0 w 85"/>
                    <a:gd name="T5" fmla="*/ 2 h 7"/>
                    <a:gd name="T6" fmla="*/ 0 w 85"/>
                    <a:gd name="T7" fmla="*/ 2 h 7"/>
                    <a:gd name="T8" fmla="*/ 0 w 85"/>
                    <a:gd name="T9" fmla="*/ 2 h 7"/>
                    <a:gd name="T10" fmla="*/ 0 w 85"/>
                    <a:gd name="T11" fmla="*/ 2 h 7"/>
                    <a:gd name="T12" fmla="*/ 85 w 85"/>
                    <a:gd name="T13" fmla="*/ 0 h 7"/>
                    <a:gd name="T14" fmla="*/ 85 w 85"/>
                    <a:gd name="T15" fmla="*/ 0 h 7"/>
                    <a:gd name="T16" fmla="*/ 80 w 85"/>
                    <a:gd name="T17" fmla="*/ 7 h 7"/>
                    <a:gd name="T18" fmla="*/ 80 w 85"/>
                    <a:gd name="T19" fmla="*/ 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5" h="7">
                      <a:moveTo>
                        <a:pt x="80" y="7"/>
                      </a:moveTo>
                      <a:lnTo>
                        <a:pt x="80" y="7"/>
                      </a:lnTo>
                      <a:lnTo>
                        <a:pt x="0" y="2"/>
                      </a:lnTo>
                      <a:lnTo>
                        <a:pt x="85" y="0"/>
                      </a:lnTo>
                      <a:lnTo>
                        <a:pt x="80" y="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39" name="Freeform 164"/>
                <p:cNvSpPr>
                  <a:spLocks/>
                </p:cNvSpPr>
                <p:nvPr/>
              </p:nvSpPr>
              <p:spPr bwMode="auto">
                <a:xfrm>
                  <a:off x="4194" y="1077"/>
                  <a:ext cx="85" cy="5"/>
                </a:xfrm>
                <a:custGeom>
                  <a:avLst/>
                  <a:gdLst>
                    <a:gd name="T0" fmla="*/ 85 w 85"/>
                    <a:gd name="T1" fmla="*/ 5 h 5"/>
                    <a:gd name="T2" fmla="*/ 85 w 85"/>
                    <a:gd name="T3" fmla="*/ 5 h 5"/>
                    <a:gd name="T4" fmla="*/ 0 w 85"/>
                    <a:gd name="T5" fmla="*/ 2 h 5"/>
                    <a:gd name="T6" fmla="*/ 0 w 85"/>
                    <a:gd name="T7" fmla="*/ 2 h 5"/>
                    <a:gd name="T8" fmla="*/ 0 w 85"/>
                    <a:gd name="T9" fmla="*/ 2 h 5"/>
                    <a:gd name="T10" fmla="*/ 0 w 85"/>
                    <a:gd name="T11" fmla="*/ 2 h 5"/>
                    <a:gd name="T12" fmla="*/ 85 w 85"/>
                    <a:gd name="T13" fmla="*/ 0 h 5"/>
                    <a:gd name="T14" fmla="*/ 85 w 85"/>
                    <a:gd name="T15" fmla="*/ 0 h 5"/>
                    <a:gd name="T16" fmla="*/ 85 w 85"/>
                    <a:gd name="T17" fmla="*/ 5 h 5"/>
                    <a:gd name="T18" fmla="*/ 85 w 85"/>
                    <a:gd name="T19" fmla="*/ 5 h 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5" h="5">
                      <a:moveTo>
                        <a:pt x="85" y="5"/>
                      </a:moveTo>
                      <a:lnTo>
                        <a:pt x="85" y="5"/>
                      </a:lnTo>
                      <a:lnTo>
                        <a:pt x="0" y="2"/>
                      </a:lnTo>
                      <a:lnTo>
                        <a:pt x="85" y="0"/>
                      </a:lnTo>
                      <a:lnTo>
                        <a:pt x="85" y="5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40" name="Freeform 165"/>
                <p:cNvSpPr>
                  <a:spLocks/>
                </p:cNvSpPr>
                <p:nvPr/>
              </p:nvSpPr>
              <p:spPr bwMode="auto">
                <a:xfrm>
                  <a:off x="4187" y="1091"/>
                  <a:ext cx="89" cy="7"/>
                </a:xfrm>
                <a:custGeom>
                  <a:avLst/>
                  <a:gdLst>
                    <a:gd name="T0" fmla="*/ 89 w 89"/>
                    <a:gd name="T1" fmla="*/ 7 h 7"/>
                    <a:gd name="T2" fmla="*/ 89 w 89"/>
                    <a:gd name="T3" fmla="*/ 7 h 7"/>
                    <a:gd name="T4" fmla="*/ 0 w 89"/>
                    <a:gd name="T5" fmla="*/ 5 h 7"/>
                    <a:gd name="T6" fmla="*/ 0 w 89"/>
                    <a:gd name="T7" fmla="*/ 5 h 7"/>
                    <a:gd name="T8" fmla="*/ 0 w 89"/>
                    <a:gd name="T9" fmla="*/ 5 h 7"/>
                    <a:gd name="T10" fmla="*/ 0 w 89"/>
                    <a:gd name="T11" fmla="*/ 5 h 7"/>
                    <a:gd name="T12" fmla="*/ 89 w 89"/>
                    <a:gd name="T13" fmla="*/ 0 h 7"/>
                    <a:gd name="T14" fmla="*/ 89 w 89"/>
                    <a:gd name="T15" fmla="*/ 0 h 7"/>
                    <a:gd name="T16" fmla="*/ 89 w 89"/>
                    <a:gd name="T17" fmla="*/ 7 h 7"/>
                    <a:gd name="T18" fmla="*/ 89 w 89"/>
                    <a:gd name="T19" fmla="*/ 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89" h="7">
                      <a:moveTo>
                        <a:pt x="89" y="7"/>
                      </a:moveTo>
                      <a:lnTo>
                        <a:pt x="89" y="7"/>
                      </a:lnTo>
                      <a:lnTo>
                        <a:pt x="0" y="5"/>
                      </a:lnTo>
                      <a:lnTo>
                        <a:pt x="89" y="0"/>
                      </a:lnTo>
                      <a:lnTo>
                        <a:pt x="89" y="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41" name="Freeform 166"/>
                <p:cNvSpPr>
                  <a:spLocks/>
                </p:cNvSpPr>
                <p:nvPr/>
              </p:nvSpPr>
              <p:spPr bwMode="auto">
                <a:xfrm>
                  <a:off x="4182" y="1108"/>
                  <a:ext cx="97" cy="7"/>
                </a:xfrm>
                <a:custGeom>
                  <a:avLst/>
                  <a:gdLst>
                    <a:gd name="T0" fmla="*/ 97 w 97"/>
                    <a:gd name="T1" fmla="*/ 7 h 7"/>
                    <a:gd name="T2" fmla="*/ 97 w 97"/>
                    <a:gd name="T3" fmla="*/ 7 h 7"/>
                    <a:gd name="T4" fmla="*/ 0 w 97"/>
                    <a:gd name="T5" fmla="*/ 4 h 7"/>
                    <a:gd name="T6" fmla="*/ 0 w 97"/>
                    <a:gd name="T7" fmla="*/ 4 h 7"/>
                    <a:gd name="T8" fmla="*/ 0 w 97"/>
                    <a:gd name="T9" fmla="*/ 2 h 7"/>
                    <a:gd name="T10" fmla="*/ 0 w 97"/>
                    <a:gd name="T11" fmla="*/ 2 h 7"/>
                    <a:gd name="T12" fmla="*/ 94 w 97"/>
                    <a:gd name="T13" fmla="*/ 0 h 7"/>
                    <a:gd name="T14" fmla="*/ 94 w 97"/>
                    <a:gd name="T15" fmla="*/ 0 h 7"/>
                    <a:gd name="T16" fmla="*/ 97 w 97"/>
                    <a:gd name="T17" fmla="*/ 7 h 7"/>
                    <a:gd name="T18" fmla="*/ 97 w 97"/>
                    <a:gd name="T19" fmla="*/ 7 h 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97" h="7">
                      <a:moveTo>
                        <a:pt x="97" y="7"/>
                      </a:moveTo>
                      <a:lnTo>
                        <a:pt x="97" y="7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94" y="0"/>
                      </a:lnTo>
                      <a:lnTo>
                        <a:pt x="97" y="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42" name="Freeform 167"/>
                <p:cNvSpPr>
                  <a:spLocks/>
                </p:cNvSpPr>
                <p:nvPr/>
              </p:nvSpPr>
              <p:spPr bwMode="auto">
                <a:xfrm>
                  <a:off x="4180" y="1124"/>
                  <a:ext cx="104" cy="7"/>
                </a:xfrm>
                <a:custGeom>
                  <a:avLst/>
                  <a:gdLst>
                    <a:gd name="T0" fmla="*/ 104 w 104"/>
                    <a:gd name="T1" fmla="*/ 7 h 7"/>
                    <a:gd name="T2" fmla="*/ 0 w 104"/>
                    <a:gd name="T3" fmla="*/ 3 h 7"/>
                    <a:gd name="T4" fmla="*/ 0 w 104"/>
                    <a:gd name="T5" fmla="*/ 3 h 7"/>
                    <a:gd name="T6" fmla="*/ 0 w 104"/>
                    <a:gd name="T7" fmla="*/ 3 h 7"/>
                    <a:gd name="T8" fmla="*/ 101 w 104"/>
                    <a:gd name="T9" fmla="*/ 0 h 7"/>
                    <a:gd name="T10" fmla="*/ 101 w 104"/>
                    <a:gd name="T11" fmla="*/ 0 h 7"/>
                    <a:gd name="T12" fmla="*/ 104 w 104"/>
                    <a:gd name="T13" fmla="*/ 7 h 7"/>
                    <a:gd name="T14" fmla="*/ 104 w 104"/>
                    <a:gd name="T15" fmla="*/ 7 h 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04" h="7">
                      <a:moveTo>
                        <a:pt x="104" y="7"/>
                      </a:moveTo>
                      <a:lnTo>
                        <a:pt x="0" y="3"/>
                      </a:lnTo>
                      <a:lnTo>
                        <a:pt x="101" y="0"/>
                      </a:lnTo>
                      <a:lnTo>
                        <a:pt x="104" y="7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43" name="Freeform 168"/>
                <p:cNvSpPr>
                  <a:spLocks/>
                </p:cNvSpPr>
                <p:nvPr/>
              </p:nvSpPr>
              <p:spPr bwMode="auto">
                <a:xfrm>
                  <a:off x="4175" y="1148"/>
                  <a:ext cx="111" cy="75"/>
                </a:xfrm>
                <a:custGeom>
                  <a:avLst/>
                  <a:gdLst>
                    <a:gd name="T0" fmla="*/ 111 w 111"/>
                    <a:gd name="T1" fmla="*/ 16 h 75"/>
                    <a:gd name="T2" fmla="*/ 2 w 111"/>
                    <a:gd name="T3" fmla="*/ 0 h 75"/>
                    <a:gd name="T4" fmla="*/ 2 w 111"/>
                    <a:gd name="T5" fmla="*/ 0 h 75"/>
                    <a:gd name="T6" fmla="*/ 0 w 111"/>
                    <a:gd name="T7" fmla="*/ 12 h 75"/>
                    <a:gd name="T8" fmla="*/ 0 w 111"/>
                    <a:gd name="T9" fmla="*/ 56 h 75"/>
                    <a:gd name="T10" fmla="*/ 85 w 111"/>
                    <a:gd name="T11" fmla="*/ 75 h 75"/>
                    <a:gd name="T12" fmla="*/ 85 w 111"/>
                    <a:gd name="T13" fmla="*/ 75 h 75"/>
                    <a:gd name="T14" fmla="*/ 87 w 111"/>
                    <a:gd name="T15" fmla="*/ 71 h 75"/>
                    <a:gd name="T16" fmla="*/ 97 w 111"/>
                    <a:gd name="T17" fmla="*/ 59 h 75"/>
                    <a:gd name="T18" fmla="*/ 106 w 111"/>
                    <a:gd name="T19" fmla="*/ 40 h 75"/>
                    <a:gd name="T20" fmla="*/ 109 w 111"/>
                    <a:gd name="T21" fmla="*/ 28 h 75"/>
                    <a:gd name="T22" fmla="*/ 111 w 111"/>
                    <a:gd name="T23" fmla="*/ 16 h 75"/>
                    <a:gd name="T24" fmla="*/ 111 w 111"/>
                    <a:gd name="T25" fmla="*/ 16 h 7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1" h="75">
                      <a:moveTo>
                        <a:pt x="111" y="16"/>
                      </a:moveTo>
                      <a:lnTo>
                        <a:pt x="2" y="0"/>
                      </a:lnTo>
                      <a:lnTo>
                        <a:pt x="0" y="12"/>
                      </a:lnTo>
                      <a:lnTo>
                        <a:pt x="0" y="56"/>
                      </a:lnTo>
                      <a:lnTo>
                        <a:pt x="85" y="75"/>
                      </a:lnTo>
                      <a:lnTo>
                        <a:pt x="87" y="71"/>
                      </a:lnTo>
                      <a:lnTo>
                        <a:pt x="97" y="59"/>
                      </a:lnTo>
                      <a:lnTo>
                        <a:pt x="106" y="40"/>
                      </a:lnTo>
                      <a:lnTo>
                        <a:pt x="109" y="28"/>
                      </a:lnTo>
                      <a:lnTo>
                        <a:pt x="111" y="16"/>
                      </a:lnTo>
                      <a:close/>
                    </a:path>
                  </a:pathLst>
                </a:custGeom>
                <a:solidFill>
                  <a:srgbClr val="8673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44" name="Freeform 169"/>
                <p:cNvSpPr>
                  <a:spLocks/>
                </p:cNvSpPr>
                <p:nvPr/>
              </p:nvSpPr>
              <p:spPr bwMode="auto">
                <a:xfrm>
                  <a:off x="4522" y="962"/>
                  <a:ext cx="37" cy="54"/>
                </a:xfrm>
                <a:custGeom>
                  <a:avLst/>
                  <a:gdLst>
                    <a:gd name="T0" fmla="*/ 37 w 37"/>
                    <a:gd name="T1" fmla="*/ 0 h 54"/>
                    <a:gd name="T2" fmla="*/ 37 w 37"/>
                    <a:gd name="T3" fmla="*/ 0 h 54"/>
                    <a:gd name="T4" fmla="*/ 26 w 37"/>
                    <a:gd name="T5" fmla="*/ 21 h 54"/>
                    <a:gd name="T6" fmla="*/ 26 w 37"/>
                    <a:gd name="T7" fmla="*/ 21 h 54"/>
                    <a:gd name="T8" fmla="*/ 4 w 37"/>
                    <a:gd name="T9" fmla="*/ 49 h 54"/>
                    <a:gd name="T10" fmla="*/ 0 w 37"/>
                    <a:gd name="T11" fmla="*/ 54 h 54"/>
                    <a:gd name="T12" fmla="*/ 0 w 37"/>
                    <a:gd name="T13" fmla="*/ 54 h 54"/>
                    <a:gd name="T14" fmla="*/ 11 w 37"/>
                    <a:gd name="T15" fmla="*/ 37 h 54"/>
                    <a:gd name="T16" fmla="*/ 21 w 37"/>
                    <a:gd name="T17" fmla="*/ 21 h 54"/>
                    <a:gd name="T18" fmla="*/ 30 w 37"/>
                    <a:gd name="T19" fmla="*/ 0 h 54"/>
                    <a:gd name="T20" fmla="*/ 37 w 37"/>
                    <a:gd name="T21" fmla="*/ 0 h 5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" h="54">
                      <a:moveTo>
                        <a:pt x="37" y="0"/>
                      </a:moveTo>
                      <a:lnTo>
                        <a:pt x="37" y="0"/>
                      </a:lnTo>
                      <a:lnTo>
                        <a:pt x="26" y="21"/>
                      </a:lnTo>
                      <a:lnTo>
                        <a:pt x="4" y="49"/>
                      </a:lnTo>
                      <a:lnTo>
                        <a:pt x="0" y="54"/>
                      </a:lnTo>
                      <a:lnTo>
                        <a:pt x="11" y="37"/>
                      </a:lnTo>
                      <a:lnTo>
                        <a:pt x="21" y="21"/>
                      </a:lnTo>
                      <a:lnTo>
                        <a:pt x="30" y="0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745" name="Freeform 170"/>
                <p:cNvSpPr>
                  <a:spLocks/>
                </p:cNvSpPr>
                <p:nvPr/>
              </p:nvSpPr>
              <p:spPr bwMode="auto">
                <a:xfrm>
                  <a:off x="4331" y="1153"/>
                  <a:ext cx="341" cy="301"/>
                </a:xfrm>
                <a:custGeom>
                  <a:avLst/>
                  <a:gdLst>
                    <a:gd name="T0" fmla="*/ 186 w 341"/>
                    <a:gd name="T1" fmla="*/ 153 h 301"/>
                    <a:gd name="T2" fmla="*/ 0 w 341"/>
                    <a:gd name="T3" fmla="*/ 0 h 301"/>
                    <a:gd name="T4" fmla="*/ 184 w 341"/>
                    <a:gd name="T5" fmla="*/ 160 h 301"/>
                    <a:gd name="T6" fmla="*/ 202 w 341"/>
                    <a:gd name="T7" fmla="*/ 165 h 301"/>
                    <a:gd name="T8" fmla="*/ 257 w 341"/>
                    <a:gd name="T9" fmla="*/ 233 h 301"/>
                    <a:gd name="T10" fmla="*/ 341 w 341"/>
                    <a:gd name="T11" fmla="*/ 301 h 301"/>
                    <a:gd name="T12" fmla="*/ 332 w 341"/>
                    <a:gd name="T13" fmla="*/ 282 h 301"/>
                    <a:gd name="T14" fmla="*/ 261 w 341"/>
                    <a:gd name="T15" fmla="*/ 228 h 301"/>
                    <a:gd name="T16" fmla="*/ 207 w 341"/>
                    <a:gd name="T17" fmla="*/ 160 h 301"/>
                    <a:gd name="T18" fmla="*/ 186 w 341"/>
                    <a:gd name="T19" fmla="*/ 153 h 3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41" h="301">
                      <a:moveTo>
                        <a:pt x="186" y="153"/>
                      </a:moveTo>
                      <a:lnTo>
                        <a:pt x="0" y="0"/>
                      </a:lnTo>
                      <a:lnTo>
                        <a:pt x="184" y="160"/>
                      </a:lnTo>
                      <a:lnTo>
                        <a:pt x="202" y="165"/>
                      </a:lnTo>
                      <a:lnTo>
                        <a:pt x="257" y="233"/>
                      </a:lnTo>
                      <a:lnTo>
                        <a:pt x="341" y="301"/>
                      </a:lnTo>
                      <a:lnTo>
                        <a:pt x="332" y="282"/>
                      </a:lnTo>
                      <a:lnTo>
                        <a:pt x="261" y="228"/>
                      </a:lnTo>
                      <a:lnTo>
                        <a:pt x="207" y="160"/>
                      </a:lnTo>
                      <a:lnTo>
                        <a:pt x="186" y="153"/>
                      </a:lnTo>
                      <a:close/>
                    </a:path>
                  </a:pathLst>
                </a:custGeom>
                <a:solidFill>
                  <a:srgbClr val="D2D8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581" name="Line 188"/>
              <p:cNvSpPr>
                <a:spLocks noChangeShapeType="1"/>
              </p:cNvSpPr>
              <p:nvPr/>
            </p:nvSpPr>
            <p:spPr bwMode="auto">
              <a:xfrm>
                <a:off x="2096" y="661"/>
                <a:ext cx="788" cy="5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  <p:sp>
            <p:nvSpPr>
              <p:cNvPr id="23582" name="Line 189"/>
              <p:cNvSpPr>
                <a:spLocks noChangeShapeType="1"/>
              </p:cNvSpPr>
              <p:nvPr/>
            </p:nvSpPr>
            <p:spPr bwMode="auto">
              <a:xfrm>
                <a:off x="2052" y="836"/>
                <a:ext cx="1752" cy="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  <p:sp>
            <p:nvSpPr>
              <p:cNvPr id="23583" name="Line 190"/>
              <p:cNvSpPr>
                <a:spLocks noChangeShapeType="1"/>
              </p:cNvSpPr>
              <p:nvPr/>
            </p:nvSpPr>
            <p:spPr bwMode="auto">
              <a:xfrm>
                <a:off x="2052" y="967"/>
                <a:ext cx="832" cy="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  <p:sp>
            <p:nvSpPr>
              <p:cNvPr id="23584" name="Line 191"/>
              <p:cNvSpPr>
                <a:spLocks noChangeShapeType="1"/>
              </p:cNvSpPr>
              <p:nvPr/>
            </p:nvSpPr>
            <p:spPr bwMode="auto">
              <a:xfrm flipV="1">
                <a:off x="2052" y="748"/>
                <a:ext cx="1752" cy="35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/>
              </a:p>
            </p:txBody>
          </p:sp>
        </p:grpSp>
        <p:sp>
          <p:nvSpPr>
            <p:cNvPr id="23579" name="Text Box 206"/>
            <p:cNvSpPr txBox="1">
              <a:spLocks noChangeArrowheads="1"/>
            </p:cNvSpPr>
            <p:nvPr/>
          </p:nvSpPr>
          <p:spPr bwMode="auto">
            <a:xfrm>
              <a:off x="3872" y="1449"/>
              <a:ext cx="618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Disk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500GB</a:t>
              </a:r>
            </a:p>
          </p:txBody>
        </p:sp>
      </p:grpSp>
      <p:grpSp>
        <p:nvGrpSpPr>
          <p:cNvPr id="765177" name="Group 249"/>
          <p:cNvGrpSpPr>
            <a:grpSpLocks/>
          </p:cNvGrpSpPr>
          <p:nvPr/>
        </p:nvGrpSpPr>
        <p:grpSpPr bwMode="auto">
          <a:xfrm>
            <a:off x="1092200" y="257175"/>
            <a:ext cx="1138238" cy="3324225"/>
            <a:chOff x="576" y="48"/>
            <a:chExt cx="717" cy="2094"/>
          </a:xfrm>
        </p:grpSpPr>
        <p:sp>
          <p:nvSpPr>
            <p:cNvPr id="23560" name="Rectangle 4"/>
            <p:cNvSpPr>
              <a:spLocks noChangeArrowheads="1"/>
            </p:cNvSpPr>
            <p:nvPr/>
          </p:nvSpPr>
          <p:spPr bwMode="auto">
            <a:xfrm>
              <a:off x="607" y="48"/>
              <a:ext cx="657" cy="1576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ko-KR" altLang="en-US" sz="6000">
                  <a:ea typeface="굴림" panose="020B0600000101010101" pitchFamily="34" charset="-127"/>
                  <a:sym typeface="Symbol" panose="05050102010706020507" pitchFamily="18" charset="2"/>
                </a:rPr>
                <a:t></a:t>
              </a:r>
            </a:p>
          </p:txBody>
        </p:sp>
        <p:sp>
          <p:nvSpPr>
            <p:cNvPr id="23561" name="Text Box 205"/>
            <p:cNvSpPr txBox="1">
              <a:spLocks noChangeArrowheads="1"/>
            </p:cNvSpPr>
            <p:nvPr/>
          </p:nvSpPr>
          <p:spPr bwMode="auto">
            <a:xfrm>
              <a:off x="576" y="1624"/>
              <a:ext cx="71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Virtual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Memory</a:t>
              </a:r>
            </a:p>
            <a:p>
              <a:pPr>
                <a:spcBef>
                  <a:spcPct val="0"/>
                </a:spcBef>
              </a:pPr>
              <a:r>
                <a:rPr lang="en-US" altLang="ko-KR">
                  <a:ea typeface="굴림" panose="020B0600000101010101" pitchFamily="34" charset="-127"/>
                </a:rPr>
                <a:t>4 GB</a:t>
              </a:r>
            </a:p>
          </p:txBody>
        </p:sp>
        <p:sp>
          <p:nvSpPr>
            <p:cNvPr id="23562" name="Rectangle 224"/>
            <p:cNvSpPr>
              <a:spLocks noChangeArrowheads="1"/>
            </p:cNvSpPr>
            <p:nvPr/>
          </p:nvSpPr>
          <p:spPr bwMode="auto">
            <a:xfrm>
              <a:off x="607" y="1274"/>
              <a:ext cx="657" cy="8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63" name="Rectangle 225"/>
            <p:cNvSpPr>
              <a:spLocks noChangeArrowheads="1"/>
            </p:cNvSpPr>
            <p:nvPr/>
          </p:nvSpPr>
          <p:spPr bwMode="auto">
            <a:xfrm>
              <a:off x="607" y="1186"/>
              <a:ext cx="657" cy="8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64" name="Rectangle 226"/>
            <p:cNvSpPr>
              <a:spLocks noChangeArrowheads="1"/>
            </p:cNvSpPr>
            <p:nvPr/>
          </p:nvSpPr>
          <p:spPr bwMode="auto">
            <a:xfrm>
              <a:off x="607" y="1099"/>
              <a:ext cx="657" cy="8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65" name="Rectangle 227"/>
            <p:cNvSpPr>
              <a:spLocks noChangeArrowheads="1"/>
            </p:cNvSpPr>
            <p:nvPr/>
          </p:nvSpPr>
          <p:spPr bwMode="auto">
            <a:xfrm>
              <a:off x="607" y="1011"/>
              <a:ext cx="657" cy="8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66" name="Rectangle 228"/>
            <p:cNvSpPr>
              <a:spLocks noChangeArrowheads="1"/>
            </p:cNvSpPr>
            <p:nvPr/>
          </p:nvSpPr>
          <p:spPr bwMode="auto">
            <a:xfrm>
              <a:off x="607" y="924"/>
              <a:ext cx="657" cy="8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67" name="Rectangle 229"/>
            <p:cNvSpPr>
              <a:spLocks noChangeArrowheads="1"/>
            </p:cNvSpPr>
            <p:nvPr/>
          </p:nvSpPr>
          <p:spPr bwMode="auto">
            <a:xfrm>
              <a:off x="607" y="836"/>
              <a:ext cx="657" cy="8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68" name="Rectangle 230"/>
            <p:cNvSpPr>
              <a:spLocks noChangeArrowheads="1"/>
            </p:cNvSpPr>
            <p:nvPr/>
          </p:nvSpPr>
          <p:spPr bwMode="auto">
            <a:xfrm>
              <a:off x="607" y="748"/>
              <a:ext cx="657" cy="8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69" name="Rectangle 231"/>
            <p:cNvSpPr>
              <a:spLocks noChangeArrowheads="1"/>
            </p:cNvSpPr>
            <p:nvPr/>
          </p:nvSpPr>
          <p:spPr bwMode="auto">
            <a:xfrm>
              <a:off x="607" y="661"/>
              <a:ext cx="657" cy="8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70" name="Rectangle 232"/>
            <p:cNvSpPr>
              <a:spLocks noChangeArrowheads="1"/>
            </p:cNvSpPr>
            <p:nvPr/>
          </p:nvSpPr>
          <p:spPr bwMode="auto">
            <a:xfrm>
              <a:off x="607" y="573"/>
              <a:ext cx="657" cy="8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71" name="Rectangle 233"/>
            <p:cNvSpPr>
              <a:spLocks noChangeArrowheads="1"/>
            </p:cNvSpPr>
            <p:nvPr/>
          </p:nvSpPr>
          <p:spPr bwMode="auto">
            <a:xfrm>
              <a:off x="607" y="486"/>
              <a:ext cx="657" cy="8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72" name="Rectangle 234"/>
            <p:cNvSpPr>
              <a:spLocks noChangeArrowheads="1"/>
            </p:cNvSpPr>
            <p:nvPr/>
          </p:nvSpPr>
          <p:spPr bwMode="auto">
            <a:xfrm>
              <a:off x="607" y="398"/>
              <a:ext cx="657" cy="8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73" name="Rectangle 235"/>
            <p:cNvSpPr>
              <a:spLocks noChangeArrowheads="1"/>
            </p:cNvSpPr>
            <p:nvPr/>
          </p:nvSpPr>
          <p:spPr bwMode="auto">
            <a:xfrm>
              <a:off x="607" y="311"/>
              <a:ext cx="657" cy="8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74" name="Rectangle 236"/>
            <p:cNvSpPr>
              <a:spLocks noChangeArrowheads="1"/>
            </p:cNvSpPr>
            <p:nvPr/>
          </p:nvSpPr>
          <p:spPr bwMode="auto">
            <a:xfrm>
              <a:off x="607" y="223"/>
              <a:ext cx="657" cy="8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75" name="Rectangle 237"/>
            <p:cNvSpPr>
              <a:spLocks noChangeArrowheads="1"/>
            </p:cNvSpPr>
            <p:nvPr/>
          </p:nvSpPr>
          <p:spPr bwMode="auto">
            <a:xfrm>
              <a:off x="607" y="136"/>
              <a:ext cx="657" cy="8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76" name="Rectangle 243"/>
            <p:cNvSpPr>
              <a:spLocks noChangeArrowheads="1"/>
            </p:cNvSpPr>
            <p:nvPr/>
          </p:nvSpPr>
          <p:spPr bwMode="auto">
            <a:xfrm>
              <a:off x="607" y="1361"/>
              <a:ext cx="657" cy="8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3577" name="Rectangle 244"/>
            <p:cNvSpPr>
              <a:spLocks noChangeArrowheads="1"/>
            </p:cNvSpPr>
            <p:nvPr/>
          </p:nvSpPr>
          <p:spPr bwMode="auto">
            <a:xfrm>
              <a:off x="607" y="1449"/>
              <a:ext cx="657" cy="87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280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6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6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Review: What is in a PTE?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85800"/>
            <a:ext cx="9144000" cy="59436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5000"/>
              </a:spcBef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What is in a Page Table Entry (or PTE)?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Pointer to next-level page table or to actual page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Permission bits: valid, read-only, read-write, write-only</a:t>
            </a: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Example: Intel x86 architecture PTE: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2-level page </a:t>
            </a:r>
            <a:r>
              <a:rPr lang="en-US" altLang="ko-KR" dirty="0" err="1">
                <a:ea typeface="굴림" panose="020B0600000101010101" pitchFamily="34" charset="-127"/>
                <a:sym typeface="Symbol" panose="05050102010706020507" pitchFamily="18" charset="2"/>
              </a:rPr>
              <a:t>tabler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 (10, 10, 12-bit offset)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Intermediate page tables called “Directories”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tabLst>
                <a:tab pos="1377950" algn="r"/>
                <a:tab pos="1541463" algn="l"/>
              </a:tabLst>
            </a:pPr>
            <a:endParaRPr lang="en-US" altLang="ko-KR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tabLst>
                <a:tab pos="1377950" algn="r"/>
                <a:tab pos="1541463" algn="l"/>
              </a:tabLst>
            </a:pPr>
            <a:endParaRPr lang="en-US" altLang="ko-KR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marL="628650" lvl="1">
              <a:lnSpc>
                <a:spcPct val="80000"/>
              </a:lnSpc>
              <a:spcBef>
                <a:spcPct val="15000"/>
              </a:spcBef>
              <a:tabLst>
                <a:tab pos="1377950" algn="r"/>
                <a:tab pos="1541463" algn="l"/>
              </a:tabLst>
            </a:pPr>
            <a:endParaRPr lang="en-US" altLang="ko-KR" dirty="0">
              <a:ea typeface="굴림" panose="020B0600000101010101" pitchFamily="34" charset="-127"/>
              <a:sym typeface="Symbol" panose="05050102010706020507" pitchFamily="18" charset="2"/>
            </a:endParaRPr>
          </a:p>
          <a:p>
            <a:pPr marL="628650" lvl="1">
              <a:lnSpc>
                <a:spcPct val="80000"/>
              </a:lnSpc>
              <a:spcBef>
                <a:spcPct val="15000"/>
              </a:spcBef>
              <a:buFontTx/>
              <a:buNone/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	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P: 	Present (same as “valid” bit in other architectures) 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buFontTx/>
              <a:buNone/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	W: 	Writeable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buFontTx/>
              <a:buNone/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	U: 	User accessible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buFontTx/>
              <a:buNone/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	PWT:	Page write transparent: external cache write-through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buFontTx/>
              <a:buNone/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	PCD:	Page cache disabled (page cannot be cached)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buFontTx/>
              <a:buNone/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	A: 	Accessed: page has been accessed recently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buFontTx/>
              <a:buNone/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	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34" charset="-127"/>
                <a:sym typeface="Symbol" panose="05050102010706020507" pitchFamily="18" charset="2"/>
              </a:rPr>
              <a:t>D: 	Dirty (PTE only): page has been modified recently</a:t>
            </a:r>
          </a:p>
          <a:p>
            <a:pPr marL="628650" lvl="1">
              <a:lnSpc>
                <a:spcPct val="80000"/>
              </a:lnSpc>
              <a:spcBef>
                <a:spcPct val="15000"/>
              </a:spcBef>
              <a:buFontTx/>
              <a:buNone/>
              <a:tabLst>
                <a:tab pos="1377950" algn="r"/>
                <a:tab pos="1541463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	</a:t>
            </a: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PS: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</a:t>
            </a: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Page Size: PS=1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4MB page (directory only).</a:t>
            </a:r>
            <a:b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	Bottom 22 bits of virtual address serve as offset</a:t>
            </a:r>
          </a:p>
        </p:txBody>
      </p:sp>
      <p:grpSp>
        <p:nvGrpSpPr>
          <p:cNvPr id="25604" name="Group 122"/>
          <p:cNvGrpSpPr>
            <a:grpSpLocks/>
          </p:cNvGrpSpPr>
          <p:nvPr/>
        </p:nvGrpSpPr>
        <p:grpSpPr bwMode="auto">
          <a:xfrm>
            <a:off x="663575" y="2717800"/>
            <a:ext cx="7712075" cy="942975"/>
            <a:chOff x="480" y="2304"/>
            <a:chExt cx="4858" cy="594"/>
          </a:xfrm>
        </p:grpSpPr>
        <p:sp>
          <p:nvSpPr>
            <p:cNvPr id="25605" name="Rectangle 97"/>
            <p:cNvSpPr>
              <a:spLocks noChangeArrowheads="1"/>
            </p:cNvSpPr>
            <p:nvPr/>
          </p:nvSpPr>
          <p:spPr bwMode="auto">
            <a:xfrm>
              <a:off x="480" y="2304"/>
              <a:ext cx="2544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Page Frame Number</a:t>
              </a:r>
            </a:p>
            <a:p>
              <a:r>
                <a:rPr lang="en-US" altLang="ko-KR">
                  <a:ea typeface="굴림" panose="020B0600000101010101" pitchFamily="34" charset="-127"/>
                </a:rPr>
                <a:t>(Physical Page Number)</a:t>
              </a:r>
            </a:p>
          </p:txBody>
        </p:sp>
        <p:sp>
          <p:nvSpPr>
            <p:cNvPr id="25606" name="Rectangle 98"/>
            <p:cNvSpPr>
              <a:spLocks noChangeArrowheads="1"/>
            </p:cNvSpPr>
            <p:nvPr/>
          </p:nvSpPr>
          <p:spPr bwMode="auto">
            <a:xfrm>
              <a:off x="3024" y="2304"/>
              <a:ext cx="576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Free</a:t>
              </a:r>
            </a:p>
            <a:p>
              <a:r>
                <a:rPr lang="en-US" altLang="ko-KR">
                  <a:ea typeface="굴림" panose="020B0600000101010101" pitchFamily="34" charset="-127"/>
                </a:rPr>
                <a:t>(OS)</a:t>
              </a:r>
            </a:p>
          </p:txBody>
        </p:sp>
        <p:sp>
          <p:nvSpPr>
            <p:cNvPr id="25607" name="Rectangle 99"/>
            <p:cNvSpPr>
              <a:spLocks noChangeArrowheads="1"/>
            </p:cNvSpPr>
            <p:nvPr/>
          </p:nvSpPr>
          <p:spPr bwMode="auto">
            <a:xfrm>
              <a:off x="3600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0</a:t>
              </a:r>
            </a:p>
          </p:txBody>
        </p:sp>
        <p:sp>
          <p:nvSpPr>
            <p:cNvPr id="25608" name="Rectangle 100"/>
            <p:cNvSpPr>
              <a:spLocks noChangeArrowheads="1"/>
            </p:cNvSpPr>
            <p:nvPr/>
          </p:nvSpPr>
          <p:spPr bwMode="auto">
            <a:xfrm>
              <a:off x="3792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"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/>
              <a:r>
                <a:rPr lang="en-US" altLang="ko-KR" dirty="0" smtClean="0">
                  <a:ea typeface="굴림" panose="020B0600000101010101" pitchFamily="34" charset="-127"/>
                </a:rPr>
                <a:t>PS</a:t>
              </a:r>
              <a:endParaRPr lang="en-US" altLang="ko-KR" dirty="0">
                <a:ea typeface="굴림" panose="020B0600000101010101" pitchFamily="34" charset="-127"/>
              </a:endParaRPr>
            </a:p>
          </p:txBody>
        </p:sp>
        <p:sp>
          <p:nvSpPr>
            <p:cNvPr id="25609" name="Rectangle 101"/>
            <p:cNvSpPr>
              <a:spLocks noChangeArrowheads="1"/>
            </p:cNvSpPr>
            <p:nvPr/>
          </p:nvSpPr>
          <p:spPr bwMode="auto">
            <a:xfrm>
              <a:off x="3984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D</a:t>
              </a:r>
            </a:p>
          </p:txBody>
        </p:sp>
        <p:sp>
          <p:nvSpPr>
            <p:cNvPr id="25610" name="Rectangle 102"/>
            <p:cNvSpPr>
              <a:spLocks noChangeArrowheads="1"/>
            </p:cNvSpPr>
            <p:nvPr/>
          </p:nvSpPr>
          <p:spPr bwMode="auto">
            <a:xfrm>
              <a:off x="4176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A</a:t>
              </a:r>
            </a:p>
          </p:txBody>
        </p:sp>
        <p:sp>
          <p:nvSpPr>
            <p:cNvPr id="25611" name="Rectangle 103"/>
            <p:cNvSpPr>
              <a:spLocks noChangeArrowheads="1"/>
            </p:cNvSpPr>
            <p:nvPr/>
          </p:nvSpPr>
          <p:spPr bwMode="auto">
            <a:xfrm>
              <a:off x="4368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PCD</a:t>
              </a:r>
            </a:p>
          </p:txBody>
        </p:sp>
        <p:sp>
          <p:nvSpPr>
            <p:cNvPr id="25612" name="Rectangle 104"/>
            <p:cNvSpPr>
              <a:spLocks noChangeArrowheads="1"/>
            </p:cNvSpPr>
            <p:nvPr/>
          </p:nvSpPr>
          <p:spPr bwMode="auto">
            <a:xfrm>
              <a:off x="4560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1800">
                  <a:ea typeface="굴림" panose="020B0600000101010101" pitchFamily="34" charset="-127"/>
                </a:rPr>
                <a:t>PWT</a:t>
              </a:r>
            </a:p>
          </p:txBody>
        </p:sp>
        <p:sp>
          <p:nvSpPr>
            <p:cNvPr id="25613" name="Rectangle 105"/>
            <p:cNvSpPr>
              <a:spLocks noChangeArrowheads="1"/>
            </p:cNvSpPr>
            <p:nvPr/>
          </p:nvSpPr>
          <p:spPr bwMode="auto">
            <a:xfrm>
              <a:off x="4752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U</a:t>
              </a:r>
            </a:p>
          </p:txBody>
        </p:sp>
        <p:sp>
          <p:nvSpPr>
            <p:cNvPr id="25614" name="Rectangle 106"/>
            <p:cNvSpPr>
              <a:spLocks noChangeArrowheads="1"/>
            </p:cNvSpPr>
            <p:nvPr/>
          </p:nvSpPr>
          <p:spPr bwMode="auto">
            <a:xfrm>
              <a:off x="4944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W</a:t>
              </a:r>
            </a:p>
          </p:txBody>
        </p:sp>
        <p:sp>
          <p:nvSpPr>
            <p:cNvPr id="25615" name="Rectangle 107"/>
            <p:cNvSpPr>
              <a:spLocks noChangeArrowheads="1"/>
            </p:cNvSpPr>
            <p:nvPr/>
          </p:nvSpPr>
          <p:spPr bwMode="auto">
            <a:xfrm>
              <a:off x="5136" y="2304"/>
              <a:ext cx="192" cy="384"/>
            </a:xfrm>
            <a:prstGeom prst="rect">
              <a:avLst/>
            </a:prstGeom>
            <a:solidFill>
              <a:srgbClr val="FF66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P</a:t>
              </a:r>
            </a:p>
          </p:txBody>
        </p:sp>
        <p:sp>
          <p:nvSpPr>
            <p:cNvPr id="25616" name="Text Box 111"/>
            <p:cNvSpPr txBox="1">
              <a:spLocks noChangeArrowheads="1"/>
            </p:cNvSpPr>
            <p:nvPr/>
          </p:nvSpPr>
          <p:spPr bwMode="auto">
            <a:xfrm>
              <a:off x="5126" y="2688"/>
              <a:ext cx="21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0</a:t>
              </a:r>
            </a:p>
          </p:txBody>
        </p:sp>
        <p:sp>
          <p:nvSpPr>
            <p:cNvPr id="25617" name="Text Box 112"/>
            <p:cNvSpPr txBox="1">
              <a:spLocks noChangeArrowheads="1"/>
            </p:cNvSpPr>
            <p:nvPr/>
          </p:nvSpPr>
          <p:spPr bwMode="auto">
            <a:xfrm>
              <a:off x="4944" y="2688"/>
              <a:ext cx="21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1</a:t>
              </a:r>
            </a:p>
          </p:txBody>
        </p:sp>
        <p:sp>
          <p:nvSpPr>
            <p:cNvPr id="25618" name="Text Box 113"/>
            <p:cNvSpPr txBox="1">
              <a:spLocks noChangeArrowheads="1"/>
            </p:cNvSpPr>
            <p:nvPr/>
          </p:nvSpPr>
          <p:spPr bwMode="auto">
            <a:xfrm>
              <a:off x="4752" y="2688"/>
              <a:ext cx="21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2</a:t>
              </a:r>
            </a:p>
          </p:txBody>
        </p:sp>
        <p:sp>
          <p:nvSpPr>
            <p:cNvPr id="25619" name="Text Box 114"/>
            <p:cNvSpPr txBox="1">
              <a:spLocks noChangeArrowheads="1"/>
            </p:cNvSpPr>
            <p:nvPr/>
          </p:nvSpPr>
          <p:spPr bwMode="auto">
            <a:xfrm>
              <a:off x="4560" y="2688"/>
              <a:ext cx="21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3</a:t>
              </a:r>
            </a:p>
          </p:txBody>
        </p:sp>
        <p:sp>
          <p:nvSpPr>
            <p:cNvPr id="25620" name="Text Box 115"/>
            <p:cNvSpPr txBox="1">
              <a:spLocks noChangeArrowheads="1"/>
            </p:cNvSpPr>
            <p:nvPr/>
          </p:nvSpPr>
          <p:spPr bwMode="auto">
            <a:xfrm>
              <a:off x="4368" y="2688"/>
              <a:ext cx="21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4</a:t>
              </a:r>
            </a:p>
          </p:txBody>
        </p:sp>
        <p:sp>
          <p:nvSpPr>
            <p:cNvPr id="25621" name="Text Box 116"/>
            <p:cNvSpPr txBox="1">
              <a:spLocks noChangeArrowheads="1"/>
            </p:cNvSpPr>
            <p:nvPr/>
          </p:nvSpPr>
          <p:spPr bwMode="auto">
            <a:xfrm>
              <a:off x="4176" y="2688"/>
              <a:ext cx="21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5</a:t>
              </a:r>
            </a:p>
          </p:txBody>
        </p:sp>
        <p:sp>
          <p:nvSpPr>
            <p:cNvPr id="25622" name="Text Box 117"/>
            <p:cNvSpPr txBox="1">
              <a:spLocks noChangeArrowheads="1"/>
            </p:cNvSpPr>
            <p:nvPr/>
          </p:nvSpPr>
          <p:spPr bwMode="auto">
            <a:xfrm>
              <a:off x="3984" y="2688"/>
              <a:ext cx="21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6</a:t>
              </a:r>
            </a:p>
          </p:txBody>
        </p:sp>
        <p:sp>
          <p:nvSpPr>
            <p:cNvPr id="25623" name="Text Box 118"/>
            <p:cNvSpPr txBox="1">
              <a:spLocks noChangeArrowheads="1"/>
            </p:cNvSpPr>
            <p:nvPr/>
          </p:nvSpPr>
          <p:spPr bwMode="auto">
            <a:xfrm>
              <a:off x="3792" y="2688"/>
              <a:ext cx="21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7</a:t>
              </a:r>
            </a:p>
          </p:txBody>
        </p:sp>
        <p:sp>
          <p:nvSpPr>
            <p:cNvPr id="25624" name="Text Box 119"/>
            <p:cNvSpPr txBox="1">
              <a:spLocks noChangeArrowheads="1"/>
            </p:cNvSpPr>
            <p:nvPr/>
          </p:nvSpPr>
          <p:spPr bwMode="auto">
            <a:xfrm>
              <a:off x="3600" y="2688"/>
              <a:ext cx="212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8</a:t>
              </a:r>
            </a:p>
          </p:txBody>
        </p:sp>
        <p:sp>
          <p:nvSpPr>
            <p:cNvPr id="25625" name="Text Box 120"/>
            <p:cNvSpPr txBox="1">
              <a:spLocks noChangeArrowheads="1"/>
            </p:cNvSpPr>
            <p:nvPr/>
          </p:nvSpPr>
          <p:spPr bwMode="auto">
            <a:xfrm>
              <a:off x="3072" y="2688"/>
              <a:ext cx="506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11-9</a:t>
              </a:r>
            </a:p>
          </p:txBody>
        </p:sp>
        <p:sp>
          <p:nvSpPr>
            <p:cNvPr id="25626" name="Text Box 121"/>
            <p:cNvSpPr txBox="1">
              <a:spLocks noChangeArrowheads="1"/>
            </p:cNvSpPr>
            <p:nvPr/>
          </p:nvSpPr>
          <p:spPr bwMode="auto">
            <a:xfrm>
              <a:off x="1440" y="2688"/>
              <a:ext cx="604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>
                  <a:ea typeface="굴림" panose="020B0600000101010101" pitchFamily="34" charset="-127"/>
                </a:rPr>
                <a:t>31-12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1641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986" name="Group 10"/>
          <p:cNvGrpSpPr>
            <a:grpSpLocks/>
          </p:cNvGrpSpPr>
          <p:nvPr/>
        </p:nvGrpSpPr>
        <p:grpSpPr bwMode="auto">
          <a:xfrm>
            <a:off x="381000" y="2743200"/>
            <a:ext cx="8382000" cy="2565400"/>
            <a:chOff x="240" y="1632"/>
            <a:chExt cx="5280" cy="1616"/>
          </a:xfrm>
        </p:grpSpPr>
        <p:sp>
          <p:nvSpPr>
            <p:cNvPr id="26629" name="AutoShape 4"/>
            <p:cNvSpPr>
              <a:spLocks noChangeArrowheads="1"/>
            </p:cNvSpPr>
            <p:nvPr/>
          </p:nvSpPr>
          <p:spPr bwMode="auto">
            <a:xfrm>
              <a:off x="240" y="1872"/>
              <a:ext cx="5280" cy="1376"/>
            </a:xfrm>
            <a:prstGeom prst="roundRect">
              <a:avLst>
                <a:gd name="adj" fmla="val 16667"/>
              </a:avLst>
            </a:prstGeom>
            <a:solidFill>
              <a:srgbClr val="FF66CC">
                <a:alpha val="32156"/>
              </a:srgbClr>
            </a:solidFill>
            <a:ln w="57150" algn="ctr">
              <a:solidFill>
                <a:srgbClr val="FF66CC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ko-KR" altLang="en-US">
                <a:ea typeface="굴림" panose="020B0600000101010101" pitchFamily="34" charset="-127"/>
              </a:endParaRPr>
            </a:p>
          </p:txBody>
        </p:sp>
        <p:sp>
          <p:nvSpPr>
            <p:cNvPr id="26630" name="WordArt 5"/>
            <p:cNvSpPr>
              <a:spLocks noChangeArrowheads="1" noChangeShapeType="1" noTextEdit="1"/>
            </p:cNvSpPr>
            <p:nvPr/>
          </p:nvSpPr>
          <p:spPr bwMode="auto">
            <a:xfrm>
              <a:off x="4416" y="1632"/>
              <a:ext cx="978" cy="551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legacyPerspectiveFront">
                  <a:rot lat="20519997" lon="1080000" rev="0"/>
                </a:camera>
                <a:lightRig rig="legacyHarsh2" dir="b"/>
              </a:scene3d>
              <a:sp3d extrusionH="430200" prstMaterial="legacyMatte">
                <a:extrusionClr>
                  <a:srgbClr val="FF6600"/>
                </a:extrusionClr>
                <a:contourClr>
                  <a:srgbClr val="FFE701"/>
                </a:contourClr>
              </a:sp3d>
            </a:bodyPr>
            <a:lstStyle/>
            <a:p>
              <a:r>
                <a:rPr lang="en-US" sz="3600" kern="10">
                  <a:ln w="9525"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E701"/>
                      </a:gs>
                      <a:gs pos="100000">
                        <a:srgbClr val="FE3E02"/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Cache</a:t>
              </a:r>
            </a:p>
          </p:txBody>
        </p:sp>
      </p:grp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05249"/>
            <a:ext cx="8839200" cy="6096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PTE makes demand paging </a:t>
            </a:r>
            <a:r>
              <a:rPr lang="en-US" altLang="ko-KR" dirty="0" err="1">
                <a:ea typeface="굴림" panose="020B0600000101010101" pitchFamily="34" charset="-127"/>
              </a:rPr>
              <a:t>implementatable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Valid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 Page in memory, PTE points at physical page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Not Valid  Page not in memory; use info in PTE to find it on disk when necessary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Suppose user references page with invalid PTE?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Memory Management Unit (MMU) traps to OS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Resulting trap is a “Page Fault”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What does OS do on a Page Fault?: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Choose an old page to replace 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If old page modified (“D=1”), write contents back to disk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Change its PTE and any cached TLB to be invalid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Load new page into memory from disk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Update page table entry, invalidate TLB for new entry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Continue thread from original faulting location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TLB for new page will be loaded when thread continued!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While pulling pages off disk for one process, OS runs another process from ready queue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Suspended process sits on wait queue</a:t>
            </a: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Demand Paging Mechanisms</a:t>
            </a:r>
          </a:p>
        </p:txBody>
      </p:sp>
    </p:spTree>
    <p:extLst>
      <p:ext uri="{BB962C8B-B14F-4D97-AF65-F5344CB8AC3E}">
        <p14:creationId xmlns:p14="http://schemas.microsoft.com/office/powerpoint/2010/main" val="40420273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66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66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9" grpId="0" uiExpand="1" build="p" bldLvl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63F3B-2C84-4F4A-8306-B08114197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Paging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E8D8AE0C-55C4-754D-B6CF-E9506992BB38}"/>
              </a:ext>
            </a:extLst>
          </p:cNvPr>
          <p:cNvSpPr/>
          <p:nvPr/>
        </p:nvSpPr>
        <p:spPr bwMode="auto">
          <a:xfrm>
            <a:off x="2514601" y="1068868"/>
            <a:ext cx="1677428" cy="1514728"/>
          </a:xfrm>
          <a:prstGeom prst="ca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E7847018-F87C-7740-8D9E-2E85BCAEB94E}"/>
              </a:ext>
            </a:extLst>
          </p:cNvPr>
          <p:cNvSpPr/>
          <p:nvPr/>
        </p:nvSpPr>
        <p:spPr bwMode="auto">
          <a:xfrm>
            <a:off x="4381089" y="1076072"/>
            <a:ext cx="1677428" cy="1514728"/>
          </a:xfrm>
          <a:prstGeom prst="ca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4FA2B-EC66-EA4D-A7BD-137FFB19F630}"/>
              </a:ext>
            </a:extLst>
          </p:cNvPr>
          <p:cNvSpPr txBox="1"/>
          <p:nvPr/>
        </p:nvSpPr>
        <p:spPr>
          <a:xfrm>
            <a:off x="6400800" y="1076072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Disks provide most of the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5E3F9-4E50-F141-9CC6-62D9E365A14F}"/>
              </a:ext>
            </a:extLst>
          </p:cNvPr>
          <p:cNvSpPr txBox="1"/>
          <p:nvPr/>
        </p:nvSpPr>
        <p:spPr>
          <a:xfrm>
            <a:off x="6400800" y="30480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Relatively small memory, for many processes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4ED5D5-45B1-C546-981A-1267D0B33309}"/>
              </a:ext>
            </a:extLst>
          </p:cNvPr>
          <p:cNvSpPr/>
          <p:nvPr/>
        </p:nvSpPr>
        <p:spPr bwMode="auto">
          <a:xfrm>
            <a:off x="4100384" y="4191000"/>
            <a:ext cx="419100" cy="381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7FC11-4B21-6644-B20F-C733DA1ADC37}"/>
              </a:ext>
            </a:extLst>
          </p:cNvPr>
          <p:cNvSpPr txBox="1"/>
          <p:nvPr/>
        </p:nvSpPr>
        <p:spPr>
          <a:xfrm>
            <a:off x="4192029" y="420747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9BD20-3131-1540-9670-11C3C7172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168442"/>
            <a:ext cx="1219200" cy="1080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6093D7-ED3B-8449-B4C3-1B08D8D3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89" y="5334000"/>
            <a:ext cx="1219200" cy="10808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AF7B25-FE5A-AF48-93FB-529EC787D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5114896"/>
            <a:ext cx="1219200" cy="10808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B0987E-1986-CC49-8CD7-2D62292B0D8F}"/>
              </a:ext>
            </a:extLst>
          </p:cNvPr>
          <p:cNvSpPr txBox="1"/>
          <p:nvPr/>
        </p:nvSpPr>
        <p:spPr>
          <a:xfrm>
            <a:off x="4538628" y="552421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 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83C206-5083-6044-83AF-D2BCB1371A79}"/>
              </a:ext>
            </a:extLst>
          </p:cNvPr>
          <p:cNvSpPr txBox="1"/>
          <p:nvPr/>
        </p:nvSpPr>
        <p:spPr>
          <a:xfrm>
            <a:off x="6400800" y="5008259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clients on dumb terminals running different programs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6F04F9-ACC3-E74F-86D5-5A2C8B5F2DC7}"/>
              </a:ext>
            </a:extLst>
          </p:cNvPr>
          <p:cNvCxnSpPr/>
          <p:nvPr/>
        </p:nvCxnSpPr>
        <p:spPr bwMode="auto">
          <a:xfrm flipV="1">
            <a:off x="2743200" y="4572000"/>
            <a:ext cx="1295400" cy="59644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EC6DA0-C67D-F149-AD55-8E424E9DEB53}"/>
              </a:ext>
            </a:extLst>
          </p:cNvPr>
          <p:cNvCxnSpPr/>
          <p:nvPr/>
        </p:nvCxnSpPr>
        <p:spPr bwMode="auto">
          <a:xfrm flipH="1" flipV="1">
            <a:off x="4572000" y="4572000"/>
            <a:ext cx="1108702" cy="436259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2B62D0-9594-934D-9B2A-34A0C3C8C77C}"/>
              </a:ext>
            </a:extLst>
          </p:cNvPr>
          <p:cNvCxnSpPr>
            <a:cxnSpLocks/>
            <a:stCxn id="13" idx="0"/>
          </p:cNvCxnSpPr>
          <p:nvPr/>
        </p:nvCxnSpPr>
        <p:spPr bwMode="auto">
          <a:xfrm flipV="1">
            <a:off x="3771489" y="4638928"/>
            <a:ext cx="401183" cy="695072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D0D9A1-960E-D047-AE36-53BF457B85D3}"/>
              </a:ext>
            </a:extLst>
          </p:cNvPr>
          <p:cNvGrpSpPr/>
          <p:nvPr/>
        </p:nvGrpSpPr>
        <p:grpSpPr>
          <a:xfrm>
            <a:off x="2857500" y="1271976"/>
            <a:ext cx="533400" cy="1143000"/>
            <a:chOff x="976184" y="1905000"/>
            <a:chExt cx="533400" cy="1143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F3F5563-6BE0-CF4E-A5B9-46AB3A5D57A9}"/>
                </a:ext>
              </a:extLst>
            </p:cNvPr>
            <p:cNvSpPr/>
            <p:nvPr/>
          </p:nvSpPr>
          <p:spPr bwMode="auto">
            <a:xfrm>
              <a:off x="976184" y="1905000"/>
              <a:ext cx="533400" cy="11430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0BE90F3-3167-DD42-BC1B-613A78727762}"/>
                </a:ext>
              </a:extLst>
            </p:cNvPr>
            <p:cNvSpPr/>
            <p:nvPr/>
          </p:nvSpPr>
          <p:spPr bwMode="auto">
            <a:xfrm>
              <a:off x="976184" y="1905000"/>
              <a:ext cx="533400" cy="2286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EBD383-3F68-4846-879F-E62DF68FCB3A}"/>
                </a:ext>
              </a:extLst>
            </p:cNvPr>
            <p:cNvSpPr/>
            <p:nvPr/>
          </p:nvSpPr>
          <p:spPr bwMode="auto">
            <a:xfrm>
              <a:off x="976184" y="2133600"/>
              <a:ext cx="533400" cy="2286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036E0E-4C0C-2446-AD73-81D717DDEF40}"/>
                </a:ext>
              </a:extLst>
            </p:cNvPr>
            <p:cNvSpPr/>
            <p:nvPr/>
          </p:nvSpPr>
          <p:spPr bwMode="auto">
            <a:xfrm>
              <a:off x="976184" y="2360141"/>
              <a:ext cx="533400" cy="22860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D02AA1-07E2-EC4B-A224-60F6D2D6F58E}"/>
              </a:ext>
            </a:extLst>
          </p:cNvPr>
          <p:cNvGrpSpPr/>
          <p:nvPr/>
        </p:nvGrpSpPr>
        <p:grpSpPr>
          <a:xfrm>
            <a:off x="3566984" y="1117442"/>
            <a:ext cx="533400" cy="1143000"/>
            <a:chOff x="976184" y="1905000"/>
            <a:chExt cx="533400" cy="1143000"/>
          </a:xfrm>
          <a:solidFill>
            <a:srgbClr val="00B0F0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535734-B6BC-3541-BAD5-5CDA4A29E600}"/>
                </a:ext>
              </a:extLst>
            </p:cNvPr>
            <p:cNvSpPr/>
            <p:nvPr/>
          </p:nvSpPr>
          <p:spPr bwMode="auto">
            <a:xfrm>
              <a:off x="976184" y="1905000"/>
              <a:ext cx="533400" cy="11430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0EE89A-6E31-654D-A9DF-BBF537717DAC}"/>
                </a:ext>
              </a:extLst>
            </p:cNvPr>
            <p:cNvSpPr/>
            <p:nvPr/>
          </p:nvSpPr>
          <p:spPr bwMode="auto">
            <a:xfrm>
              <a:off x="976184" y="1905000"/>
              <a:ext cx="533400" cy="2286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863820-3498-2141-9872-A4D5E0EB0AB7}"/>
                </a:ext>
              </a:extLst>
            </p:cNvPr>
            <p:cNvSpPr/>
            <p:nvPr/>
          </p:nvSpPr>
          <p:spPr bwMode="auto">
            <a:xfrm>
              <a:off x="976184" y="2133600"/>
              <a:ext cx="533400" cy="2286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DAE00BC-E013-004A-9BD6-90B68220E134}"/>
                </a:ext>
              </a:extLst>
            </p:cNvPr>
            <p:cNvSpPr/>
            <p:nvPr/>
          </p:nvSpPr>
          <p:spPr bwMode="auto">
            <a:xfrm>
              <a:off x="976184" y="2360141"/>
              <a:ext cx="533400" cy="2286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20840C-CBF9-BC4E-A0E2-E2CB5EB210C5}"/>
              </a:ext>
            </a:extLst>
          </p:cNvPr>
          <p:cNvGrpSpPr/>
          <p:nvPr/>
        </p:nvGrpSpPr>
        <p:grpSpPr>
          <a:xfrm>
            <a:off x="4496314" y="1388335"/>
            <a:ext cx="533400" cy="1143000"/>
            <a:chOff x="976184" y="1905000"/>
            <a:chExt cx="533400" cy="114300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8D263CF-E2D6-AF46-8E22-11026F5C5B52}"/>
                </a:ext>
              </a:extLst>
            </p:cNvPr>
            <p:cNvSpPr/>
            <p:nvPr/>
          </p:nvSpPr>
          <p:spPr bwMode="auto">
            <a:xfrm>
              <a:off x="976184" y="1905000"/>
              <a:ext cx="533400" cy="11430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C278AFB-41E8-284B-8E7B-FC31B8C74C37}"/>
                </a:ext>
              </a:extLst>
            </p:cNvPr>
            <p:cNvSpPr/>
            <p:nvPr/>
          </p:nvSpPr>
          <p:spPr bwMode="auto">
            <a:xfrm>
              <a:off x="976184" y="1905000"/>
              <a:ext cx="533400" cy="2286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41A1F4-55D9-034C-99EE-2715D18FDBAE}"/>
                </a:ext>
              </a:extLst>
            </p:cNvPr>
            <p:cNvSpPr/>
            <p:nvPr/>
          </p:nvSpPr>
          <p:spPr bwMode="auto">
            <a:xfrm>
              <a:off x="976184" y="2133600"/>
              <a:ext cx="533400" cy="2286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F05858F-610E-104A-A4DB-FFE09DCD0E66}"/>
                </a:ext>
              </a:extLst>
            </p:cNvPr>
            <p:cNvSpPr/>
            <p:nvPr/>
          </p:nvSpPr>
          <p:spPr bwMode="auto">
            <a:xfrm>
              <a:off x="976184" y="2360141"/>
              <a:ext cx="533400" cy="2286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AF490C-F5FE-564F-B48F-D8CE78A6BC60}"/>
              </a:ext>
            </a:extLst>
          </p:cNvPr>
          <p:cNvGrpSpPr/>
          <p:nvPr/>
        </p:nvGrpSpPr>
        <p:grpSpPr>
          <a:xfrm>
            <a:off x="5183444" y="1258909"/>
            <a:ext cx="533400" cy="1143000"/>
            <a:chOff x="976184" y="1905000"/>
            <a:chExt cx="533400" cy="114300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E32FC4-5384-644E-B6CC-0E085D1CE702}"/>
                </a:ext>
              </a:extLst>
            </p:cNvPr>
            <p:cNvSpPr/>
            <p:nvPr/>
          </p:nvSpPr>
          <p:spPr bwMode="auto">
            <a:xfrm>
              <a:off x="976184" y="1905000"/>
              <a:ext cx="533400" cy="11430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467D6BE-334E-6D4E-AC29-DE751742CE5A}"/>
                </a:ext>
              </a:extLst>
            </p:cNvPr>
            <p:cNvSpPr/>
            <p:nvPr/>
          </p:nvSpPr>
          <p:spPr bwMode="auto">
            <a:xfrm>
              <a:off x="976184" y="1905000"/>
              <a:ext cx="533400" cy="2286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19A4C57-F0E5-5441-A818-4C3E1333FC06}"/>
                </a:ext>
              </a:extLst>
            </p:cNvPr>
            <p:cNvSpPr/>
            <p:nvPr/>
          </p:nvSpPr>
          <p:spPr bwMode="auto">
            <a:xfrm>
              <a:off x="976184" y="2133600"/>
              <a:ext cx="533400" cy="2286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A6B914-BEBE-C74B-854D-7F9D4D968A82}"/>
                </a:ext>
              </a:extLst>
            </p:cNvPr>
            <p:cNvSpPr/>
            <p:nvPr/>
          </p:nvSpPr>
          <p:spPr bwMode="auto">
            <a:xfrm>
              <a:off x="976184" y="2360141"/>
              <a:ext cx="533400" cy="2286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DF237C-D678-B84C-B075-DA3788D2DC1C}"/>
              </a:ext>
            </a:extLst>
          </p:cNvPr>
          <p:cNvGrpSpPr/>
          <p:nvPr/>
        </p:nvGrpSpPr>
        <p:grpSpPr>
          <a:xfrm>
            <a:off x="3770048" y="2792785"/>
            <a:ext cx="1070506" cy="1245815"/>
            <a:chOff x="3770048" y="2792785"/>
            <a:chExt cx="1070506" cy="124581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836E15-CC01-BD4C-9C0B-364AA1BC2460}"/>
                </a:ext>
              </a:extLst>
            </p:cNvPr>
            <p:cNvSpPr/>
            <p:nvPr/>
          </p:nvSpPr>
          <p:spPr bwMode="auto">
            <a:xfrm>
              <a:off x="3770048" y="2792785"/>
              <a:ext cx="1070506" cy="124581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B85A7E-3CE3-464B-91D5-0984B0C24595}"/>
                </a:ext>
              </a:extLst>
            </p:cNvPr>
            <p:cNvSpPr/>
            <p:nvPr/>
          </p:nvSpPr>
          <p:spPr bwMode="auto">
            <a:xfrm>
              <a:off x="3810000" y="3200400"/>
              <a:ext cx="533400" cy="2286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4D33C7E-3C7B-DF40-A9E7-7D7F6DD213BE}"/>
                </a:ext>
              </a:extLst>
            </p:cNvPr>
            <p:cNvSpPr/>
            <p:nvPr/>
          </p:nvSpPr>
          <p:spPr bwMode="auto">
            <a:xfrm>
              <a:off x="3962400" y="3352800"/>
              <a:ext cx="533400" cy="2286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B1BDAAC-0934-CF45-AD6E-F526FCDF950F}"/>
                </a:ext>
              </a:extLst>
            </p:cNvPr>
            <p:cNvSpPr/>
            <p:nvPr/>
          </p:nvSpPr>
          <p:spPr bwMode="auto">
            <a:xfrm>
              <a:off x="4114800" y="3505200"/>
              <a:ext cx="533400" cy="22860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EAE9323-F5C6-6146-8C19-866BC7C654CC}"/>
                </a:ext>
              </a:extLst>
            </p:cNvPr>
            <p:cNvSpPr/>
            <p:nvPr/>
          </p:nvSpPr>
          <p:spPr bwMode="auto">
            <a:xfrm>
              <a:off x="4267200" y="3657600"/>
              <a:ext cx="5334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B1BDAAC-0934-CF45-AD6E-F526FCDF950F}"/>
                </a:ext>
              </a:extLst>
            </p:cNvPr>
            <p:cNvSpPr/>
            <p:nvPr/>
          </p:nvSpPr>
          <p:spPr bwMode="auto">
            <a:xfrm>
              <a:off x="3985054" y="3030416"/>
              <a:ext cx="533400" cy="22860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A470E0-4987-984E-B268-F323639BE099}"/>
                </a:ext>
              </a:extLst>
            </p:cNvPr>
            <p:cNvSpPr/>
            <p:nvPr/>
          </p:nvSpPr>
          <p:spPr bwMode="auto">
            <a:xfrm>
              <a:off x="4199030" y="2883940"/>
              <a:ext cx="5334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D00FD0-F227-1844-AA0E-E87CD5D54CA0}"/>
              </a:ext>
            </a:extLst>
          </p:cNvPr>
          <p:cNvSpPr txBox="1"/>
          <p:nvPr/>
        </p:nvSpPr>
        <p:spPr>
          <a:xfrm>
            <a:off x="1013236" y="3712575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memory full of the frequently accesses pages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84DDCD-77B8-6E49-9F63-54B2CEA0E2F9}"/>
              </a:ext>
            </a:extLst>
          </p:cNvPr>
          <p:cNvSpPr txBox="1"/>
          <p:nvPr/>
        </p:nvSpPr>
        <p:spPr>
          <a:xfrm>
            <a:off x="249196" y="100374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most of the address space on disk</a:t>
            </a:r>
          </a:p>
        </p:txBody>
      </p: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0EF0D2CC-8740-3646-B555-C9B62E3645A0}"/>
              </a:ext>
            </a:extLst>
          </p:cNvPr>
          <p:cNvSpPr/>
          <p:nvPr/>
        </p:nvSpPr>
        <p:spPr bwMode="auto">
          <a:xfrm rot="19667283">
            <a:off x="2958637" y="2526106"/>
            <a:ext cx="480765" cy="1277121"/>
          </a:xfrm>
          <a:prstGeom prst="upDownArrow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C27FF7-3F72-FC4A-A719-B5999D31F6A2}"/>
              </a:ext>
            </a:extLst>
          </p:cNvPr>
          <p:cNvSpPr txBox="1"/>
          <p:nvPr/>
        </p:nvSpPr>
        <p:spPr>
          <a:xfrm>
            <a:off x="777069" y="255416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Actively swap pages to/from</a:t>
            </a:r>
          </a:p>
        </p:txBody>
      </p:sp>
    </p:spTree>
    <p:extLst>
      <p:ext uri="{BB962C8B-B14F-4D97-AF65-F5344CB8AC3E}">
        <p14:creationId xmlns:p14="http://schemas.microsoft.com/office/powerpoint/2010/main" val="2506087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/>
      <p:bldP spid="3" grpId="0"/>
      <p:bldP spid="50" grpId="0"/>
      <p:bldP spid="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1B90-10A8-FC4C-966A-7BD71970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Different Situation Today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5CC0C-8E39-5B4C-B559-9F992024B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72000"/>
            <a:ext cx="16637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6069F-8E7F-9843-A4DB-6E393078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876800"/>
            <a:ext cx="16637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E656A-1EDA-7847-B462-4C2DFFAD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036" y="3017400"/>
            <a:ext cx="2225363" cy="16308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E4B3E2D-C04E-BD44-A786-94C9DF7046BB}"/>
              </a:ext>
            </a:extLst>
          </p:cNvPr>
          <p:cNvGrpSpPr/>
          <p:nvPr/>
        </p:nvGrpSpPr>
        <p:grpSpPr>
          <a:xfrm>
            <a:off x="5752896" y="3980145"/>
            <a:ext cx="1168811" cy="914400"/>
            <a:chOff x="4381089" y="1076072"/>
            <a:chExt cx="1677428" cy="1514728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A515F280-1B70-FD4E-92A2-00B6CE92D4D6}"/>
                </a:ext>
              </a:extLst>
            </p:cNvPr>
            <p:cNvSpPr/>
            <p:nvPr/>
          </p:nvSpPr>
          <p:spPr bwMode="auto">
            <a:xfrm>
              <a:off x="4381089" y="1076072"/>
              <a:ext cx="1677428" cy="1514728"/>
            </a:xfrm>
            <a:prstGeom prst="can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181653-F1E5-FC4A-A17A-087AECAF6D81}"/>
                </a:ext>
              </a:extLst>
            </p:cNvPr>
            <p:cNvGrpSpPr/>
            <p:nvPr/>
          </p:nvGrpSpPr>
          <p:grpSpPr>
            <a:xfrm>
              <a:off x="4496314" y="1388335"/>
              <a:ext cx="533400" cy="1143000"/>
              <a:chOff x="976184" y="1905000"/>
              <a:chExt cx="533400" cy="1143000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7BD91A-AEB4-7A4B-975E-46DEAC661FC2}"/>
                  </a:ext>
                </a:extLst>
              </p:cNvPr>
              <p:cNvSpPr/>
              <p:nvPr/>
            </p:nvSpPr>
            <p:spPr bwMode="auto">
              <a:xfrm>
                <a:off x="976184" y="1905000"/>
                <a:ext cx="533400" cy="11430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1BF43D5-B874-ED45-B51B-E933262F6727}"/>
                  </a:ext>
                </a:extLst>
              </p:cNvPr>
              <p:cNvSpPr/>
              <p:nvPr/>
            </p:nvSpPr>
            <p:spPr bwMode="auto">
              <a:xfrm>
                <a:off x="976184" y="1905000"/>
                <a:ext cx="533400" cy="2286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21E2D1-7C8A-F94F-A99D-333416479CB1}"/>
                  </a:ext>
                </a:extLst>
              </p:cNvPr>
              <p:cNvSpPr/>
              <p:nvPr/>
            </p:nvSpPr>
            <p:spPr bwMode="auto">
              <a:xfrm>
                <a:off x="976184" y="2133600"/>
                <a:ext cx="533400" cy="2286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B736F1-F4A5-AA42-9277-C9CC5A8FFAEC}"/>
                  </a:ext>
                </a:extLst>
              </p:cNvPr>
              <p:cNvSpPr/>
              <p:nvPr/>
            </p:nvSpPr>
            <p:spPr bwMode="auto">
              <a:xfrm>
                <a:off x="976184" y="2360141"/>
                <a:ext cx="533400" cy="2286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093196-40B7-3146-A13A-4D4C3980D8B7}"/>
                </a:ext>
              </a:extLst>
            </p:cNvPr>
            <p:cNvGrpSpPr/>
            <p:nvPr/>
          </p:nvGrpSpPr>
          <p:grpSpPr>
            <a:xfrm>
              <a:off x="5183444" y="1258909"/>
              <a:ext cx="533400" cy="1143000"/>
              <a:chOff x="976184" y="1905000"/>
              <a:chExt cx="533400" cy="1143000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C84BA32-9D2F-1A4E-AB22-33CC6C5176F2}"/>
                  </a:ext>
                </a:extLst>
              </p:cNvPr>
              <p:cNvSpPr/>
              <p:nvPr/>
            </p:nvSpPr>
            <p:spPr bwMode="auto">
              <a:xfrm>
                <a:off x="976184" y="1905000"/>
                <a:ext cx="533400" cy="11430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2F62950-A80E-7D4B-A01A-EA25BDD582B4}"/>
                  </a:ext>
                </a:extLst>
              </p:cNvPr>
              <p:cNvSpPr/>
              <p:nvPr/>
            </p:nvSpPr>
            <p:spPr bwMode="auto">
              <a:xfrm>
                <a:off x="976184" y="1905000"/>
                <a:ext cx="533400" cy="2286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ED01B31-E6AB-9C46-9C4D-0A17BDBA8536}"/>
                  </a:ext>
                </a:extLst>
              </p:cNvPr>
              <p:cNvSpPr/>
              <p:nvPr/>
            </p:nvSpPr>
            <p:spPr bwMode="auto">
              <a:xfrm>
                <a:off x="976184" y="2133600"/>
                <a:ext cx="533400" cy="2286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07F0B7C-26EA-414D-9648-45725503A112}"/>
                  </a:ext>
                </a:extLst>
              </p:cNvPr>
              <p:cNvSpPr/>
              <p:nvPr/>
            </p:nvSpPr>
            <p:spPr bwMode="auto">
              <a:xfrm>
                <a:off x="976184" y="2360141"/>
                <a:ext cx="533400" cy="228600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16D5C9-35E1-5F4D-914F-7A0155B19145}"/>
              </a:ext>
            </a:extLst>
          </p:cNvPr>
          <p:cNvGrpSpPr/>
          <p:nvPr/>
        </p:nvGrpSpPr>
        <p:grpSpPr>
          <a:xfrm>
            <a:off x="5963178" y="5004919"/>
            <a:ext cx="954354" cy="914400"/>
            <a:chOff x="3770048" y="2792785"/>
            <a:chExt cx="1070506" cy="124581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038928-A8B8-6A48-81FF-521920F39A52}"/>
                </a:ext>
              </a:extLst>
            </p:cNvPr>
            <p:cNvSpPr/>
            <p:nvPr/>
          </p:nvSpPr>
          <p:spPr bwMode="auto">
            <a:xfrm>
              <a:off x="3770048" y="2792785"/>
              <a:ext cx="1070506" cy="124581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A12ABC-6023-B74A-BE13-157B85148880}"/>
                </a:ext>
              </a:extLst>
            </p:cNvPr>
            <p:cNvSpPr/>
            <p:nvPr/>
          </p:nvSpPr>
          <p:spPr bwMode="auto">
            <a:xfrm>
              <a:off x="3810000" y="3200400"/>
              <a:ext cx="533400" cy="2286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C6C9FF3-46B1-754A-AE16-70149F00DD23}"/>
                </a:ext>
              </a:extLst>
            </p:cNvPr>
            <p:cNvSpPr/>
            <p:nvPr/>
          </p:nvSpPr>
          <p:spPr bwMode="auto">
            <a:xfrm>
              <a:off x="3962400" y="3352800"/>
              <a:ext cx="533400" cy="22860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869241-974E-AB40-A2ED-A95F3DCDD091}"/>
                </a:ext>
              </a:extLst>
            </p:cNvPr>
            <p:cNvSpPr/>
            <p:nvPr/>
          </p:nvSpPr>
          <p:spPr bwMode="auto">
            <a:xfrm>
              <a:off x="4114800" y="3505200"/>
              <a:ext cx="533400" cy="22860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4F4CE03-121A-0242-B9ED-87B10C064633}"/>
                </a:ext>
              </a:extLst>
            </p:cNvPr>
            <p:cNvSpPr/>
            <p:nvPr/>
          </p:nvSpPr>
          <p:spPr bwMode="auto">
            <a:xfrm>
              <a:off x="4267200" y="3657600"/>
              <a:ext cx="5334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156491-0E8E-734E-BD34-B5A6804D23FD}"/>
                </a:ext>
              </a:extLst>
            </p:cNvPr>
            <p:cNvSpPr/>
            <p:nvPr/>
          </p:nvSpPr>
          <p:spPr bwMode="auto">
            <a:xfrm>
              <a:off x="3985054" y="3030416"/>
              <a:ext cx="533400" cy="22860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 xmlns:lc="http://schemas.openxmlformats.org/drawingml/2006/lockedCanvas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Comic Sans MS" panose="030F0702030302020204" pitchFamily="66" charset="0"/>
                  <a:ea typeface="+mn-ea"/>
                  <a:cs typeface="+mn-cs"/>
                </a:defRPr>
              </a:lvl9pPr>
            </a:lstStyle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E04183-5CB6-F349-9AEE-FF4562DF0D4C}"/>
                </a:ext>
              </a:extLst>
            </p:cNvPr>
            <p:cNvSpPr/>
            <p:nvPr/>
          </p:nvSpPr>
          <p:spPr bwMode="auto">
            <a:xfrm>
              <a:off x="4199030" y="2883940"/>
              <a:ext cx="533400" cy="2286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964A0B-4C92-5144-B77B-9DB18DA19142}"/>
              </a:ext>
            </a:extLst>
          </p:cNvPr>
          <p:cNvSpPr txBox="1"/>
          <p:nvPr/>
        </p:nvSpPr>
        <p:spPr>
          <a:xfrm>
            <a:off x="7043106" y="4703934"/>
            <a:ext cx="1999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Powerful system</a:t>
            </a:r>
          </a:p>
          <a:p>
            <a:r>
              <a:rPr lang="en-US" dirty="0"/>
              <a:t>Huge memory</a:t>
            </a:r>
          </a:p>
          <a:p>
            <a:r>
              <a:rPr lang="en-US" dirty="0"/>
              <a:t>Huge disk</a:t>
            </a:r>
          </a:p>
          <a:p>
            <a:r>
              <a:rPr lang="en-US" dirty="0"/>
              <a:t>Single user</a:t>
            </a: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8B144053-9B61-1647-B784-C796926938CE}"/>
              </a:ext>
            </a:extLst>
          </p:cNvPr>
          <p:cNvSpPr/>
          <p:nvPr/>
        </p:nvSpPr>
        <p:spPr bwMode="auto">
          <a:xfrm>
            <a:off x="990600" y="2609671"/>
            <a:ext cx="6080437" cy="1478362"/>
          </a:xfrm>
          <a:prstGeom prst="cloud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F44442-AF16-4F4A-BF00-C13A8915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953604"/>
            <a:ext cx="2069707" cy="14783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647DCA-624E-B647-81AD-45187E825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518" y="1315197"/>
            <a:ext cx="2330673" cy="13823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1DEF1-EAB5-4749-8864-7F893E4BE575}"/>
              </a:ext>
            </a:extLst>
          </p:cNvPr>
          <p:cNvCxnSpPr>
            <a:stCxn id="4" idx="0"/>
          </p:cNvCxnSpPr>
          <p:nvPr/>
        </p:nvCxnSpPr>
        <p:spPr bwMode="auto">
          <a:xfrm flipV="1">
            <a:off x="1974850" y="2609671"/>
            <a:ext cx="1530350" cy="1962329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6076ED-3ECB-6649-9563-DC49B3B3178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263309" y="2609671"/>
            <a:ext cx="1229924" cy="1971735"/>
          </a:xfrm>
          <a:prstGeom prst="straightConnector1">
            <a:avLst/>
          </a:prstGeom>
          <a:solidFill>
            <a:schemeClr val="bg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EDAAA1C-A2A3-9C43-8E1F-23CBA3B2A9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05" y="3159742"/>
            <a:ext cx="1526189" cy="92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59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1064-16FC-4641-96CA-20559CA4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Picture on one machine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492A3-00FD-1B4C-9405-6EF8268A9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724400"/>
            <a:ext cx="7924800" cy="1295400"/>
          </a:xfrm>
        </p:spPr>
        <p:txBody>
          <a:bodyPr/>
          <a:lstStyle/>
          <a:p>
            <a:r>
              <a:rPr lang="en-US" dirty="0"/>
              <a:t>Memory stays about 75% used, 25% for dynamics</a:t>
            </a:r>
          </a:p>
          <a:p>
            <a:r>
              <a:rPr lang="en-US" dirty="0"/>
              <a:t>A lot of it is shared 1.9 GB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1434D70-6B25-6949-992C-58E38ADB0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990600"/>
            <a:ext cx="6359646" cy="31242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649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D156-3B1D-B346-98F0-0E4FA28E2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6200"/>
            <a:ext cx="7162800" cy="533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2800" dirty="0"/>
              <a:t>Many Uses of </a:t>
            </a:r>
            <a:r>
              <a:rPr lang="en-US" sz="2800" dirty="0" smtClean="0"/>
              <a:t>Virtual Memory </a:t>
            </a:r>
            <a:br>
              <a:rPr lang="en-US" sz="2800" dirty="0" smtClean="0"/>
            </a:br>
            <a:r>
              <a:rPr lang="en-US" sz="2800" dirty="0" smtClean="0"/>
              <a:t>and “Demand </a:t>
            </a:r>
            <a:r>
              <a:rPr lang="en-US" sz="2800" dirty="0"/>
              <a:t>Paging”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FE595-AA32-BE41-A9A7-B3246E509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914400"/>
            <a:ext cx="8534400" cy="5105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Extend the stack</a:t>
            </a:r>
          </a:p>
          <a:p>
            <a:pPr lvl="1"/>
            <a:r>
              <a:rPr lang="en-US" dirty="0"/>
              <a:t>Allocate a page and zero it</a:t>
            </a:r>
          </a:p>
          <a:p>
            <a:r>
              <a:rPr lang="en-US" dirty="0"/>
              <a:t>Extend the heap (</a:t>
            </a:r>
            <a:r>
              <a:rPr lang="en-US" dirty="0" err="1"/>
              <a:t>sbrk</a:t>
            </a:r>
            <a:r>
              <a:rPr lang="en-US" dirty="0"/>
              <a:t> of old, today </a:t>
            </a:r>
            <a:r>
              <a:rPr lang="en-US" dirty="0" err="1"/>
              <a:t>mmap</a:t>
            </a:r>
            <a:r>
              <a:rPr lang="en-US" dirty="0"/>
              <a:t>)</a:t>
            </a:r>
          </a:p>
          <a:p>
            <a:r>
              <a:rPr lang="en-US" dirty="0"/>
              <a:t>Process Fork</a:t>
            </a:r>
          </a:p>
          <a:p>
            <a:pPr lvl="1"/>
            <a:r>
              <a:rPr lang="en-US" dirty="0"/>
              <a:t>Create a copy of the page table</a:t>
            </a:r>
          </a:p>
          <a:p>
            <a:pPr lvl="1"/>
            <a:r>
              <a:rPr lang="en-US" dirty="0"/>
              <a:t>Entries refer to parent pages – NO-WRITE</a:t>
            </a:r>
          </a:p>
          <a:p>
            <a:pPr lvl="1"/>
            <a:r>
              <a:rPr lang="en-US" dirty="0"/>
              <a:t>Shared read-only pages remain shared</a:t>
            </a:r>
          </a:p>
          <a:p>
            <a:pPr lvl="1"/>
            <a:r>
              <a:rPr lang="en-US" dirty="0"/>
              <a:t>Copy page on write</a:t>
            </a:r>
          </a:p>
          <a:p>
            <a:r>
              <a:rPr lang="en-US" dirty="0"/>
              <a:t>Exec </a:t>
            </a:r>
            <a:endParaRPr lang="en-US" dirty="0" smtClean="0"/>
          </a:p>
          <a:p>
            <a:pPr lvl="1"/>
            <a:r>
              <a:rPr lang="en-US" dirty="0" smtClean="0"/>
              <a:t>Only bring in parts of the binary in active use</a:t>
            </a:r>
          </a:p>
          <a:p>
            <a:pPr lvl="1"/>
            <a:r>
              <a:rPr lang="en-US" dirty="0" smtClean="0"/>
              <a:t>Do this on demand</a:t>
            </a:r>
            <a:endParaRPr lang="en-US" dirty="0"/>
          </a:p>
          <a:p>
            <a:r>
              <a:rPr lang="en-US" dirty="0"/>
              <a:t>MMAP to explicitly share region (or to access a file as RAM)</a:t>
            </a:r>
          </a:p>
        </p:txBody>
      </p:sp>
    </p:spTree>
    <p:extLst>
      <p:ext uri="{BB962C8B-B14F-4D97-AF65-F5344CB8AC3E}">
        <p14:creationId xmlns:p14="http://schemas.microsoft.com/office/powerpoint/2010/main" val="2373691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229600" cy="5638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 hope you all are remaining safe!</a:t>
            </a:r>
          </a:p>
          <a:p>
            <a:pPr lvl="1"/>
            <a:r>
              <a:rPr lang="en-US" dirty="0" smtClean="0"/>
              <a:t>Wash your hands, practice good social distancing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Stay in touch with people however you can!!!!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 intend to keep teaching CS162 (virtually)!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Live lecture, discussion sections, and office-hours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Only one Friday section per time slot for now.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Sorry about disruptions in office hour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are going to start recording walkthrough of section material and posting videos to help with your studies</a:t>
            </a:r>
          </a:p>
          <a:p>
            <a:r>
              <a:rPr lang="en-US" dirty="0" smtClean="0"/>
              <a:t>We have relaxed some deadlines and added slip days</a:t>
            </a:r>
          </a:p>
          <a:p>
            <a:pPr lvl="1"/>
            <a:r>
              <a:rPr lang="en-US" dirty="0" smtClean="0"/>
              <a:t>See Piazza post from this afternoon</a:t>
            </a:r>
          </a:p>
          <a:p>
            <a:r>
              <a:rPr lang="en-US" dirty="0" smtClean="0"/>
              <a:t>We moved Midterm 2 to April 7</a:t>
            </a:r>
            <a:r>
              <a:rPr lang="en-US" baseline="30000" dirty="0" smtClean="0"/>
              <a:t>th</a:t>
            </a:r>
            <a:endParaRPr lang="en-US" dirty="0" smtClean="0"/>
          </a:p>
          <a:p>
            <a:pPr lvl="1"/>
            <a:r>
              <a:rPr lang="en-US" dirty="0" smtClean="0"/>
              <a:t>This gives you a week after Spring Break to get settled</a:t>
            </a:r>
          </a:p>
          <a:p>
            <a:pPr lvl="1"/>
            <a:r>
              <a:rPr lang="en-US" dirty="0" smtClean="0"/>
              <a:t>Still planning on 5-7pm (PDT!) time slot for the midterm</a:t>
            </a:r>
          </a:p>
          <a:p>
            <a:pPr lvl="1"/>
            <a:r>
              <a:rPr lang="en-US" dirty="0" smtClean="0"/>
              <a:t>Material up to Lecture 17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878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153400" cy="533400"/>
          </a:xfrm>
        </p:spPr>
        <p:txBody>
          <a:bodyPr/>
          <a:lstStyle/>
          <a:p>
            <a:r>
              <a:rPr lang="en-US" dirty="0"/>
              <a:t>Classic: Loading an executable into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246084"/>
            <a:ext cx="7467600" cy="226266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.exe</a:t>
            </a:r>
          </a:p>
          <a:p>
            <a:pPr lvl="1"/>
            <a:r>
              <a:rPr lang="en-US" sz="2000" dirty="0"/>
              <a:t>lives on disk in the file system</a:t>
            </a:r>
          </a:p>
          <a:p>
            <a:pPr lvl="1"/>
            <a:r>
              <a:rPr lang="en-US" sz="2000" dirty="0"/>
              <a:t>contains contents of code &amp; data segments, relocation entries and symbols</a:t>
            </a:r>
          </a:p>
          <a:p>
            <a:pPr lvl="1"/>
            <a:r>
              <a:rPr lang="en-US" sz="2000" dirty="0"/>
              <a:t>OS loads it into memory, initializes registers (and initial stack pointer)</a:t>
            </a:r>
          </a:p>
          <a:p>
            <a:pPr lvl="1"/>
            <a:r>
              <a:rPr lang="en-US" sz="2000" dirty="0"/>
              <a:t>program sets up stack and heap upon initialization: 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crt0</a:t>
            </a:r>
            <a:r>
              <a:rPr lang="en-US" sz="2000" dirty="0"/>
              <a:t> (C runtime </a:t>
            </a:r>
            <a:r>
              <a:rPr lang="en-US" sz="2000" dirty="0" err="1"/>
              <a:t>init</a:t>
            </a:r>
            <a:r>
              <a:rPr lang="en-US" sz="2000" dirty="0"/>
              <a:t>)</a:t>
            </a:r>
          </a:p>
        </p:txBody>
      </p:sp>
      <p:sp>
        <p:nvSpPr>
          <p:cNvPr id="7" name="Can 6"/>
          <p:cNvSpPr/>
          <p:nvPr/>
        </p:nvSpPr>
        <p:spPr>
          <a:xfrm>
            <a:off x="682626" y="1131332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2734" y="1250433"/>
            <a:ext cx="1155971" cy="294270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4517" y="762000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91179" y="82550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21738" y="1750457"/>
            <a:ext cx="1346888" cy="2076510"/>
            <a:chOff x="1621738" y="2000250"/>
            <a:chExt cx="1346888" cy="2076510"/>
          </a:xfrm>
        </p:grpSpPr>
        <p:sp>
          <p:nvSpPr>
            <p:cNvPr id="17" name="Rectangle 16"/>
            <p:cNvSpPr/>
            <p:nvPr/>
          </p:nvSpPr>
          <p:spPr>
            <a:xfrm>
              <a:off x="1621738" y="2000250"/>
              <a:ext cx="1346888" cy="2032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90700" y="3190875"/>
              <a:ext cx="1056103" cy="4762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98685" y="3297793"/>
              <a:ext cx="692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90700" y="2628900"/>
              <a:ext cx="1056103" cy="4762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16550" y="2735818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790700" y="2123043"/>
              <a:ext cx="1056103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43206" y="2123043"/>
              <a:ext cx="571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info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04045" y="3676650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exe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124200" y="2655332"/>
            <a:ext cx="1971675" cy="5715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75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Create Virtual Address Space of the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30750"/>
            <a:ext cx="8229600" cy="1462419"/>
          </a:xfrm>
        </p:spPr>
        <p:txBody>
          <a:bodyPr>
            <a:normAutofit fontScale="92500"/>
          </a:bodyPr>
          <a:lstStyle/>
          <a:p>
            <a:r>
              <a:rPr lang="en-US" dirty="0"/>
              <a:t>Utilized pages in the VAS are backed by a page block on disk</a:t>
            </a:r>
          </a:p>
          <a:p>
            <a:pPr lvl="1"/>
            <a:r>
              <a:rPr lang="en-US" dirty="0"/>
              <a:t>Called the backing store or swap file</a:t>
            </a:r>
          </a:p>
          <a:p>
            <a:pPr lvl="1"/>
            <a:r>
              <a:rPr lang="en-US" dirty="0"/>
              <a:t>Typically in an optimized block store, but can think of it like a file</a:t>
            </a:r>
          </a:p>
        </p:txBody>
      </p:sp>
      <p:sp>
        <p:nvSpPr>
          <p:cNvPr id="7" name="Can 6"/>
          <p:cNvSpPr/>
          <p:nvPr/>
        </p:nvSpPr>
        <p:spPr>
          <a:xfrm>
            <a:off x="457200" y="1368502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16468" y="1500226"/>
            <a:ext cx="1073441" cy="294270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9091" y="999170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14913" y="107529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63019" y="1487603"/>
            <a:ext cx="1233890" cy="31035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49674" y="3954061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7659" y="4060979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49674" y="3471461"/>
            <a:ext cx="1056103" cy="507028"/>
            <a:chOff x="4133850" y="3404709"/>
            <a:chExt cx="1056103" cy="507028"/>
          </a:xfrm>
        </p:grpSpPr>
        <p:sp>
          <p:nvSpPr>
            <p:cNvPr id="24" name="Rectangle 2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" y="2038208"/>
            <a:ext cx="828917" cy="1221562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49674" y="3102129"/>
            <a:ext cx="1056103" cy="400110"/>
            <a:chOff x="4133850" y="3511627"/>
            <a:chExt cx="1056103" cy="400110"/>
          </a:xfrm>
        </p:grpSpPr>
        <p:sp>
          <p:nvSpPr>
            <p:cNvPr id="33" name="Rectangle 32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749674" y="2102817"/>
            <a:ext cx="1056103" cy="400110"/>
            <a:chOff x="4133850" y="3404709"/>
            <a:chExt cx="1056103" cy="400110"/>
          </a:xfrm>
        </p:grpSpPr>
        <p:sp>
          <p:nvSpPr>
            <p:cNvPr id="36" name="Rectangle 35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49674" y="1548818"/>
            <a:ext cx="1058707" cy="507028"/>
            <a:chOff x="4133850" y="3404709"/>
            <a:chExt cx="1058707" cy="507028"/>
          </a:xfrm>
        </p:grpSpPr>
        <p:sp>
          <p:nvSpPr>
            <p:cNvPr id="39" name="Rectangle 38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59700" y="3511627"/>
              <a:ext cx="832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kernel</a:t>
              </a:r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3663019" y="2025068"/>
            <a:ext cx="142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70299" y="3102129"/>
            <a:ext cx="14296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86174" y="2540154"/>
            <a:ext cx="14296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634444" y="999170"/>
            <a:ext cx="1439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process VAS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616508" y="3021645"/>
            <a:ext cx="1073441" cy="2116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616468" y="3819602"/>
            <a:ext cx="1073441" cy="211691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616468" y="2552777"/>
            <a:ext cx="1073441" cy="2116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3654424" y="4461402"/>
            <a:ext cx="142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63643" y="290158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sbrk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616468" y="4047131"/>
            <a:ext cx="1073441" cy="211691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616468" y="1804961"/>
            <a:ext cx="1073441" cy="2116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816734" y="3750435"/>
            <a:ext cx="1365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 code &amp;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16734" y="1668359"/>
            <a:ext cx="136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 page</a:t>
            </a:r>
          </a:p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frames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56644" y="2910170"/>
            <a:ext cx="136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pagetable</a:t>
            </a:r>
            <a:endParaRPr lang="en-US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616468" y="2109838"/>
            <a:ext cx="1073441" cy="2116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16508" y="3223965"/>
            <a:ext cx="1073441" cy="2116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05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Recall: Caching Applied to Address Translation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4191000"/>
            <a:ext cx="8534400" cy="2438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Question is one of page locality: does it exist?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Instruction accesses spend a lot of time on the same page (since accesses sequential)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Stack accesses have definite locality of reference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Data accesses have less page locality, but still some…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Can we have a TLB hierarchy?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 smtClean="0">
                <a:ea typeface="굴림" panose="020B0600000101010101" pitchFamily="34" charset="-127"/>
              </a:rPr>
              <a:t>Sure: multiple levels at different sizes/speeds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ko-KR" altLang="en-US" dirty="0" smtClean="0">
              <a:ea typeface="굴림" panose="020B0600000101010101" pitchFamily="34" charset="-127"/>
            </a:endParaRPr>
          </a:p>
        </p:txBody>
      </p:sp>
      <p:grpSp>
        <p:nvGrpSpPr>
          <p:cNvPr id="738340" name="Group 36"/>
          <p:cNvGrpSpPr>
            <a:grpSpLocks/>
          </p:cNvGrpSpPr>
          <p:nvPr/>
        </p:nvGrpSpPr>
        <p:grpSpPr bwMode="auto">
          <a:xfrm>
            <a:off x="1752600" y="1952625"/>
            <a:ext cx="5029200" cy="2305050"/>
            <a:chOff x="1104" y="1230"/>
            <a:chExt cx="3168" cy="1452"/>
          </a:xfrm>
        </p:grpSpPr>
        <p:sp>
          <p:nvSpPr>
            <p:cNvPr id="32794" name="Text Box 20"/>
            <p:cNvSpPr txBox="1">
              <a:spLocks noChangeArrowheads="1"/>
            </p:cNvSpPr>
            <p:nvPr/>
          </p:nvSpPr>
          <p:spPr bwMode="auto">
            <a:xfrm>
              <a:off x="1536" y="2238"/>
              <a:ext cx="1419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Data Read or Write</a:t>
              </a:r>
            </a:p>
            <a:p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(</a:t>
              </a:r>
              <a:r>
                <a:rPr lang="en-US" altLang="ko-KR" b="0" dirty="0" err="1">
                  <a:latin typeface="Gill Sans" charset="0"/>
                  <a:ea typeface="Gill Sans" charset="0"/>
                  <a:cs typeface="Gill Sans" charset="0"/>
                </a:rPr>
                <a:t>untranslated</a:t>
              </a:r>
              <a:r>
                <a:rPr lang="en-US" altLang="ko-KR" b="0" dirty="0">
                  <a:latin typeface="Gill Sans" charset="0"/>
                  <a:ea typeface="Gill Sans" charset="0"/>
                  <a:cs typeface="Gill Sans" charset="0"/>
                </a:rPr>
                <a:t>)</a:t>
              </a:r>
            </a:p>
          </p:txBody>
        </p:sp>
        <p:sp>
          <p:nvSpPr>
            <p:cNvPr id="32795" name="Line 21"/>
            <p:cNvSpPr>
              <a:spLocks noChangeShapeType="1"/>
            </p:cNvSpPr>
            <p:nvPr/>
          </p:nvSpPr>
          <p:spPr bwMode="auto">
            <a:xfrm>
              <a:off x="1104" y="1230"/>
              <a:ext cx="672" cy="10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796" name="Line 22"/>
            <p:cNvSpPr>
              <a:spLocks noChangeShapeType="1"/>
            </p:cNvSpPr>
            <p:nvPr/>
          </p:nvSpPr>
          <p:spPr bwMode="auto">
            <a:xfrm flipV="1">
              <a:off x="3168" y="1326"/>
              <a:ext cx="1104" cy="9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2773" name="Oval 9"/>
          <p:cNvSpPr>
            <a:spLocks noChangeArrowheads="1"/>
          </p:cNvSpPr>
          <p:nvPr/>
        </p:nvSpPr>
        <p:spPr bwMode="auto">
          <a:xfrm>
            <a:off x="685800" y="809625"/>
            <a:ext cx="1295400" cy="1295400"/>
          </a:xfrm>
          <a:prstGeom prst="ellipse">
            <a:avLst/>
          </a:prstGeom>
          <a:solidFill>
            <a:schemeClr val="accent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ko-KR" sz="3200" b="0">
                <a:latin typeface="Gill Sans" charset="0"/>
                <a:ea typeface="Gill Sans" charset="0"/>
                <a:cs typeface="Gill Sans" charset="0"/>
              </a:rPr>
              <a:t>CPU</a:t>
            </a:r>
          </a:p>
        </p:txBody>
      </p:sp>
      <p:sp>
        <p:nvSpPr>
          <p:cNvPr id="32774" name="Rectangle 12"/>
          <p:cNvSpPr>
            <a:spLocks noChangeArrowheads="1"/>
          </p:cNvSpPr>
          <p:nvPr/>
        </p:nvSpPr>
        <p:spPr bwMode="auto">
          <a:xfrm>
            <a:off x="6934200" y="733425"/>
            <a:ext cx="1371600" cy="1905000"/>
          </a:xfrm>
          <a:prstGeom prst="rect">
            <a:avLst/>
          </a:prstGeom>
          <a:solidFill>
            <a:srgbClr val="53FB25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32775" name="Freeform 4"/>
          <p:cNvSpPr>
            <a:spLocks/>
          </p:cNvSpPr>
          <p:nvPr/>
        </p:nvSpPr>
        <p:spPr bwMode="auto">
          <a:xfrm>
            <a:off x="2743200" y="504825"/>
            <a:ext cx="2971800" cy="3124200"/>
          </a:xfrm>
          <a:custGeom>
            <a:avLst/>
            <a:gdLst>
              <a:gd name="T0" fmla="*/ 0 w 1104"/>
              <a:gd name="T1" fmla="*/ 1086678 h 1104"/>
              <a:gd name="T2" fmla="*/ 1550504 w 1104"/>
              <a:gd name="T3" fmla="*/ 0 h 1104"/>
              <a:gd name="T4" fmla="*/ 2971800 w 1104"/>
              <a:gd name="T5" fmla="*/ 815009 h 1104"/>
              <a:gd name="T6" fmla="*/ 2454965 w 1104"/>
              <a:gd name="T7" fmla="*/ 2445026 h 1104"/>
              <a:gd name="T8" fmla="*/ 775252 w 1104"/>
              <a:gd name="T9" fmla="*/ 3124200 h 1104"/>
              <a:gd name="T10" fmla="*/ 0 w 1104"/>
              <a:gd name="T11" fmla="*/ 1086678 h 11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04" h="1104">
                <a:moveTo>
                  <a:pt x="0" y="384"/>
                </a:moveTo>
                <a:lnTo>
                  <a:pt x="576" y="0"/>
                </a:lnTo>
                <a:lnTo>
                  <a:pt x="1104" y="288"/>
                </a:lnTo>
                <a:lnTo>
                  <a:pt x="912" y="864"/>
                </a:lnTo>
                <a:lnTo>
                  <a:pt x="288" y="1104"/>
                </a:lnTo>
                <a:lnTo>
                  <a:pt x="0" y="384"/>
                </a:lnTo>
                <a:close/>
              </a:path>
            </a:pathLst>
          </a:custGeom>
          <a:solidFill>
            <a:srgbClr val="FF66CC"/>
          </a:solidFill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776" name="Text Box 5"/>
          <p:cNvSpPr txBox="1">
            <a:spLocks noChangeArrowheads="1"/>
          </p:cNvSpPr>
          <p:nvPr/>
        </p:nvSpPr>
        <p:spPr bwMode="auto">
          <a:xfrm>
            <a:off x="3962400" y="657225"/>
            <a:ext cx="692478" cy="45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TLB</a:t>
            </a:r>
          </a:p>
        </p:txBody>
      </p:sp>
      <p:sp>
        <p:nvSpPr>
          <p:cNvPr id="738317" name="Text Box 13"/>
          <p:cNvSpPr txBox="1">
            <a:spLocks noChangeArrowheads="1"/>
          </p:cNvSpPr>
          <p:nvPr/>
        </p:nvSpPr>
        <p:spPr bwMode="auto">
          <a:xfrm>
            <a:off x="3222625" y="2638425"/>
            <a:ext cx="1117274" cy="70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Translate</a:t>
            </a:r>
          </a:p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(MMU)</a:t>
            </a:r>
          </a:p>
        </p:txBody>
      </p:sp>
      <p:grpSp>
        <p:nvGrpSpPr>
          <p:cNvPr id="738338" name="Group 34"/>
          <p:cNvGrpSpPr>
            <a:grpSpLocks/>
          </p:cNvGrpSpPr>
          <p:nvPr/>
        </p:nvGrpSpPr>
        <p:grpSpPr bwMode="auto">
          <a:xfrm>
            <a:off x="3505203" y="1647825"/>
            <a:ext cx="519113" cy="914400"/>
            <a:chOff x="2208" y="1038"/>
            <a:chExt cx="327" cy="576"/>
          </a:xfrm>
        </p:grpSpPr>
        <p:sp>
          <p:nvSpPr>
            <p:cNvPr id="32792" name="Text Box 8"/>
            <p:cNvSpPr txBox="1">
              <a:spLocks noChangeArrowheads="1"/>
            </p:cNvSpPr>
            <p:nvPr/>
          </p:nvSpPr>
          <p:spPr bwMode="auto">
            <a:xfrm>
              <a:off x="2208" y="1038"/>
              <a:ext cx="3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No</a:t>
              </a:r>
            </a:p>
          </p:txBody>
        </p:sp>
        <p:sp>
          <p:nvSpPr>
            <p:cNvPr id="32793" name="Line 14"/>
            <p:cNvSpPr>
              <a:spLocks noChangeShapeType="1"/>
            </p:cNvSpPr>
            <p:nvPr/>
          </p:nvSpPr>
          <p:spPr bwMode="auto">
            <a:xfrm>
              <a:off x="2352" y="1230"/>
              <a:ext cx="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38334" name="Group 30"/>
          <p:cNvGrpSpPr>
            <a:grpSpLocks/>
          </p:cNvGrpSpPr>
          <p:nvPr/>
        </p:nvGrpSpPr>
        <p:grpSpPr bwMode="auto">
          <a:xfrm>
            <a:off x="1905000" y="733425"/>
            <a:ext cx="1752600" cy="762000"/>
            <a:chOff x="1200" y="462"/>
            <a:chExt cx="1104" cy="480"/>
          </a:xfrm>
        </p:grpSpPr>
        <p:sp>
          <p:nvSpPr>
            <p:cNvPr id="32790" name="Line 10"/>
            <p:cNvSpPr>
              <a:spLocks noChangeShapeType="1"/>
            </p:cNvSpPr>
            <p:nvPr/>
          </p:nvSpPr>
          <p:spPr bwMode="auto">
            <a:xfrm>
              <a:off x="1248" y="894"/>
              <a:ext cx="1056" cy="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791" name="Text Box 23"/>
            <p:cNvSpPr txBox="1">
              <a:spLocks noChangeArrowheads="1"/>
            </p:cNvSpPr>
            <p:nvPr/>
          </p:nvSpPr>
          <p:spPr bwMode="auto">
            <a:xfrm>
              <a:off x="1200" y="462"/>
              <a:ext cx="651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Virtual</a:t>
              </a:r>
            </a:p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Address</a:t>
              </a:r>
            </a:p>
          </p:txBody>
        </p:sp>
      </p:grpSp>
      <p:grpSp>
        <p:nvGrpSpPr>
          <p:cNvPr id="738335" name="Group 31"/>
          <p:cNvGrpSpPr>
            <a:grpSpLocks/>
          </p:cNvGrpSpPr>
          <p:nvPr/>
        </p:nvGrpSpPr>
        <p:grpSpPr bwMode="auto">
          <a:xfrm>
            <a:off x="5334000" y="857250"/>
            <a:ext cx="1524000" cy="714375"/>
            <a:chOff x="3360" y="540"/>
            <a:chExt cx="960" cy="450"/>
          </a:xfrm>
        </p:grpSpPr>
        <p:sp>
          <p:nvSpPr>
            <p:cNvPr id="32788" name="Line 16"/>
            <p:cNvSpPr>
              <a:spLocks noChangeShapeType="1"/>
            </p:cNvSpPr>
            <p:nvPr/>
          </p:nvSpPr>
          <p:spPr bwMode="auto">
            <a:xfrm>
              <a:off x="3360" y="942"/>
              <a:ext cx="960" cy="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789" name="Text Box 25"/>
            <p:cNvSpPr txBox="1">
              <a:spLocks noChangeArrowheads="1"/>
            </p:cNvSpPr>
            <p:nvPr/>
          </p:nvSpPr>
          <p:spPr bwMode="auto">
            <a:xfrm>
              <a:off x="3579" y="540"/>
              <a:ext cx="651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Physical</a:t>
              </a:r>
            </a:p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Address</a:t>
              </a:r>
            </a:p>
          </p:txBody>
        </p:sp>
      </p:grpSp>
      <p:grpSp>
        <p:nvGrpSpPr>
          <p:cNvPr id="738337" name="Group 33"/>
          <p:cNvGrpSpPr>
            <a:grpSpLocks/>
          </p:cNvGrpSpPr>
          <p:nvPr/>
        </p:nvGrpSpPr>
        <p:grpSpPr bwMode="auto">
          <a:xfrm>
            <a:off x="3657600" y="1343025"/>
            <a:ext cx="1524000" cy="396875"/>
            <a:chOff x="2304" y="846"/>
            <a:chExt cx="960" cy="250"/>
          </a:xfrm>
        </p:grpSpPr>
        <p:sp>
          <p:nvSpPr>
            <p:cNvPr id="32786" name="Line 11"/>
            <p:cNvSpPr>
              <a:spLocks noChangeShapeType="1"/>
            </p:cNvSpPr>
            <p:nvPr/>
          </p:nvSpPr>
          <p:spPr bwMode="auto">
            <a:xfrm flipV="1">
              <a:off x="2688" y="942"/>
              <a:ext cx="57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787" name="Text Box 7"/>
            <p:cNvSpPr txBox="1">
              <a:spLocks noChangeArrowheads="1"/>
            </p:cNvSpPr>
            <p:nvPr/>
          </p:nvSpPr>
          <p:spPr bwMode="auto">
            <a:xfrm>
              <a:off x="2304" y="846"/>
              <a:ext cx="33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Yes</a:t>
              </a:r>
            </a:p>
          </p:txBody>
        </p:sp>
      </p:grpSp>
      <p:sp>
        <p:nvSpPr>
          <p:cNvPr id="738330" name="Text Box 26"/>
          <p:cNvSpPr txBox="1">
            <a:spLocks noChangeArrowheads="1"/>
          </p:cNvSpPr>
          <p:nvPr/>
        </p:nvSpPr>
        <p:spPr bwMode="auto">
          <a:xfrm>
            <a:off x="3395663" y="1114425"/>
            <a:ext cx="1053154" cy="39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r>
              <a:rPr lang="en-US" altLang="ko-KR" b="0">
                <a:latin typeface="Gill Sans" charset="0"/>
                <a:ea typeface="Gill Sans" charset="0"/>
                <a:cs typeface="Gill Sans" charset="0"/>
              </a:rPr>
              <a:t>Cached?</a:t>
            </a:r>
          </a:p>
        </p:txBody>
      </p:sp>
      <p:grpSp>
        <p:nvGrpSpPr>
          <p:cNvPr id="738339" name="Group 35"/>
          <p:cNvGrpSpPr>
            <a:grpSpLocks/>
          </p:cNvGrpSpPr>
          <p:nvPr/>
        </p:nvGrpSpPr>
        <p:grpSpPr bwMode="auto">
          <a:xfrm>
            <a:off x="3962402" y="1571625"/>
            <a:ext cx="1258888" cy="1054100"/>
            <a:chOff x="2496" y="990"/>
            <a:chExt cx="793" cy="664"/>
          </a:xfrm>
        </p:grpSpPr>
        <p:sp>
          <p:nvSpPr>
            <p:cNvPr id="32784" name="Line 15"/>
            <p:cNvSpPr>
              <a:spLocks noChangeShapeType="1"/>
            </p:cNvSpPr>
            <p:nvPr/>
          </p:nvSpPr>
          <p:spPr bwMode="auto">
            <a:xfrm flipV="1">
              <a:off x="2496" y="990"/>
              <a:ext cx="720" cy="62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785" name="Text Box 27"/>
            <p:cNvSpPr txBox="1">
              <a:spLocks noChangeArrowheads="1"/>
            </p:cNvSpPr>
            <p:nvPr/>
          </p:nvSpPr>
          <p:spPr bwMode="auto">
            <a:xfrm rot="19101394">
              <a:off x="2766" y="1190"/>
              <a:ext cx="523" cy="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10000"/>
                </a:spcBef>
              </a:pPr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Save</a:t>
              </a:r>
            </a:p>
            <a:p>
              <a:pPr>
                <a:spcBef>
                  <a:spcPct val="10000"/>
                </a:spcBef>
              </a:pPr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41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8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8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3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3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38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307" grpId="0" build="p"/>
      <p:bldP spid="738317" grpId="0"/>
      <p:bldP spid="7383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3663019" y="1487603"/>
            <a:ext cx="1233890" cy="31035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Create Virtual Address Space of the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4591126"/>
            <a:ext cx="8369300" cy="1840814"/>
          </a:xfrm>
        </p:spPr>
        <p:txBody>
          <a:bodyPr>
            <a:normAutofit/>
          </a:bodyPr>
          <a:lstStyle/>
          <a:p>
            <a:r>
              <a:rPr lang="en-US" dirty="0"/>
              <a:t>User Page table maps entire VAS</a:t>
            </a:r>
          </a:p>
          <a:p>
            <a:r>
              <a:rPr lang="en-US" dirty="0"/>
              <a:t>All the utilized regions are backed on disk</a:t>
            </a:r>
          </a:p>
          <a:p>
            <a:pPr lvl="1"/>
            <a:r>
              <a:rPr lang="en-US" dirty="0"/>
              <a:t>swapped into and out of memory as needed</a:t>
            </a:r>
          </a:p>
          <a:p>
            <a:r>
              <a:rPr lang="en-US" dirty="0"/>
              <a:t>For </a:t>
            </a:r>
            <a:r>
              <a:rPr lang="en-US" i="1" dirty="0"/>
              <a:t>every</a:t>
            </a:r>
            <a:r>
              <a:rPr lang="en-US" dirty="0"/>
              <a:t> process</a:t>
            </a:r>
          </a:p>
        </p:txBody>
      </p:sp>
      <p:sp>
        <p:nvSpPr>
          <p:cNvPr id="7" name="Can 6"/>
          <p:cNvSpPr/>
          <p:nvPr/>
        </p:nvSpPr>
        <p:spPr>
          <a:xfrm>
            <a:off x="457200" y="1368502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9091" y="999170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(huge, TB)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14913" y="107529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49674" y="3954061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7659" y="4060979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49674" y="3471461"/>
            <a:ext cx="1056103" cy="507028"/>
            <a:chOff x="4133850" y="3404709"/>
            <a:chExt cx="1056103" cy="507028"/>
          </a:xfrm>
        </p:grpSpPr>
        <p:sp>
          <p:nvSpPr>
            <p:cNvPr id="24" name="Rectangle 2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" y="2038208"/>
            <a:ext cx="828917" cy="1221562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49674" y="3102129"/>
            <a:ext cx="1056103" cy="400110"/>
            <a:chOff x="4133850" y="3511627"/>
            <a:chExt cx="1056103" cy="400110"/>
          </a:xfrm>
        </p:grpSpPr>
        <p:sp>
          <p:nvSpPr>
            <p:cNvPr id="33" name="Rectangle 32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749674" y="2102817"/>
            <a:ext cx="1056103" cy="400110"/>
            <a:chOff x="4133850" y="3404709"/>
            <a:chExt cx="1056103" cy="400110"/>
          </a:xfrm>
        </p:grpSpPr>
        <p:sp>
          <p:nvSpPr>
            <p:cNvPr id="36" name="Rectangle 35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49674" y="1548818"/>
            <a:ext cx="1058707" cy="507028"/>
            <a:chOff x="4133850" y="3404709"/>
            <a:chExt cx="1058707" cy="507028"/>
          </a:xfrm>
        </p:grpSpPr>
        <p:sp>
          <p:nvSpPr>
            <p:cNvPr id="39" name="Rectangle 38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59700" y="3511627"/>
              <a:ext cx="832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kernel</a:t>
              </a:r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3663019" y="2025068"/>
            <a:ext cx="142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70299" y="3102129"/>
            <a:ext cx="14296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86174" y="2540154"/>
            <a:ext cx="14296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617872" y="1050047"/>
            <a:ext cx="21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process VAS (GBs)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654424" y="4461402"/>
            <a:ext cx="142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616508" y="1869558"/>
            <a:ext cx="2565516" cy="2973801"/>
            <a:chOff x="6616468" y="1500226"/>
            <a:chExt cx="2565516" cy="3417366"/>
          </a:xfrm>
        </p:grpSpPr>
        <p:sp>
          <p:nvSpPr>
            <p:cNvPr id="8" name="Rectangle 7"/>
            <p:cNvSpPr/>
            <p:nvPr/>
          </p:nvSpPr>
          <p:spPr>
            <a:xfrm>
              <a:off x="6616468" y="1500226"/>
              <a:ext cx="1073441" cy="294270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616508" y="3021645"/>
              <a:ext cx="1073441" cy="2116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616468" y="3819602"/>
              <a:ext cx="1073441" cy="21169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616468" y="2552777"/>
              <a:ext cx="1073441" cy="2116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16468" y="4047131"/>
              <a:ext cx="1073441" cy="21169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16468" y="1804961"/>
              <a:ext cx="1073441" cy="2116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816734" y="3750435"/>
              <a:ext cx="1365250" cy="1167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kernel code &amp; data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816734" y="1668359"/>
              <a:ext cx="1365250" cy="81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 page</a:t>
              </a:r>
            </a:p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frames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756644" y="2910170"/>
              <a:ext cx="1365250" cy="81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 </a:t>
              </a:r>
              <a:r>
                <a:rPr lang="en-US" sz="2000" b="0" dirty="0" err="1">
                  <a:latin typeface="Gill Sans" charset="0"/>
                  <a:ea typeface="Gill Sans" charset="0"/>
                  <a:cs typeface="Gill Sans" charset="0"/>
                </a:rPr>
                <a:t>pagetable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616468" y="2109838"/>
              <a:ext cx="1073441" cy="2116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616508" y="3223965"/>
              <a:ext cx="1073441" cy="2116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826868" y="3657161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34853" y="3764079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826868" y="3174561"/>
            <a:ext cx="1056103" cy="507028"/>
            <a:chOff x="4133850" y="3404709"/>
            <a:chExt cx="1056103" cy="507028"/>
          </a:xfrm>
        </p:grpSpPr>
        <p:sp>
          <p:nvSpPr>
            <p:cNvPr id="63" name="Rectangle 62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26868" y="2694104"/>
            <a:ext cx="1056103" cy="400110"/>
            <a:chOff x="4133850" y="3511627"/>
            <a:chExt cx="1056103" cy="400110"/>
          </a:xfrm>
        </p:grpSpPr>
        <p:sp>
          <p:nvSpPr>
            <p:cNvPr id="66" name="Rectangle 65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826868" y="2196738"/>
            <a:ext cx="1056103" cy="400110"/>
            <a:chOff x="4133850" y="3404709"/>
            <a:chExt cx="1056103" cy="400110"/>
          </a:xfrm>
        </p:grpSpPr>
        <p:sp>
          <p:nvSpPr>
            <p:cNvPr id="69" name="Rectangle 68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229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663019" y="1487603"/>
            <a:ext cx="1233890" cy="31035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Create Virtual Address Space of the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30750"/>
            <a:ext cx="8229600" cy="1701190"/>
          </a:xfrm>
        </p:spPr>
        <p:txBody>
          <a:bodyPr>
            <a:normAutofit/>
          </a:bodyPr>
          <a:lstStyle/>
          <a:p>
            <a:r>
              <a:rPr lang="en-US" dirty="0"/>
              <a:t>User Page table maps entire VAS</a:t>
            </a:r>
          </a:p>
          <a:p>
            <a:pPr lvl="1"/>
            <a:r>
              <a:rPr lang="en-US" dirty="0"/>
              <a:t>Resident pages to the frame in memory they occupy</a:t>
            </a:r>
          </a:p>
          <a:p>
            <a:pPr lvl="1"/>
            <a:r>
              <a:rPr lang="en-US" dirty="0"/>
              <a:t>The portion of it that the HW needs to access must be resident in memory</a:t>
            </a:r>
          </a:p>
        </p:txBody>
      </p:sp>
      <p:sp>
        <p:nvSpPr>
          <p:cNvPr id="7" name="Can 6"/>
          <p:cNvSpPr/>
          <p:nvPr/>
        </p:nvSpPr>
        <p:spPr>
          <a:xfrm>
            <a:off x="457200" y="1368502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9091" y="999170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(huge, TB)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14913" y="107529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49674" y="3954061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7659" y="4060979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49674" y="3471461"/>
            <a:ext cx="1056103" cy="507028"/>
            <a:chOff x="4133850" y="3404709"/>
            <a:chExt cx="1056103" cy="507028"/>
          </a:xfrm>
        </p:grpSpPr>
        <p:sp>
          <p:nvSpPr>
            <p:cNvPr id="24" name="Rectangle 2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" y="2038208"/>
            <a:ext cx="828917" cy="1221562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49674" y="3102129"/>
            <a:ext cx="1056103" cy="400110"/>
            <a:chOff x="4133850" y="3511627"/>
            <a:chExt cx="1056103" cy="400110"/>
          </a:xfrm>
        </p:grpSpPr>
        <p:sp>
          <p:nvSpPr>
            <p:cNvPr id="33" name="Rectangle 32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749674" y="2102817"/>
            <a:ext cx="1056103" cy="400110"/>
            <a:chOff x="4133850" y="3404709"/>
            <a:chExt cx="1056103" cy="400110"/>
          </a:xfrm>
        </p:grpSpPr>
        <p:sp>
          <p:nvSpPr>
            <p:cNvPr id="36" name="Rectangle 35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49674" y="1548818"/>
            <a:ext cx="1058707" cy="507028"/>
            <a:chOff x="4133850" y="3404709"/>
            <a:chExt cx="1058707" cy="507028"/>
          </a:xfrm>
        </p:grpSpPr>
        <p:sp>
          <p:nvSpPr>
            <p:cNvPr id="39" name="Rectangle 38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59700" y="3511627"/>
              <a:ext cx="832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kernel</a:t>
              </a:r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3663019" y="2025068"/>
            <a:ext cx="142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70299" y="3102129"/>
            <a:ext cx="14296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86174" y="2540154"/>
            <a:ext cx="14296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63872" y="1075293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VAS – per process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654424" y="4461402"/>
            <a:ext cx="142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616508" y="1869558"/>
            <a:ext cx="2565516" cy="2973801"/>
            <a:chOff x="6616468" y="1500226"/>
            <a:chExt cx="2565516" cy="3417366"/>
          </a:xfrm>
        </p:grpSpPr>
        <p:sp>
          <p:nvSpPr>
            <p:cNvPr id="8" name="Rectangle 7"/>
            <p:cNvSpPr/>
            <p:nvPr/>
          </p:nvSpPr>
          <p:spPr>
            <a:xfrm>
              <a:off x="6616468" y="1500226"/>
              <a:ext cx="1073441" cy="294270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616508" y="3021645"/>
              <a:ext cx="1073441" cy="2116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616468" y="3819602"/>
              <a:ext cx="1073441" cy="21169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616468" y="2552777"/>
              <a:ext cx="1073441" cy="2116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16468" y="4047131"/>
              <a:ext cx="1073441" cy="21169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16468" y="1804961"/>
              <a:ext cx="1073441" cy="2116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816734" y="3750435"/>
              <a:ext cx="1365250" cy="1167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kernel code &amp; data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816734" y="1668359"/>
              <a:ext cx="1365250" cy="81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 page</a:t>
              </a:r>
            </a:p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frames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756644" y="2910170"/>
              <a:ext cx="1365250" cy="81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 </a:t>
              </a:r>
              <a:r>
                <a:rPr lang="en-US" sz="2000" b="0" dirty="0" err="1">
                  <a:latin typeface="Gill Sans" charset="0"/>
                  <a:ea typeface="Gill Sans" charset="0"/>
                  <a:cs typeface="Gill Sans" charset="0"/>
                </a:rPr>
                <a:t>pagetable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616468" y="2109838"/>
              <a:ext cx="1073441" cy="2116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616508" y="3223965"/>
              <a:ext cx="1073441" cy="2116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5495459" y="1444625"/>
            <a:ext cx="439081" cy="3103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699125" y="2134739"/>
            <a:ext cx="917383" cy="65075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6" idx="1"/>
          </p:cNvCxnSpPr>
          <p:nvPr/>
        </p:nvCxnSpPr>
        <p:spPr>
          <a:xfrm flipV="1">
            <a:off x="5699125" y="2492151"/>
            <a:ext cx="917383" cy="177794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699165" y="2134739"/>
            <a:ext cx="917343" cy="153972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826868" y="3657161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34853" y="3764079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826868" y="3174561"/>
            <a:ext cx="1056103" cy="507028"/>
            <a:chOff x="4133850" y="3404709"/>
            <a:chExt cx="1056103" cy="507028"/>
          </a:xfrm>
        </p:grpSpPr>
        <p:sp>
          <p:nvSpPr>
            <p:cNvPr id="64" name="Rectangle 6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826868" y="2694104"/>
            <a:ext cx="1056103" cy="400110"/>
            <a:chOff x="4133850" y="3511627"/>
            <a:chExt cx="1056103" cy="400110"/>
          </a:xfrm>
        </p:grpSpPr>
        <p:sp>
          <p:nvSpPr>
            <p:cNvPr id="67" name="Rectangle 66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826868" y="2196738"/>
            <a:ext cx="1056103" cy="400110"/>
            <a:chOff x="4133850" y="3404709"/>
            <a:chExt cx="1056103" cy="400110"/>
          </a:xfrm>
        </p:grpSpPr>
        <p:sp>
          <p:nvSpPr>
            <p:cNvPr id="70" name="Rectangle 69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95459" y="1043543"/>
            <a:ext cx="471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PT</a:t>
            </a:r>
          </a:p>
        </p:txBody>
      </p:sp>
    </p:spTree>
    <p:extLst>
      <p:ext uri="{BB962C8B-B14F-4D97-AF65-F5344CB8AC3E}">
        <p14:creationId xmlns:p14="http://schemas.microsoft.com/office/powerpoint/2010/main" val="3288516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3663019" y="1487603"/>
            <a:ext cx="1233890" cy="31035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Provide Backing Store for VAS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30750"/>
            <a:ext cx="8229600" cy="1701190"/>
          </a:xfrm>
        </p:spPr>
        <p:txBody>
          <a:bodyPr>
            <a:normAutofit/>
          </a:bodyPr>
          <a:lstStyle/>
          <a:p>
            <a:r>
              <a:rPr lang="en-US" dirty="0"/>
              <a:t>User Page table maps entire VAS</a:t>
            </a:r>
          </a:p>
          <a:p>
            <a:r>
              <a:rPr lang="en-US" dirty="0"/>
              <a:t>Resident pages mapped to memory frames</a:t>
            </a:r>
          </a:p>
          <a:p>
            <a:r>
              <a:rPr lang="en-US" dirty="0">
                <a:solidFill>
                  <a:srgbClr val="FF0000"/>
                </a:solidFill>
              </a:rPr>
              <a:t>For all other pages, OS must record where to find them on disk</a:t>
            </a:r>
          </a:p>
        </p:txBody>
      </p:sp>
      <p:sp>
        <p:nvSpPr>
          <p:cNvPr id="7" name="Can 6"/>
          <p:cNvSpPr/>
          <p:nvPr/>
        </p:nvSpPr>
        <p:spPr>
          <a:xfrm>
            <a:off x="457200" y="1368502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9091" y="999170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(huge, TB)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14913" y="1075293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749674" y="3954061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7659" y="4060979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49674" y="3471461"/>
            <a:ext cx="1056103" cy="507028"/>
            <a:chOff x="4133850" y="3404709"/>
            <a:chExt cx="1056103" cy="507028"/>
          </a:xfrm>
        </p:grpSpPr>
        <p:sp>
          <p:nvSpPr>
            <p:cNvPr id="24" name="Rectangle 2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32" y="2038208"/>
            <a:ext cx="828917" cy="1221562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749674" y="3102129"/>
            <a:ext cx="1056103" cy="400110"/>
            <a:chOff x="4133850" y="3511627"/>
            <a:chExt cx="1056103" cy="400110"/>
          </a:xfrm>
        </p:grpSpPr>
        <p:sp>
          <p:nvSpPr>
            <p:cNvPr id="33" name="Rectangle 32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749674" y="2102817"/>
            <a:ext cx="1056103" cy="400110"/>
            <a:chOff x="4133850" y="3404709"/>
            <a:chExt cx="1056103" cy="400110"/>
          </a:xfrm>
        </p:grpSpPr>
        <p:sp>
          <p:nvSpPr>
            <p:cNvPr id="36" name="Rectangle 35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49674" y="1548818"/>
            <a:ext cx="1058707" cy="507028"/>
            <a:chOff x="4133850" y="3404709"/>
            <a:chExt cx="1058707" cy="507028"/>
          </a:xfrm>
        </p:grpSpPr>
        <p:sp>
          <p:nvSpPr>
            <p:cNvPr id="39" name="Rectangle 38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359700" y="3511627"/>
              <a:ext cx="832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kernel</a:t>
              </a:r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3663019" y="2025068"/>
            <a:ext cx="142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70299" y="3102129"/>
            <a:ext cx="14296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86174" y="2540154"/>
            <a:ext cx="14296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54424" y="4461402"/>
            <a:ext cx="142968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616508" y="1869558"/>
            <a:ext cx="2565516" cy="2973801"/>
            <a:chOff x="6616468" y="1500226"/>
            <a:chExt cx="2565516" cy="3417366"/>
          </a:xfrm>
        </p:grpSpPr>
        <p:sp>
          <p:nvSpPr>
            <p:cNvPr id="8" name="Rectangle 7"/>
            <p:cNvSpPr/>
            <p:nvPr/>
          </p:nvSpPr>
          <p:spPr>
            <a:xfrm>
              <a:off x="6616468" y="1500226"/>
              <a:ext cx="1073441" cy="2942709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616508" y="3021645"/>
              <a:ext cx="1073441" cy="2116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616468" y="3819602"/>
              <a:ext cx="1073441" cy="21169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616468" y="2552777"/>
              <a:ext cx="1073441" cy="2116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616468" y="4047131"/>
              <a:ext cx="1073441" cy="211691"/>
            </a:xfrm>
            <a:prstGeom prst="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16468" y="1804961"/>
              <a:ext cx="1073441" cy="2116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816734" y="3750435"/>
              <a:ext cx="1365250" cy="1167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kernel code &amp; data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816734" y="1668359"/>
              <a:ext cx="1365250" cy="81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 page</a:t>
              </a:r>
            </a:p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frames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756644" y="2910170"/>
              <a:ext cx="1365250" cy="813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user </a:t>
              </a:r>
              <a:r>
                <a:rPr lang="en-US" sz="2000" b="0" dirty="0" err="1">
                  <a:latin typeface="Gill Sans" charset="0"/>
                  <a:ea typeface="Gill Sans" charset="0"/>
                  <a:cs typeface="Gill Sans" charset="0"/>
                </a:rPr>
                <a:t>pagetable</a:t>
              </a:r>
              <a:endParaRPr lang="en-US" sz="2000" b="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616468" y="2109838"/>
              <a:ext cx="1073441" cy="21169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616508" y="3223965"/>
              <a:ext cx="1073441" cy="2116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5495459" y="1444625"/>
            <a:ext cx="439081" cy="3103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699125" y="2134739"/>
            <a:ext cx="917383" cy="65075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6" idx="1"/>
          </p:cNvCxnSpPr>
          <p:nvPr/>
        </p:nvCxnSpPr>
        <p:spPr>
          <a:xfrm flipV="1">
            <a:off x="5699125" y="2492151"/>
            <a:ext cx="917383" cy="177794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699165" y="2134739"/>
            <a:ext cx="917343" cy="153972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826868" y="3657161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034853" y="3764079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826868" y="3174561"/>
            <a:ext cx="1056103" cy="507028"/>
            <a:chOff x="4133850" y="3404709"/>
            <a:chExt cx="1056103" cy="507028"/>
          </a:xfrm>
        </p:grpSpPr>
        <p:sp>
          <p:nvSpPr>
            <p:cNvPr id="64" name="Rectangle 6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826868" y="2694104"/>
            <a:ext cx="1056103" cy="400110"/>
            <a:chOff x="4133850" y="3511627"/>
            <a:chExt cx="1056103" cy="400110"/>
          </a:xfrm>
        </p:grpSpPr>
        <p:sp>
          <p:nvSpPr>
            <p:cNvPr id="67" name="Rectangle 66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826868" y="2196738"/>
            <a:ext cx="1056103" cy="400110"/>
            <a:chOff x="4133850" y="3404709"/>
            <a:chExt cx="1056103" cy="400110"/>
          </a:xfrm>
        </p:grpSpPr>
        <p:sp>
          <p:nvSpPr>
            <p:cNvPr id="70" name="Rectangle 69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363872" y="1075293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VAS – per process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2882971" y="1961763"/>
            <a:ext cx="2816154" cy="23497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2882971" y="2209196"/>
            <a:ext cx="2816154" cy="23497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2844871" y="2313971"/>
            <a:ext cx="2816154" cy="23497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2882971" y="2694104"/>
            <a:ext cx="2778054" cy="42515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882971" y="2878770"/>
            <a:ext cx="2739954" cy="345258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2806771" y="2969705"/>
            <a:ext cx="2854254" cy="396981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2882971" y="3193501"/>
            <a:ext cx="2739954" cy="344414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2844871" y="3317890"/>
            <a:ext cx="2778054" cy="42515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 flipV="1">
            <a:off x="2844871" y="3518647"/>
            <a:ext cx="2739954" cy="40802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 flipV="1">
            <a:off x="2882971" y="3743040"/>
            <a:ext cx="2739954" cy="18944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2882971" y="3895286"/>
            <a:ext cx="2701854" cy="220832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18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533400"/>
          </a:xfrm>
        </p:spPr>
        <p:txBody>
          <a:bodyPr>
            <a:noAutofit/>
          </a:bodyPr>
          <a:lstStyle/>
          <a:p>
            <a:r>
              <a:rPr lang="en-US" sz="2800" dirty="0"/>
              <a:t>What Data Structure Maps </a:t>
            </a:r>
            <a:br>
              <a:rPr lang="en-US" sz="2800" dirty="0"/>
            </a:br>
            <a:r>
              <a:rPr lang="en-US" sz="2800" dirty="0"/>
              <a:t>Non-Resident Pages to Disk?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458200" cy="59436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FindBlock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(PID, page#) </a:t>
            </a:r>
            <a:r>
              <a:rPr lang="en-US" dirty="0"/>
              <a:t>→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disk_block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Some OSs utilize spare space in PTE for paged blocks</a:t>
            </a:r>
          </a:p>
          <a:p>
            <a:pPr lvl="1"/>
            <a:r>
              <a:rPr lang="en-US" dirty="0"/>
              <a:t>Like the PT, but purely software</a:t>
            </a:r>
          </a:p>
          <a:p>
            <a:pPr lvl="1"/>
            <a:endParaRPr lang="en-US" sz="1200" dirty="0"/>
          </a:p>
          <a:p>
            <a:r>
              <a:rPr lang="en-US" dirty="0"/>
              <a:t>Where to store it?</a:t>
            </a:r>
          </a:p>
          <a:p>
            <a:pPr lvl="1"/>
            <a:r>
              <a:rPr lang="en-US" dirty="0"/>
              <a:t>In memory – can be compact representation if swap storage is contiguous on disk</a:t>
            </a:r>
          </a:p>
          <a:p>
            <a:pPr lvl="1"/>
            <a:r>
              <a:rPr lang="en-US" dirty="0"/>
              <a:t>Could use hash table (like Inverted PT)</a:t>
            </a:r>
          </a:p>
          <a:p>
            <a:pPr lvl="1"/>
            <a:endParaRPr lang="en-US" sz="1200" dirty="0"/>
          </a:p>
          <a:p>
            <a:r>
              <a:rPr lang="en-US" dirty="0"/>
              <a:t>Usually want backing store for resident pages too</a:t>
            </a:r>
          </a:p>
          <a:p>
            <a:pPr lvl="1"/>
            <a:endParaRPr lang="en-US" sz="1200" dirty="0"/>
          </a:p>
          <a:p>
            <a:r>
              <a:rPr lang="en-US" dirty="0">
                <a:solidFill>
                  <a:srgbClr val="FF0000"/>
                </a:solidFill>
              </a:rPr>
              <a:t>May map code segment directly to on-disk image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Saves a copy of code to swap file</a:t>
            </a:r>
          </a:p>
          <a:p>
            <a:pPr lvl="1"/>
            <a:endParaRPr lang="en-US" sz="1200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May share code segment with multiple instances of the program</a:t>
            </a:r>
          </a:p>
        </p:txBody>
      </p:sp>
    </p:spTree>
    <p:extLst>
      <p:ext uri="{BB962C8B-B14F-4D97-AF65-F5344CB8AC3E}">
        <p14:creationId xmlns:p14="http://schemas.microsoft.com/office/powerpoint/2010/main" val="109398895"/>
      </p:ext>
    </p:extLst>
  </p:cSld>
  <p:clrMapOvr>
    <a:masterClrMapping/>
  </p:clrMapOvr>
  <p:transition/>
  <p:timing>
    <p:tnLst>
      <p:par>
        <p:cTn id="1" dur="indefinite" restart="never" nodeType="tmRoot"/>
      </p:par>
    </p:tnLst>
    <p:bldLst>
      <p:bldP spid="3" grpId="0" build="p">
        <p:tmplLst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Provide Backing Store for VAS</a:t>
            </a:r>
          </a:p>
        </p:txBody>
      </p:sp>
      <p:sp>
        <p:nvSpPr>
          <p:cNvPr id="7" name="Can 6"/>
          <p:cNvSpPr/>
          <p:nvPr/>
        </p:nvSpPr>
        <p:spPr>
          <a:xfrm>
            <a:off x="57686" y="1299449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577" y="930117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(huge, TB)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64163" y="121146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7327" y="1809750"/>
            <a:ext cx="1073441" cy="30821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07367" y="3655079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07327" y="4539963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07327" y="3317890"/>
            <a:ext cx="1073441" cy="184214"/>
          </a:xfrm>
          <a:prstGeom prst="rect">
            <a:avLst/>
          </a:prstGeom>
          <a:solidFill>
            <a:srgbClr val="02E3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07327" y="4737959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07327" y="2596317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3400" y="4289274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 code &amp;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159750" y="2477446"/>
            <a:ext cx="98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 page</a:t>
            </a:r>
          </a:p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frames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77200" y="3558073"/>
            <a:ext cx="136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user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pagetable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07327" y="2861622"/>
            <a:ext cx="1073441" cy="184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07367" y="3831138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91718" y="3572668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9703" y="367958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591718" y="3090068"/>
            <a:ext cx="1056103" cy="507028"/>
            <a:chOff x="4133850" y="3404709"/>
            <a:chExt cx="1056103" cy="507028"/>
          </a:xfrm>
        </p:grpSpPr>
        <p:sp>
          <p:nvSpPr>
            <p:cNvPr id="64" name="Rectangle 6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91718" y="2609611"/>
            <a:ext cx="1056103" cy="400110"/>
            <a:chOff x="4133850" y="3511627"/>
            <a:chExt cx="1056103" cy="400110"/>
          </a:xfrm>
        </p:grpSpPr>
        <p:sp>
          <p:nvSpPr>
            <p:cNvPr id="67" name="Rectangle 66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91718" y="2112245"/>
            <a:ext cx="1056103" cy="400110"/>
            <a:chOff x="4133850" y="3404709"/>
            <a:chExt cx="1056103" cy="400110"/>
          </a:xfrm>
        </p:grpSpPr>
        <p:sp>
          <p:nvSpPr>
            <p:cNvPr id="70" name="Rectangle 69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H="1">
            <a:off x="2647821" y="2112245"/>
            <a:ext cx="2352306" cy="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08551" y="1043544"/>
            <a:ext cx="1967268" cy="3386768"/>
            <a:chOff x="4813299" y="1043543"/>
            <a:chExt cx="2046175" cy="3547583"/>
          </a:xfrm>
        </p:grpSpPr>
        <p:sp>
          <p:nvSpPr>
            <p:cNvPr id="21" name="Rectangle 20"/>
            <p:cNvSpPr/>
            <p:nvPr/>
          </p:nvSpPr>
          <p:spPr>
            <a:xfrm>
              <a:off x="4821893" y="1487603"/>
              <a:ext cx="1234625" cy="310352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6534" y="4060979"/>
              <a:ext cx="720607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908549" y="3471461"/>
              <a:ext cx="1056103" cy="526027"/>
              <a:chOff x="4133850" y="3404709"/>
              <a:chExt cx="1056103" cy="52602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59700" y="3511627"/>
                <a:ext cx="658917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908549" y="3102129"/>
              <a:ext cx="1056103" cy="419108"/>
              <a:chOff x="4133850" y="3511627"/>
              <a:chExt cx="1056103" cy="41910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59700" y="3511627"/>
                <a:ext cx="700470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908549" y="2102817"/>
              <a:ext cx="1056103" cy="419108"/>
              <a:chOff x="4133850" y="3404709"/>
              <a:chExt cx="1056103" cy="41910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334539" y="3404709"/>
                <a:ext cx="738947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908549" y="1548818"/>
              <a:ext cx="1092113" cy="526026"/>
              <a:chOff x="4133850" y="3404709"/>
              <a:chExt cx="1092113" cy="52602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359700" y="3511627"/>
                <a:ext cx="866263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45049" y="1055211"/>
              <a:ext cx="84518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162209" y="1043543"/>
              <a:ext cx="69726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1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889785" y="3377715"/>
            <a:ext cx="2001946" cy="3352751"/>
            <a:chOff x="4813299" y="1043543"/>
            <a:chExt cx="2028016" cy="3547583"/>
          </a:xfrm>
        </p:grpSpPr>
        <p:sp>
          <p:nvSpPr>
            <p:cNvPr id="105" name="Rectangle 104"/>
            <p:cNvSpPr/>
            <p:nvPr/>
          </p:nvSpPr>
          <p:spPr>
            <a:xfrm>
              <a:off x="4821893" y="1487603"/>
              <a:ext cx="1233977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16534" y="4060978"/>
              <a:ext cx="70184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4908549" y="3471461"/>
              <a:ext cx="1056103" cy="530279"/>
              <a:chOff x="4133850" y="3404709"/>
              <a:chExt cx="1056103" cy="53027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4359700" y="3511627"/>
                <a:ext cx="64175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908549" y="3102129"/>
              <a:ext cx="1056103" cy="423360"/>
              <a:chOff x="4133850" y="3511627"/>
              <a:chExt cx="1056103" cy="42336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359700" y="3511627"/>
                <a:ext cx="682227" cy="423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4908549" y="2102817"/>
              <a:ext cx="1056103" cy="423360"/>
              <a:chOff x="4133850" y="3404709"/>
              <a:chExt cx="1056103" cy="423360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334539" y="3404709"/>
                <a:ext cx="719703" cy="423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908549" y="1548818"/>
              <a:ext cx="1069553" cy="530279"/>
              <a:chOff x="4133850" y="3404709"/>
              <a:chExt cx="1069553" cy="53027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359700" y="3511627"/>
                <a:ext cx="843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45049" y="1055211"/>
              <a:ext cx="82363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62209" y="1043543"/>
              <a:ext cx="679106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2</a:t>
              </a:r>
            </a:p>
          </p:txBody>
        </p:sp>
      </p:grpSp>
      <p:cxnSp>
        <p:nvCxnSpPr>
          <p:cNvPr id="129" name="Straight Arrow Connector 128"/>
          <p:cNvCxnSpPr>
            <a:endCxn id="56" idx="1"/>
          </p:cNvCxnSpPr>
          <p:nvPr/>
        </p:nvCxnSpPr>
        <p:spPr>
          <a:xfrm flipV="1">
            <a:off x="4455774" y="295372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7019752" y="4101789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7019752" y="4277848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007327" y="1979038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019752" y="2209872"/>
            <a:ext cx="1073441" cy="184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317500" y="3082152"/>
            <a:ext cx="1056103" cy="400110"/>
            <a:chOff x="4133850" y="3511627"/>
            <a:chExt cx="1056103" cy="400110"/>
          </a:xfrm>
        </p:grpSpPr>
        <p:sp>
          <p:nvSpPr>
            <p:cNvPr id="135" name="Rectangle 134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17500" y="2584786"/>
            <a:ext cx="1056103" cy="400110"/>
            <a:chOff x="4133850" y="3404709"/>
            <a:chExt cx="1056103" cy="400110"/>
          </a:xfrm>
        </p:grpSpPr>
        <p:sp>
          <p:nvSpPr>
            <p:cNvPr id="138" name="Rectangle 137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17500" y="3601168"/>
            <a:ext cx="1056103" cy="507028"/>
            <a:chOff x="4133850" y="3404709"/>
            <a:chExt cx="1056103" cy="507028"/>
          </a:xfrm>
        </p:grpSpPr>
        <p:sp>
          <p:nvSpPr>
            <p:cNvPr id="141" name="Rectangle 140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 flipV="1">
            <a:off x="1373603" y="2609611"/>
            <a:ext cx="1620118" cy="1779672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373603" y="3090068"/>
            <a:ext cx="1577881" cy="2233176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1373604" y="3601169"/>
            <a:ext cx="1620117" cy="2071124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2647821" y="3601168"/>
            <a:ext cx="498301" cy="269977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2692936" y="3655079"/>
            <a:ext cx="2438826" cy="28778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647821" y="2614735"/>
            <a:ext cx="2358153" cy="42515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647821" y="3090068"/>
            <a:ext cx="2345195" cy="319493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133" idx="1"/>
          </p:cNvCxnSpPr>
          <p:nvPr/>
        </p:nvCxnSpPr>
        <p:spPr>
          <a:xfrm flipV="1">
            <a:off x="4468199" y="2301979"/>
            <a:ext cx="2551553" cy="21600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4455774" y="345629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2" idx="1"/>
          </p:cNvCxnSpPr>
          <p:nvPr/>
        </p:nvCxnSpPr>
        <p:spPr>
          <a:xfrm flipV="1">
            <a:off x="6429375" y="2071145"/>
            <a:ext cx="577952" cy="111957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52" idx="1"/>
          </p:cNvCxnSpPr>
          <p:nvPr/>
        </p:nvCxnSpPr>
        <p:spPr>
          <a:xfrm>
            <a:off x="6315244" y="2209872"/>
            <a:ext cx="692083" cy="47855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8" idx="1"/>
          </p:cNvCxnSpPr>
          <p:nvPr/>
        </p:nvCxnSpPr>
        <p:spPr>
          <a:xfrm flipV="1">
            <a:off x="6315244" y="3350820"/>
            <a:ext cx="692083" cy="63874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810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On page Fault …</a:t>
            </a:r>
          </a:p>
        </p:txBody>
      </p:sp>
      <p:sp>
        <p:nvSpPr>
          <p:cNvPr id="7" name="Can 6"/>
          <p:cNvSpPr/>
          <p:nvPr/>
        </p:nvSpPr>
        <p:spPr>
          <a:xfrm>
            <a:off x="57686" y="1299449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577" y="930117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(huge, TB)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64163" y="121146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7327" y="1809750"/>
            <a:ext cx="1073441" cy="30821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07367" y="3655079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07327" y="4539963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07327" y="3317890"/>
            <a:ext cx="1073441" cy="184214"/>
          </a:xfrm>
          <a:prstGeom prst="rect">
            <a:avLst/>
          </a:prstGeom>
          <a:solidFill>
            <a:srgbClr val="02E3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07327" y="4737959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07327" y="2596317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3399" y="4289274"/>
            <a:ext cx="990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 code </a:t>
            </a:r>
          </a:p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&amp;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153400" y="2477446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 page</a:t>
            </a:r>
          </a:p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frames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83550" y="3558073"/>
            <a:ext cx="136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user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pagetable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07327" y="2861622"/>
            <a:ext cx="1073441" cy="1842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07367" y="3831138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91718" y="3572668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9703" y="367958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591718" y="3090068"/>
            <a:ext cx="1056103" cy="507028"/>
            <a:chOff x="4133850" y="3404709"/>
            <a:chExt cx="1056103" cy="507028"/>
          </a:xfrm>
        </p:grpSpPr>
        <p:sp>
          <p:nvSpPr>
            <p:cNvPr id="64" name="Rectangle 6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91718" y="2609611"/>
            <a:ext cx="1056103" cy="400110"/>
            <a:chOff x="4133850" y="3511627"/>
            <a:chExt cx="1056103" cy="400110"/>
          </a:xfrm>
        </p:grpSpPr>
        <p:sp>
          <p:nvSpPr>
            <p:cNvPr id="67" name="Rectangle 66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91718" y="2112245"/>
            <a:ext cx="1056103" cy="400110"/>
            <a:chOff x="4133850" y="3404709"/>
            <a:chExt cx="1056103" cy="400110"/>
          </a:xfrm>
        </p:grpSpPr>
        <p:sp>
          <p:nvSpPr>
            <p:cNvPr id="70" name="Rectangle 69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H="1">
            <a:off x="2647821" y="2112245"/>
            <a:ext cx="2352306" cy="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08551" y="1043544"/>
            <a:ext cx="1967268" cy="3386768"/>
            <a:chOff x="4813299" y="1043543"/>
            <a:chExt cx="2046175" cy="3547583"/>
          </a:xfrm>
        </p:grpSpPr>
        <p:sp>
          <p:nvSpPr>
            <p:cNvPr id="21" name="Rectangle 20"/>
            <p:cNvSpPr/>
            <p:nvPr/>
          </p:nvSpPr>
          <p:spPr>
            <a:xfrm>
              <a:off x="4821893" y="1487603"/>
              <a:ext cx="1236711" cy="3103523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6534" y="4060979"/>
              <a:ext cx="720607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908549" y="3471461"/>
              <a:ext cx="1056103" cy="526027"/>
              <a:chOff x="4133850" y="3404709"/>
              <a:chExt cx="1056103" cy="52602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59700" y="3511627"/>
                <a:ext cx="658917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908549" y="3102129"/>
              <a:ext cx="1056103" cy="419108"/>
              <a:chOff x="4133850" y="3511627"/>
              <a:chExt cx="1056103" cy="419108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59700" y="3511627"/>
                <a:ext cx="700470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908549" y="2102817"/>
              <a:ext cx="1056103" cy="419108"/>
              <a:chOff x="4133850" y="3404709"/>
              <a:chExt cx="1056103" cy="41910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334539" y="3404709"/>
                <a:ext cx="738947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908549" y="1548818"/>
              <a:ext cx="1092113" cy="526026"/>
              <a:chOff x="4133850" y="3404709"/>
              <a:chExt cx="1092113" cy="52602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359700" y="3511627"/>
                <a:ext cx="866263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45049" y="1055211"/>
              <a:ext cx="84518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162209" y="1043543"/>
              <a:ext cx="69726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1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889785" y="3377715"/>
            <a:ext cx="2001946" cy="3352751"/>
            <a:chOff x="4813299" y="1043543"/>
            <a:chExt cx="2028016" cy="3547583"/>
          </a:xfrm>
        </p:grpSpPr>
        <p:sp>
          <p:nvSpPr>
            <p:cNvPr id="105" name="Rectangle 104"/>
            <p:cNvSpPr/>
            <p:nvPr/>
          </p:nvSpPr>
          <p:spPr>
            <a:xfrm>
              <a:off x="4821893" y="1487603"/>
              <a:ext cx="1232371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16534" y="4060978"/>
              <a:ext cx="70184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4908549" y="3471461"/>
              <a:ext cx="1056103" cy="530279"/>
              <a:chOff x="4133850" y="3404709"/>
              <a:chExt cx="1056103" cy="53027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4359700" y="3511627"/>
                <a:ext cx="64175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908549" y="3102129"/>
              <a:ext cx="1056103" cy="423360"/>
              <a:chOff x="4133850" y="3511627"/>
              <a:chExt cx="1056103" cy="42336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359700" y="3511627"/>
                <a:ext cx="682227" cy="423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4908549" y="2102817"/>
              <a:ext cx="1056103" cy="423360"/>
              <a:chOff x="4133850" y="3404709"/>
              <a:chExt cx="1056103" cy="423360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334539" y="3404709"/>
                <a:ext cx="719703" cy="4233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908549" y="1548818"/>
              <a:ext cx="1069553" cy="530279"/>
              <a:chOff x="4133850" y="3404709"/>
              <a:chExt cx="1069553" cy="53027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359700" y="3511627"/>
                <a:ext cx="843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45049" y="1055211"/>
              <a:ext cx="82363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62209" y="1043543"/>
              <a:ext cx="679106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2</a:t>
              </a:r>
            </a:p>
          </p:txBody>
        </p:sp>
      </p:grpSp>
      <p:cxnSp>
        <p:nvCxnSpPr>
          <p:cNvPr id="129" name="Straight Arrow Connector 128"/>
          <p:cNvCxnSpPr>
            <a:endCxn id="56" idx="1"/>
          </p:cNvCxnSpPr>
          <p:nvPr/>
        </p:nvCxnSpPr>
        <p:spPr>
          <a:xfrm flipV="1">
            <a:off x="4455774" y="295372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7019752" y="4101789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7019752" y="4277848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007327" y="1979038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019752" y="2209872"/>
            <a:ext cx="1073441" cy="184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317500" y="3082152"/>
            <a:ext cx="1056103" cy="400110"/>
            <a:chOff x="4133850" y="3511627"/>
            <a:chExt cx="1056103" cy="400110"/>
          </a:xfrm>
        </p:grpSpPr>
        <p:sp>
          <p:nvSpPr>
            <p:cNvPr id="135" name="Rectangle 134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17500" y="2584786"/>
            <a:ext cx="1056103" cy="400110"/>
            <a:chOff x="4133850" y="3404709"/>
            <a:chExt cx="1056103" cy="400110"/>
          </a:xfrm>
        </p:grpSpPr>
        <p:sp>
          <p:nvSpPr>
            <p:cNvPr id="138" name="Rectangle 137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17500" y="3601168"/>
            <a:ext cx="1056103" cy="507028"/>
            <a:chOff x="4133850" y="3404709"/>
            <a:chExt cx="1056103" cy="507028"/>
          </a:xfrm>
        </p:grpSpPr>
        <p:sp>
          <p:nvSpPr>
            <p:cNvPr id="141" name="Rectangle 140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 flipV="1">
            <a:off x="1373603" y="2609611"/>
            <a:ext cx="1620118" cy="1779672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373603" y="3090068"/>
            <a:ext cx="1577881" cy="2233176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1373604" y="3601169"/>
            <a:ext cx="1620117" cy="2071124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2647821" y="3601168"/>
            <a:ext cx="498301" cy="269977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2692936" y="3655079"/>
            <a:ext cx="2438826" cy="28778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647821" y="2614735"/>
            <a:ext cx="2358153" cy="42515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647821" y="3090068"/>
            <a:ext cx="2345195" cy="319493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133" idx="1"/>
          </p:cNvCxnSpPr>
          <p:nvPr/>
        </p:nvCxnSpPr>
        <p:spPr>
          <a:xfrm flipV="1">
            <a:off x="4468199" y="2301979"/>
            <a:ext cx="2551553" cy="21600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4455774" y="345629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2" idx="1"/>
          </p:cNvCxnSpPr>
          <p:nvPr/>
        </p:nvCxnSpPr>
        <p:spPr>
          <a:xfrm flipV="1">
            <a:off x="6429375" y="2071145"/>
            <a:ext cx="577952" cy="111957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52" idx="1"/>
          </p:cNvCxnSpPr>
          <p:nvPr/>
        </p:nvCxnSpPr>
        <p:spPr>
          <a:xfrm>
            <a:off x="6315244" y="2209872"/>
            <a:ext cx="692083" cy="47855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8" idx="1"/>
          </p:cNvCxnSpPr>
          <p:nvPr/>
        </p:nvCxnSpPr>
        <p:spPr>
          <a:xfrm flipV="1">
            <a:off x="6315244" y="3350820"/>
            <a:ext cx="692083" cy="63874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61450" y="5323244"/>
            <a:ext cx="666141" cy="3490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/>
          <p:cNvCxnSpPr>
            <a:endCxn id="58" idx="2"/>
          </p:cNvCxnSpPr>
          <p:nvPr/>
        </p:nvCxnSpPr>
        <p:spPr>
          <a:xfrm flipV="1">
            <a:off x="6283097" y="4389283"/>
            <a:ext cx="133420" cy="1103467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4536343" y="3377715"/>
            <a:ext cx="393156" cy="244943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41942" y="3420492"/>
            <a:ext cx="513741" cy="115274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943600" y="5715000"/>
            <a:ext cx="2234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active process &amp; PT</a:t>
            </a:r>
          </a:p>
        </p:txBody>
      </p:sp>
    </p:spTree>
    <p:extLst>
      <p:ext uri="{BB962C8B-B14F-4D97-AF65-F5344CB8AC3E}">
        <p14:creationId xmlns:p14="http://schemas.microsoft.com/office/powerpoint/2010/main" val="2717840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On page Fault … find &amp; start load</a:t>
            </a:r>
          </a:p>
        </p:txBody>
      </p:sp>
      <p:sp>
        <p:nvSpPr>
          <p:cNvPr id="7" name="Can 6"/>
          <p:cNvSpPr/>
          <p:nvPr/>
        </p:nvSpPr>
        <p:spPr>
          <a:xfrm>
            <a:off x="57686" y="1299449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577" y="930117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(huge, TB)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64163" y="121146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7327" y="1809750"/>
            <a:ext cx="1073441" cy="30821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07367" y="3655079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07327" y="4539963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07327" y="3317890"/>
            <a:ext cx="1073441" cy="184214"/>
          </a:xfrm>
          <a:prstGeom prst="rect">
            <a:avLst/>
          </a:prstGeom>
          <a:solidFill>
            <a:srgbClr val="02E3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07327" y="4737959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07327" y="2596317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3400" y="4289274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 code &amp;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153400" y="2477446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 page</a:t>
            </a:r>
          </a:p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frames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77200" y="3558073"/>
            <a:ext cx="136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user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pagetable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07327" y="2861622"/>
            <a:ext cx="1073441" cy="1842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07367" y="3831138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91718" y="3572668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9703" y="367958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591718" y="3090068"/>
            <a:ext cx="1056103" cy="507028"/>
            <a:chOff x="4133850" y="3404709"/>
            <a:chExt cx="1056103" cy="507028"/>
          </a:xfrm>
        </p:grpSpPr>
        <p:sp>
          <p:nvSpPr>
            <p:cNvPr id="64" name="Rectangle 6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91718" y="2609611"/>
            <a:ext cx="1056103" cy="400110"/>
            <a:chOff x="4133850" y="3511627"/>
            <a:chExt cx="1056103" cy="400110"/>
          </a:xfrm>
        </p:grpSpPr>
        <p:sp>
          <p:nvSpPr>
            <p:cNvPr id="67" name="Rectangle 66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91718" y="2112245"/>
            <a:ext cx="1056103" cy="400110"/>
            <a:chOff x="4133850" y="3404709"/>
            <a:chExt cx="1056103" cy="400110"/>
          </a:xfrm>
        </p:grpSpPr>
        <p:sp>
          <p:nvSpPr>
            <p:cNvPr id="70" name="Rectangle 69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H="1">
            <a:off x="2647821" y="2112245"/>
            <a:ext cx="2352306" cy="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08550" y="1043544"/>
            <a:ext cx="1967268" cy="3386768"/>
            <a:chOff x="4813299" y="1043543"/>
            <a:chExt cx="2046175" cy="3547583"/>
          </a:xfrm>
        </p:grpSpPr>
        <p:sp>
          <p:nvSpPr>
            <p:cNvPr id="21" name="Rectangle 20"/>
            <p:cNvSpPr/>
            <p:nvPr/>
          </p:nvSpPr>
          <p:spPr>
            <a:xfrm>
              <a:off x="4821893" y="1487603"/>
              <a:ext cx="1234625" cy="310352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6534" y="4060979"/>
              <a:ext cx="720607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908549" y="3471461"/>
              <a:ext cx="1056103" cy="526026"/>
              <a:chOff x="4133850" y="3404709"/>
              <a:chExt cx="1056103" cy="52602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59700" y="3511627"/>
                <a:ext cx="658917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908549" y="3102129"/>
              <a:ext cx="1056103" cy="419109"/>
              <a:chOff x="4133850" y="3511627"/>
              <a:chExt cx="1056103" cy="41910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59700" y="3511627"/>
                <a:ext cx="700470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908549" y="2102817"/>
              <a:ext cx="1056103" cy="419109"/>
              <a:chOff x="4133850" y="3404709"/>
              <a:chExt cx="1056103" cy="4191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334539" y="3404709"/>
                <a:ext cx="738947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908549" y="1548818"/>
              <a:ext cx="1092113" cy="526026"/>
              <a:chOff x="4133850" y="3404709"/>
              <a:chExt cx="1092113" cy="52602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359700" y="3511627"/>
                <a:ext cx="866263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45049" y="1055211"/>
              <a:ext cx="84518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162209" y="1043543"/>
              <a:ext cx="69726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1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889787" y="3377715"/>
            <a:ext cx="2001946" cy="3352751"/>
            <a:chOff x="4813299" y="1043543"/>
            <a:chExt cx="2028015" cy="3547583"/>
          </a:xfrm>
        </p:grpSpPr>
        <p:sp>
          <p:nvSpPr>
            <p:cNvPr id="105" name="Rectangle 104"/>
            <p:cNvSpPr/>
            <p:nvPr/>
          </p:nvSpPr>
          <p:spPr>
            <a:xfrm>
              <a:off x="4821893" y="1487603"/>
              <a:ext cx="1233978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16534" y="4060978"/>
              <a:ext cx="70184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4908549" y="3471461"/>
              <a:ext cx="1056103" cy="530279"/>
              <a:chOff x="4133850" y="3404709"/>
              <a:chExt cx="1056103" cy="53027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4359700" y="3511627"/>
                <a:ext cx="64175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908549" y="3102129"/>
              <a:ext cx="1056103" cy="423361"/>
              <a:chOff x="4133850" y="3511627"/>
              <a:chExt cx="1056103" cy="423361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359700" y="3511627"/>
                <a:ext cx="68222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4908549" y="2102817"/>
              <a:ext cx="1056103" cy="423361"/>
              <a:chOff x="4133850" y="3404709"/>
              <a:chExt cx="1056103" cy="42336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334539" y="3404709"/>
                <a:ext cx="719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908549" y="1548818"/>
              <a:ext cx="1069553" cy="530279"/>
              <a:chOff x="4133850" y="3404709"/>
              <a:chExt cx="1069553" cy="53027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359700" y="3511627"/>
                <a:ext cx="843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45049" y="1055211"/>
              <a:ext cx="82363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62209" y="1043543"/>
              <a:ext cx="679105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2</a:t>
              </a:r>
            </a:p>
          </p:txBody>
        </p:sp>
      </p:grpSp>
      <p:cxnSp>
        <p:nvCxnSpPr>
          <p:cNvPr id="129" name="Straight Arrow Connector 128"/>
          <p:cNvCxnSpPr>
            <a:endCxn id="56" idx="1"/>
          </p:cNvCxnSpPr>
          <p:nvPr/>
        </p:nvCxnSpPr>
        <p:spPr>
          <a:xfrm flipV="1">
            <a:off x="4455774" y="295372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7019752" y="4101789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7019752" y="4277848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007327" y="1979038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019752" y="2209872"/>
            <a:ext cx="1073441" cy="184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317500" y="3082152"/>
            <a:ext cx="1056103" cy="400110"/>
            <a:chOff x="4133850" y="3511627"/>
            <a:chExt cx="1056103" cy="400110"/>
          </a:xfrm>
        </p:grpSpPr>
        <p:sp>
          <p:nvSpPr>
            <p:cNvPr id="135" name="Rectangle 134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17500" y="2584786"/>
            <a:ext cx="1056103" cy="400110"/>
            <a:chOff x="4133850" y="3404709"/>
            <a:chExt cx="1056103" cy="400110"/>
          </a:xfrm>
        </p:grpSpPr>
        <p:sp>
          <p:nvSpPr>
            <p:cNvPr id="138" name="Rectangle 137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17500" y="3601168"/>
            <a:ext cx="1056103" cy="507028"/>
            <a:chOff x="4133850" y="3404709"/>
            <a:chExt cx="1056103" cy="507028"/>
          </a:xfrm>
        </p:grpSpPr>
        <p:sp>
          <p:nvSpPr>
            <p:cNvPr id="141" name="Rectangle 140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 flipV="1">
            <a:off x="1373603" y="2609611"/>
            <a:ext cx="1620118" cy="1779672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373603" y="3090068"/>
            <a:ext cx="1577881" cy="2233176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1373604" y="3601169"/>
            <a:ext cx="1620117" cy="2071124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2647821" y="3601168"/>
            <a:ext cx="498301" cy="269977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2692936" y="3655079"/>
            <a:ext cx="2438826" cy="28778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647821" y="2614735"/>
            <a:ext cx="2358153" cy="42515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647821" y="3090068"/>
            <a:ext cx="2345195" cy="319493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133" idx="1"/>
          </p:cNvCxnSpPr>
          <p:nvPr/>
        </p:nvCxnSpPr>
        <p:spPr>
          <a:xfrm flipV="1">
            <a:off x="4468199" y="2301979"/>
            <a:ext cx="2551553" cy="21600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4455774" y="345629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2" idx="1"/>
          </p:cNvCxnSpPr>
          <p:nvPr/>
        </p:nvCxnSpPr>
        <p:spPr>
          <a:xfrm flipV="1">
            <a:off x="6429375" y="2071145"/>
            <a:ext cx="577952" cy="111957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52" idx="1"/>
          </p:cNvCxnSpPr>
          <p:nvPr/>
        </p:nvCxnSpPr>
        <p:spPr>
          <a:xfrm>
            <a:off x="6315244" y="2209872"/>
            <a:ext cx="692083" cy="47855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8" idx="1"/>
          </p:cNvCxnSpPr>
          <p:nvPr/>
        </p:nvCxnSpPr>
        <p:spPr>
          <a:xfrm flipV="1">
            <a:off x="6315244" y="3350820"/>
            <a:ext cx="692083" cy="63874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61450" y="5323244"/>
            <a:ext cx="666141" cy="3490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/>
          <p:cNvCxnSpPr>
            <a:endCxn id="58" idx="2"/>
          </p:cNvCxnSpPr>
          <p:nvPr/>
        </p:nvCxnSpPr>
        <p:spPr>
          <a:xfrm flipV="1">
            <a:off x="6283097" y="4389283"/>
            <a:ext cx="133420" cy="1103467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4536343" y="3377715"/>
            <a:ext cx="393156" cy="244943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41942" y="3420492"/>
            <a:ext cx="513741" cy="115274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574380" y="3190717"/>
            <a:ext cx="1073441" cy="1842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012847" y="3104879"/>
            <a:ext cx="1073441" cy="184214"/>
          </a:xfrm>
          <a:prstGeom prst="rect">
            <a:avLst/>
          </a:prstGeom>
          <a:pattFill prst="diagBrick">
            <a:fgClr>
              <a:schemeClr val="bg2">
                <a:lumMod val="75000"/>
              </a:schemeClr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943600" y="5715000"/>
            <a:ext cx="2234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active process &amp; PT</a:t>
            </a:r>
          </a:p>
        </p:txBody>
      </p:sp>
    </p:spTree>
    <p:extLst>
      <p:ext uri="{BB962C8B-B14F-4D97-AF65-F5344CB8AC3E}">
        <p14:creationId xmlns:p14="http://schemas.microsoft.com/office/powerpoint/2010/main" val="2648287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/>
          <p:cNvSpPr/>
          <p:nvPr/>
        </p:nvSpPr>
        <p:spPr>
          <a:xfrm>
            <a:off x="7012847" y="3104879"/>
            <a:ext cx="1073441" cy="184214"/>
          </a:xfrm>
          <a:prstGeom prst="rect">
            <a:avLst/>
          </a:prstGeom>
          <a:pattFill prst="diagBrick">
            <a:fgClr>
              <a:schemeClr val="bg2">
                <a:lumMod val="75000"/>
              </a:schemeClr>
            </a:fgClr>
            <a:bgClr>
              <a:prstClr val="white"/>
            </a:bgClr>
          </a:patt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On page Fault … schedule other P or T</a:t>
            </a:r>
          </a:p>
        </p:txBody>
      </p:sp>
      <p:sp>
        <p:nvSpPr>
          <p:cNvPr id="7" name="Can 6"/>
          <p:cNvSpPr/>
          <p:nvPr/>
        </p:nvSpPr>
        <p:spPr>
          <a:xfrm>
            <a:off x="57686" y="1299449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577" y="930117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(huge, TB)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64163" y="121146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7327" y="1809750"/>
            <a:ext cx="1073441" cy="30821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07367" y="3655079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07327" y="4539963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07327" y="3317890"/>
            <a:ext cx="1073441" cy="184214"/>
          </a:xfrm>
          <a:prstGeom prst="rect">
            <a:avLst/>
          </a:prstGeom>
          <a:solidFill>
            <a:srgbClr val="02E3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07327" y="4737959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07327" y="2596317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3400" y="4289274"/>
            <a:ext cx="990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 code &amp;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153400" y="2477446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 page</a:t>
            </a:r>
          </a:p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frames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77200" y="3558073"/>
            <a:ext cx="136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user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pagetable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07327" y="2861622"/>
            <a:ext cx="1073441" cy="1842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07367" y="3831138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91718" y="3572668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9703" y="367958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591718" y="3090068"/>
            <a:ext cx="1056103" cy="507028"/>
            <a:chOff x="4133850" y="3404709"/>
            <a:chExt cx="1056103" cy="507028"/>
          </a:xfrm>
        </p:grpSpPr>
        <p:sp>
          <p:nvSpPr>
            <p:cNvPr id="64" name="Rectangle 6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91718" y="2609611"/>
            <a:ext cx="1056103" cy="400110"/>
            <a:chOff x="4133850" y="3511627"/>
            <a:chExt cx="1056103" cy="400110"/>
          </a:xfrm>
        </p:grpSpPr>
        <p:sp>
          <p:nvSpPr>
            <p:cNvPr id="67" name="Rectangle 66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91718" y="2112245"/>
            <a:ext cx="1056103" cy="400110"/>
            <a:chOff x="4133850" y="3404709"/>
            <a:chExt cx="1056103" cy="400110"/>
          </a:xfrm>
        </p:grpSpPr>
        <p:sp>
          <p:nvSpPr>
            <p:cNvPr id="70" name="Rectangle 69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H="1">
            <a:off x="2647821" y="2112245"/>
            <a:ext cx="2352306" cy="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08550" y="1043544"/>
            <a:ext cx="1967268" cy="3386768"/>
            <a:chOff x="4813299" y="1043543"/>
            <a:chExt cx="2046175" cy="3547583"/>
          </a:xfrm>
        </p:grpSpPr>
        <p:sp>
          <p:nvSpPr>
            <p:cNvPr id="21" name="Rectangle 20"/>
            <p:cNvSpPr/>
            <p:nvPr/>
          </p:nvSpPr>
          <p:spPr>
            <a:xfrm>
              <a:off x="4821894" y="1487603"/>
              <a:ext cx="1236710" cy="310352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6534" y="4060979"/>
              <a:ext cx="720607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908549" y="3471461"/>
              <a:ext cx="1056103" cy="526026"/>
              <a:chOff x="4133850" y="3404709"/>
              <a:chExt cx="1056103" cy="52602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59700" y="3511627"/>
                <a:ext cx="658917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908549" y="3102129"/>
              <a:ext cx="1056103" cy="419109"/>
              <a:chOff x="4133850" y="3511627"/>
              <a:chExt cx="1056103" cy="41910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59700" y="3511627"/>
                <a:ext cx="700470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908549" y="2102817"/>
              <a:ext cx="1056103" cy="419109"/>
              <a:chOff x="4133850" y="3404709"/>
              <a:chExt cx="1056103" cy="4191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334539" y="3404709"/>
                <a:ext cx="738947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908549" y="1548818"/>
              <a:ext cx="1092113" cy="526026"/>
              <a:chOff x="4133850" y="3404709"/>
              <a:chExt cx="1092113" cy="52602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359700" y="3511627"/>
                <a:ext cx="866263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45049" y="1055211"/>
              <a:ext cx="84518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162209" y="1043543"/>
              <a:ext cx="69726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1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889787" y="3377715"/>
            <a:ext cx="2001946" cy="3352751"/>
            <a:chOff x="4813299" y="1043543"/>
            <a:chExt cx="2028015" cy="3547583"/>
          </a:xfrm>
        </p:grpSpPr>
        <p:sp>
          <p:nvSpPr>
            <p:cNvPr id="105" name="Rectangle 104"/>
            <p:cNvSpPr/>
            <p:nvPr/>
          </p:nvSpPr>
          <p:spPr>
            <a:xfrm>
              <a:off x="4821893" y="1487603"/>
              <a:ext cx="1232372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16534" y="4060978"/>
              <a:ext cx="70184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4908549" y="3471461"/>
              <a:ext cx="1056103" cy="530279"/>
              <a:chOff x="4133850" y="3404709"/>
              <a:chExt cx="1056103" cy="53027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4359700" y="3511627"/>
                <a:ext cx="64175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908549" y="3102129"/>
              <a:ext cx="1056103" cy="423361"/>
              <a:chOff x="4133850" y="3511627"/>
              <a:chExt cx="1056103" cy="423361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359700" y="3511627"/>
                <a:ext cx="68222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4908549" y="2102817"/>
              <a:ext cx="1056103" cy="423361"/>
              <a:chOff x="4133850" y="3404709"/>
              <a:chExt cx="1056103" cy="42336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334539" y="3404709"/>
                <a:ext cx="719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908549" y="1548818"/>
              <a:ext cx="1069553" cy="530279"/>
              <a:chOff x="4133850" y="3404709"/>
              <a:chExt cx="1069553" cy="53027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359700" y="3511627"/>
                <a:ext cx="843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45049" y="1055211"/>
              <a:ext cx="82363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62209" y="1043543"/>
              <a:ext cx="679105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2</a:t>
              </a:r>
            </a:p>
          </p:txBody>
        </p:sp>
      </p:grpSp>
      <p:cxnSp>
        <p:nvCxnSpPr>
          <p:cNvPr id="129" name="Straight Arrow Connector 128"/>
          <p:cNvCxnSpPr>
            <a:endCxn id="56" idx="1"/>
          </p:cNvCxnSpPr>
          <p:nvPr/>
        </p:nvCxnSpPr>
        <p:spPr>
          <a:xfrm flipV="1">
            <a:off x="4455774" y="295372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7019752" y="4101789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7019752" y="4277848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007327" y="1979038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019752" y="2209872"/>
            <a:ext cx="1073441" cy="184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317500" y="3082152"/>
            <a:ext cx="1056103" cy="400110"/>
            <a:chOff x="4133850" y="3511627"/>
            <a:chExt cx="1056103" cy="400110"/>
          </a:xfrm>
        </p:grpSpPr>
        <p:sp>
          <p:nvSpPr>
            <p:cNvPr id="135" name="Rectangle 134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17500" y="2584786"/>
            <a:ext cx="1056103" cy="400110"/>
            <a:chOff x="4133850" y="3404709"/>
            <a:chExt cx="1056103" cy="400110"/>
          </a:xfrm>
        </p:grpSpPr>
        <p:sp>
          <p:nvSpPr>
            <p:cNvPr id="138" name="Rectangle 137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17500" y="3601168"/>
            <a:ext cx="1056103" cy="507028"/>
            <a:chOff x="4133850" y="3404709"/>
            <a:chExt cx="1056103" cy="507028"/>
          </a:xfrm>
        </p:grpSpPr>
        <p:sp>
          <p:nvSpPr>
            <p:cNvPr id="141" name="Rectangle 140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 flipV="1">
            <a:off x="1373603" y="2609611"/>
            <a:ext cx="1620118" cy="1779672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373603" y="3090068"/>
            <a:ext cx="1577881" cy="2233176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1373604" y="3601169"/>
            <a:ext cx="1620117" cy="2071124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2647821" y="3601168"/>
            <a:ext cx="498301" cy="269977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2692936" y="3655079"/>
            <a:ext cx="2438826" cy="28778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647821" y="2614735"/>
            <a:ext cx="2358153" cy="42515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647821" y="3090068"/>
            <a:ext cx="2345195" cy="319493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133" idx="1"/>
          </p:cNvCxnSpPr>
          <p:nvPr/>
        </p:nvCxnSpPr>
        <p:spPr>
          <a:xfrm flipV="1">
            <a:off x="4468199" y="2301979"/>
            <a:ext cx="2551553" cy="21600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4455774" y="345629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2" idx="1"/>
          </p:cNvCxnSpPr>
          <p:nvPr/>
        </p:nvCxnSpPr>
        <p:spPr>
          <a:xfrm flipV="1">
            <a:off x="6429375" y="2071145"/>
            <a:ext cx="577952" cy="111957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52" idx="1"/>
          </p:cNvCxnSpPr>
          <p:nvPr/>
        </p:nvCxnSpPr>
        <p:spPr>
          <a:xfrm>
            <a:off x="6315244" y="2209872"/>
            <a:ext cx="692083" cy="47855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8" idx="1"/>
          </p:cNvCxnSpPr>
          <p:nvPr/>
        </p:nvCxnSpPr>
        <p:spPr>
          <a:xfrm flipV="1">
            <a:off x="6315244" y="3350820"/>
            <a:ext cx="692083" cy="63874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61450" y="5323244"/>
            <a:ext cx="666141" cy="3490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36343" y="5492751"/>
            <a:ext cx="1746754" cy="119709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4536343" y="3377715"/>
            <a:ext cx="393156" cy="244943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41942" y="3420492"/>
            <a:ext cx="513741" cy="115274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574380" y="3190717"/>
            <a:ext cx="1073441" cy="184214"/>
          </a:xfrm>
          <a:prstGeom prst="rect">
            <a:avLst/>
          </a:prstGeom>
          <a:solidFill>
            <a:schemeClr val="bg2">
              <a:lumMod val="75000"/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587625" y="2555449"/>
            <a:ext cx="4445000" cy="1127611"/>
          </a:xfrm>
          <a:custGeom>
            <a:avLst/>
            <a:gdLst>
              <a:gd name="connsiteX0" fmla="*/ 0 w 4445000"/>
              <a:gd name="connsiteY0" fmla="*/ 698926 h 1127611"/>
              <a:gd name="connsiteX1" fmla="*/ 1317625 w 4445000"/>
              <a:gd name="connsiteY1" fmla="*/ 426 h 1127611"/>
              <a:gd name="connsiteX2" fmla="*/ 2889250 w 4445000"/>
              <a:gd name="connsiteY2" fmla="*/ 603676 h 1127611"/>
              <a:gd name="connsiteX3" fmla="*/ 3635375 w 4445000"/>
              <a:gd name="connsiteY3" fmla="*/ 1127551 h 1127611"/>
              <a:gd name="connsiteX4" fmla="*/ 4445000 w 4445000"/>
              <a:gd name="connsiteY4" fmla="*/ 571926 h 112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0" h="1127611">
                <a:moveTo>
                  <a:pt x="0" y="698926"/>
                </a:moveTo>
                <a:cubicBezTo>
                  <a:pt x="418041" y="357613"/>
                  <a:pt x="836083" y="16301"/>
                  <a:pt x="1317625" y="426"/>
                </a:cubicBezTo>
                <a:cubicBezTo>
                  <a:pt x="1799167" y="-15449"/>
                  <a:pt x="2502958" y="415822"/>
                  <a:pt x="2889250" y="603676"/>
                </a:cubicBezTo>
                <a:cubicBezTo>
                  <a:pt x="3275542" y="791530"/>
                  <a:pt x="3376083" y="1132843"/>
                  <a:pt x="3635375" y="1127551"/>
                </a:cubicBezTo>
                <a:cubicBezTo>
                  <a:pt x="3894667" y="1122259"/>
                  <a:pt x="4445000" y="571926"/>
                  <a:pt x="4445000" y="571926"/>
                </a:cubicBezTo>
              </a:path>
            </a:pathLst>
          </a:custGeom>
          <a:ln w="28575" cmpd="sng">
            <a:solidFill>
              <a:srgbClr val="000000"/>
            </a:solidFill>
            <a:prstDash val="sysDash"/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943600" y="5715000"/>
            <a:ext cx="2234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active process &amp; PT</a:t>
            </a:r>
          </a:p>
        </p:txBody>
      </p:sp>
    </p:spTree>
    <p:extLst>
      <p:ext uri="{BB962C8B-B14F-4D97-AF65-F5344CB8AC3E}">
        <p14:creationId xmlns:p14="http://schemas.microsoft.com/office/powerpoint/2010/main" val="2180471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34 0.00625 C 0.06684 -0.00949 0.0757 -0.025 0.09566 -0.04236 C 0.1158 -0.05972 0.14584 -0.09791 0.17865 -0.09791 C 0.21181 -0.09791 0.26007 -0.0662 0.29306 -0.04236 C 0.32622 -0.01851 0.34601 0.02778 0.37604 0.04561 C 0.40643 0.06343 0.43837 0.07385 0.47483 0.06412 C 0.51111 0.0544 0.55243 0.02107 0.5941 -0.01226 " pathEditMode="relative" rAng="0" ptsTypes="AAAAAAA">
                                      <p:cBhvr>
                                        <p:cTn id="9" dur="3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88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On page Fault … update PTE</a:t>
            </a:r>
          </a:p>
        </p:txBody>
      </p:sp>
      <p:sp>
        <p:nvSpPr>
          <p:cNvPr id="7" name="Can 6"/>
          <p:cNvSpPr/>
          <p:nvPr/>
        </p:nvSpPr>
        <p:spPr>
          <a:xfrm>
            <a:off x="57686" y="1299449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577" y="930117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(huge, TB)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64163" y="121146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7327" y="1809750"/>
            <a:ext cx="1073441" cy="30821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07367" y="3655079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07327" y="4539963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07327" y="3317890"/>
            <a:ext cx="1073441" cy="184214"/>
          </a:xfrm>
          <a:prstGeom prst="rect">
            <a:avLst/>
          </a:prstGeom>
          <a:solidFill>
            <a:srgbClr val="02E3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07327" y="4737959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07327" y="2596317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3400" y="4289274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 code &amp;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153400" y="2477446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 page</a:t>
            </a:r>
          </a:p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frames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77200" y="3558073"/>
            <a:ext cx="136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user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pagetable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07327" y="2861622"/>
            <a:ext cx="1073441" cy="1842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07367" y="3831138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91718" y="3572668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9703" y="367958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591718" y="3090068"/>
            <a:ext cx="1056103" cy="507028"/>
            <a:chOff x="4133850" y="3404709"/>
            <a:chExt cx="1056103" cy="507028"/>
          </a:xfrm>
        </p:grpSpPr>
        <p:sp>
          <p:nvSpPr>
            <p:cNvPr id="64" name="Rectangle 6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91718" y="2609611"/>
            <a:ext cx="1056103" cy="400110"/>
            <a:chOff x="4133850" y="3511627"/>
            <a:chExt cx="1056103" cy="400110"/>
          </a:xfrm>
        </p:grpSpPr>
        <p:sp>
          <p:nvSpPr>
            <p:cNvPr id="67" name="Rectangle 66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91718" y="2112245"/>
            <a:ext cx="1056103" cy="400110"/>
            <a:chOff x="4133850" y="3404709"/>
            <a:chExt cx="1056103" cy="400110"/>
          </a:xfrm>
        </p:grpSpPr>
        <p:sp>
          <p:nvSpPr>
            <p:cNvPr id="70" name="Rectangle 69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H="1">
            <a:off x="2647821" y="2112245"/>
            <a:ext cx="2352306" cy="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08550" y="1043544"/>
            <a:ext cx="1967268" cy="3386768"/>
            <a:chOff x="4813299" y="1043543"/>
            <a:chExt cx="2046175" cy="3547583"/>
          </a:xfrm>
        </p:grpSpPr>
        <p:sp>
          <p:nvSpPr>
            <p:cNvPr id="21" name="Rectangle 20"/>
            <p:cNvSpPr/>
            <p:nvPr/>
          </p:nvSpPr>
          <p:spPr>
            <a:xfrm>
              <a:off x="4821893" y="1487603"/>
              <a:ext cx="1234624" cy="310352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6534" y="4060979"/>
              <a:ext cx="720607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908549" y="3471461"/>
              <a:ext cx="1056103" cy="526026"/>
              <a:chOff x="4133850" y="3404709"/>
              <a:chExt cx="1056103" cy="52602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59700" y="3511627"/>
                <a:ext cx="658917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908549" y="3102129"/>
              <a:ext cx="1056103" cy="419109"/>
              <a:chOff x="4133850" y="3511627"/>
              <a:chExt cx="1056103" cy="41910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59700" y="3511627"/>
                <a:ext cx="700470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908549" y="2102817"/>
              <a:ext cx="1056103" cy="419109"/>
              <a:chOff x="4133850" y="3404709"/>
              <a:chExt cx="1056103" cy="4191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334539" y="3404709"/>
                <a:ext cx="738947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908549" y="1548818"/>
              <a:ext cx="1092113" cy="526026"/>
              <a:chOff x="4133850" y="3404709"/>
              <a:chExt cx="1092113" cy="52602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359700" y="3511627"/>
                <a:ext cx="866263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45049" y="1055211"/>
              <a:ext cx="84518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162209" y="1043543"/>
              <a:ext cx="69726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1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889787" y="3377715"/>
            <a:ext cx="2001946" cy="3352751"/>
            <a:chOff x="4813299" y="1043543"/>
            <a:chExt cx="2028015" cy="3547583"/>
          </a:xfrm>
        </p:grpSpPr>
        <p:sp>
          <p:nvSpPr>
            <p:cNvPr id="105" name="Rectangle 104"/>
            <p:cNvSpPr/>
            <p:nvPr/>
          </p:nvSpPr>
          <p:spPr>
            <a:xfrm>
              <a:off x="4821893" y="1487603"/>
              <a:ext cx="1233977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16534" y="4060978"/>
              <a:ext cx="70184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4908549" y="3471461"/>
              <a:ext cx="1056103" cy="530279"/>
              <a:chOff x="4133850" y="3404709"/>
              <a:chExt cx="1056103" cy="53027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4359700" y="3511627"/>
                <a:ext cx="64175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908549" y="3102129"/>
              <a:ext cx="1056103" cy="423361"/>
              <a:chOff x="4133850" y="3511627"/>
              <a:chExt cx="1056103" cy="423361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359700" y="3511627"/>
                <a:ext cx="68222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4908549" y="2102817"/>
              <a:ext cx="1056103" cy="423361"/>
              <a:chOff x="4133850" y="3404709"/>
              <a:chExt cx="1056103" cy="42336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334539" y="3404709"/>
                <a:ext cx="719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908549" y="1548818"/>
              <a:ext cx="1069553" cy="530279"/>
              <a:chOff x="4133850" y="3404709"/>
              <a:chExt cx="1069553" cy="53027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359700" y="3511627"/>
                <a:ext cx="843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45049" y="1055211"/>
              <a:ext cx="82363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62209" y="1043543"/>
              <a:ext cx="679105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2</a:t>
              </a:r>
            </a:p>
          </p:txBody>
        </p:sp>
      </p:grpSp>
      <p:cxnSp>
        <p:nvCxnSpPr>
          <p:cNvPr id="129" name="Straight Arrow Connector 128"/>
          <p:cNvCxnSpPr>
            <a:endCxn id="56" idx="1"/>
          </p:cNvCxnSpPr>
          <p:nvPr/>
        </p:nvCxnSpPr>
        <p:spPr>
          <a:xfrm flipV="1">
            <a:off x="4455774" y="295372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7019752" y="4101789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7019752" y="4277848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007327" y="1979038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019752" y="2209872"/>
            <a:ext cx="1073441" cy="184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317500" y="3082152"/>
            <a:ext cx="1056103" cy="400110"/>
            <a:chOff x="4133850" y="3511627"/>
            <a:chExt cx="1056103" cy="400110"/>
          </a:xfrm>
        </p:grpSpPr>
        <p:sp>
          <p:nvSpPr>
            <p:cNvPr id="135" name="Rectangle 134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17500" y="2584786"/>
            <a:ext cx="1056103" cy="400110"/>
            <a:chOff x="4133850" y="3404709"/>
            <a:chExt cx="1056103" cy="400110"/>
          </a:xfrm>
        </p:grpSpPr>
        <p:sp>
          <p:nvSpPr>
            <p:cNvPr id="138" name="Rectangle 137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17500" y="3601168"/>
            <a:ext cx="1056103" cy="507028"/>
            <a:chOff x="4133850" y="3404709"/>
            <a:chExt cx="1056103" cy="507028"/>
          </a:xfrm>
        </p:grpSpPr>
        <p:sp>
          <p:nvSpPr>
            <p:cNvPr id="141" name="Rectangle 140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 flipV="1">
            <a:off x="1373603" y="2609611"/>
            <a:ext cx="1620118" cy="1779672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373603" y="3090068"/>
            <a:ext cx="1577881" cy="2233176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1373604" y="3601169"/>
            <a:ext cx="1620117" cy="2071124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2647821" y="3601168"/>
            <a:ext cx="498301" cy="269977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2692936" y="3655079"/>
            <a:ext cx="2438826" cy="28778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647821" y="2614735"/>
            <a:ext cx="2358153" cy="42515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647821" y="3090068"/>
            <a:ext cx="2345195" cy="319493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133" idx="1"/>
          </p:cNvCxnSpPr>
          <p:nvPr/>
        </p:nvCxnSpPr>
        <p:spPr>
          <a:xfrm flipV="1">
            <a:off x="4468199" y="2301979"/>
            <a:ext cx="2551553" cy="21600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4455774" y="345629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2" idx="1"/>
          </p:cNvCxnSpPr>
          <p:nvPr/>
        </p:nvCxnSpPr>
        <p:spPr>
          <a:xfrm flipV="1">
            <a:off x="6429375" y="2071145"/>
            <a:ext cx="577952" cy="111957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52" idx="1"/>
          </p:cNvCxnSpPr>
          <p:nvPr/>
        </p:nvCxnSpPr>
        <p:spPr>
          <a:xfrm>
            <a:off x="6315244" y="2209872"/>
            <a:ext cx="692083" cy="47855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8" idx="1"/>
          </p:cNvCxnSpPr>
          <p:nvPr/>
        </p:nvCxnSpPr>
        <p:spPr>
          <a:xfrm flipV="1">
            <a:off x="6315244" y="3350820"/>
            <a:ext cx="692083" cy="63874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61450" y="5323244"/>
            <a:ext cx="666141" cy="3490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36343" y="5492751"/>
            <a:ext cx="1746754" cy="119709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4536343" y="3377715"/>
            <a:ext cx="393156" cy="244943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141942" y="3420492"/>
            <a:ext cx="513741" cy="115274"/>
          </a:xfrm>
          <a:prstGeom prst="rect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574380" y="3190717"/>
            <a:ext cx="1073441" cy="184214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007327" y="3130016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52" name="Straight Arrow Connector 151"/>
          <p:cNvCxnSpPr>
            <a:endCxn id="150" idx="1"/>
          </p:cNvCxnSpPr>
          <p:nvPr/>
        </p:nvCxnSpPr>
        <p:spPr>
          <a:xfrm flipV="1">
            <a:off x="6429375" y="3222123"/>
            <a:ext cx="577952" cy="234177"/>
          </a:xfrm>
          <a:prstGeom prst="straightConnector1">
            <a:avLst/>
          </a:prstGeom>
          <a:ln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943600" y="5715000"/>
            <a:ext cx="2234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active process &amp; PT</a:t>
            </a:r>
          </a:p>
        </p:txBody>
      </p:sp>
    </p:spTree>
    <p:extLst>
      <p:ext uri="{BB962C8B-B14F-4D97-AF65-F5344CB8AC3E}">
        <p14:creationId xmlns:p14="http://schemas.microsoft.com/office/powerpoint/2010/main" val="2393743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0"/>
            <a:ext cx="8369300" cy="875619"/>
          </a:xfrm>
        </p:spPr>
        <p:txBody>
          <a:bodyPr>
            <a:normAutofit/>
          </a:bodyPr>
          <a:lstStyle/>
          <a:p>
            <a:r>
              <a:rPr lang="en-US" dirty="0"/>
              <a:t>Eventually reschedule faulting thread</a:t>
            </a:r>
          </a:p>
        </p:txBody>
      </p:sp>
      <p:sp>
        <p:nvSpPr>
          <p:cNvPr id="7" name="Can 6"/>
          <p:cNvSpPr/>
          <p:nvPr/>
        </p:nvSpPr>
        <p:spPr>
          <a:xfrm>
            <a:off x="57686" y="1299449"/>
            <a:ext cx="2635250" cy="2942708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9577" y="930117"/>
            <a:ext cx="1695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disk (huge, TB)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64163" y="1211468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7327" y="1809750"/>
            <a:ext cx="1073441" cy="30821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07367" y="3655079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007327" y="4539963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007327" y="3317890"/>
            <a:ext cx="1073441" cy="184214"/>
          </a:xfrm>
          <a:prstGeom prst="rect">
            <a:avLst/>
          </a:prstGeom>
          <a:solidFill>
            <a:srgbClr val="02E3E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007327" y="4737959"/>
            <a:ext cx="1073441" cy="184214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007327" y="2596317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53400" y="4289274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kernel code &amp; data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153400" y="2477446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user page</a:t>
            </a:r>
          </a:p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frames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77200" y="3558073"/>
            <a:ext cx="136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user </a:t>
            </a:r>
            <a:r>
              <a:rPr lang="en-US" b="0" dirty="0" err="1">
                <a:latin typeface="Gill Sans" charset="0"/>
                <a:ea typeface="Gill Sans" charset="0"/>
                <a:cs typeface="Gill Sans" charset="0"/>
              </a:rPr>
              <a:t>pagetable</a:t>
            </a:r>
            <a:endParaRPr lang="en-US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07327" y="2861622"/>
            <a:ext cx="1073441" cy="1842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07367" y="3831138"/>
            <a:ext cx="1073441" cy="184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591718" y="3572668"/>
            <a:ext cx="1056103" cy="4762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799703" y="3679586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code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591718" y="3090068"/>
            <a:ext cx="1056103" cy="507028"/>
            <a:chOff x="4133850" y="3404709"/>
            <a:chExt cx="1056103" cy="507028"/>
          </a:xfrm>
        </p:grpSpPr>
        <p:sp>
          <p:nvSpPr>
            <p:cNvPr id="64" name="Rectangle 63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591718" y="2609611"/>
            <a:ext cx="1056103" cy="400110"/>
            <a:chOff x="4133850" y="3511627"/>
            <a:chExt cx="1056103" cy="400110"/>
          </a:xfrm>
        </p:grpSpPr>
        <p:sp>
          <p:nvSpPr>
            <p:cNvPr id="67" name="Rectangle 66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91718" y="2112245"/>
            <a:ext cx="1056103" cy="400110"/>
            <a:chOff x="4133850" y="3404709"/>
            <a:chExt cx="1056103" cy="400110"/>
          </a:xfrm>
        </p:grpSpPr>
        <p:sp>
          <p:nvSpPr>
            <p:cNvPr id="70" name="Rectangle 69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 flipH="1">
            <a:off x="2647821" y="2112245"/>
            <a:ext cx="2352306" cy="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908550" y="1043544"/>
            <a:ext cx="1967268" cy="3386768"/>
            <a:chOff x="4813299" y="1043543"/>
            <a:chExt cx="2046175" cy="3547583"/>
          </a:xfrm>
        </p:grpSpPr>
        <p:sp>
          <p:nvSpPr>
            <p:cNvPr id="21" name="Rectangle 20"/>
            <p:cNvSpPr/>
            <p:nvPr/>
          </p:nvSpPr>
          <p:spPr>
            <a:xfrm>
              <a:off x="4821893" y="1487603"/>
              <a:ext cx="1234624" cy="310352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16534" y="4060979"/>
              <a:ext cx="720607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908549" y="3471461"/>
              <a:ext cx="1056103" cy="526026"/>
              <a:chOff x="4133850" y="3404709"/>
              <a:chExt cx="1056103" cy="52602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59700" y="3511627"/>
                <a:ext cx="658917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908549" y="3102129"/>
              <a:ext cx="1056103" cy="419109"/>
              <a:chOff x="4133850" y="3511627"/>
              <a:chExt cx="1056103" cy="419109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359700" y="3511627"/>
                <a:ext cx="700470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908549" y="2102817"/>
              <a:ext cx="1056103" cy="419109"/>
              <a:chOff x="4133850" y="3404709"/>
              <a:chExt cx="1056103" cy="4191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334539" y="3404709"/>
                <a:ext cx="738947" cy="419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908549" y="1548818"/>
              <a:ext cx="1092113" cy="526026"/>
              <a:chOff x="4133850" y="3404709"/>
              <a:chExt cx="1092113" cy="52602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359700" y="3511627"/>
                <a:ext cx="866263" cy="419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845049" y="1055211"/>
              <a:ext cx="84518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162209" y="1043543"/>
              <a:ext cx="697265" cy="419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1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889787" y="3377715"/>
            <a:ext cx="2001946" cy="3352751"/>
            <a:chOff x="4813299" y="1043543"/>
            <a:chExt cx="2028015" cy="3547583"/>
          </a:xfrm>
        </p:grpSpPr>
        <p:sp>
          <p:nvSpPr>
            <p:cNvPr id="105" name="Rectangle 104"/>
            <p:cNvSpPr/>
            <p:nvPr/>
          </p:nvSpPr>
          <p:spPr>
            <a:xfrm>
              <a:off x="4821893" y="1487603"/>
              <a:ext cx="1233977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08549" y="3954061"/>
              <a:ext cx="1056103" cy="47625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5116534" y="4060978"/>
              <a:ext cx="70184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code</a:t>
              </a:r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4908549" y="3471461"/>
              <a:ext cx="1056103" cy="530279"/>
              <a:chOff x="4133850" y="3404709"/>
              <a:chExt cx="1056103" cy="530279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4359700" y="3511627"/>
                <a:ext cx="64175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data</a:t>
                </a: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4908549" y="3102129"/>
              <a:ext cx="1056103" cy="423361"/>
              <a:chOff x="4133850" y="3511627"/>
              <a:chExt cx="1056103" cy="423361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4133850" y="3511627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4359700" y="3511627"/>
                <a:ext cx="682227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heap</a:t>
                </a: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4908549" y="2102817"/>
              <a:ext cx="1056103" cy="423361"/>
              <a:chOff x="4133850" y="3404709"/>
              <a:chExt cx="1056103" cy="423361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4133850" y="3404709"/>
                <a:ext cx="1056103" cy="369332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4334539" y="3404709"/>
                <a:ext cx="719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stack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908549" y="1548818"/>
              <a:ext cx="1069553" cy="530279"/>
              <a:chOff x="4133850" y="3404709"/>
              <a:chExt cx="1069553" cy="530279"/>
            </a:xfrm>
          </p:grpSpPr>
          <p:sp>
            <p:nvSpPr>
              <p:cNvPr id="121" name="Rectangle 120"/>
              <p:cNvSpPr/>
              <p:nvPr/>
            </p:nvSpPr>
            <p:spPr>
              <a:xfrm>
                <a:off x="4133850" y="3404709"/>
                <a:ext cx="1056103" cy="476250"/>
              </a:xfrm>
              <a:prstGeom prst="rect">
                <a:avLst/>
              </a:prstGeom>
              <a:solidFill>
                <a:srgbClr val="EBF1DE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359700" y="3511627"/>
                <a:ext cx="843703" cy="423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Gill Sans" charset="0"/>
                    <a:ea typeface="Gill Sans" charset="0"/>
                    <a:cs typeface="Gill Sans" charset="0"/>
                  </a:rPr>
                  <a:t>kernel</a:t>
                </a:r>
              </a:p>
            </p:txBody>
          </p:sp>
        </p:grpSp>
        <p:cxnSp>
          <p:nvCxnSpPr>
            <p:cNvPr id="112" name="Straight Connector 111"/>
            <p:cNvCxnSpPr/>
            <p:nvPr/>
          </p:nvCxnSpPr>
          <p:spPr>
            <a:xfrm>
              <a:off x="4821894" y="2025068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29174" y="3102129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4845049" y="2540154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813299" y="4461402"/>
              <a:ext cx="142968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/>
            <p:cNvSpPr/>
            <p:nvPr/>
          </p:nvSpPr>
          <p:spPr>
            <a:xfrm>
              <a:off x="6162209" y="1444625"/>
              <a:ext cx="439081" cy="31035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45049" y="1055211"/>
              <a:ext cx="823630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VAS 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162209" y="1043543"/>
              <a:ext cx="679105" cy="4233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PT 2</a:t>
              </a:r>
            </a:p>
          </p:txBody>
        </p:sp>
      </p:grpSp>
      <p:cxnSp>
        <p:nvCxnSpPr>
          <p:cNvPr id="129" name="Straight Arrow Connector 128"/>
          <p:cNvCxnSpPr>
            <a:endCxn id="56" idx="1"/>
          </p:cNvCxnSpPr>
          <p:nvPr/>
        </p:nvCxnSpPr>
        <p:spPr>
          <a:xfrm flipV="1">
            <a:off x="4455774" y="295372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7019752" y="4101789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7019752" y="4277848"/>
            <a:ext cx="1073441" cy="1842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007327" y="1979038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019752" y="2209872"/>
            <a:ext cx="1073441" cy="184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317500" y="3082152"/>
            <a:ext cx="1056103" cy="400110"/>
            <a:chOff x="4133850" y="3511627"/>
            <a:chExt cx="1056103" cy="400110"/>
          </a:xfrm>
        </p:grpSpPr>
        <p:sp>
          <p:nvSpPr>
            <p:cNvPr id="135" name="Rectangle 134"/>
            <p:cNvSpPr/>
            <p:nvPr/>
          </p:nvSpPr>
          <p:spPr>
            <a:xfrm>
              <a:off x="4133850" y="3511627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359700" y="3511627"/>
              <a:ext cx="673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heap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17500" y="2584786"/>
            <a:ext cx="1056103" cy="400110"/>
            <a:chOff x="4133850" y="3404709"/>
            <a:chExt cx="1056103" cy="400110"/>
          </a:xfrm>
        </p:grpSpPr>
        <p:sp>
          <p:nvSpPr>
            <p:cNvPr id="138" name="Rectangle 137"/>
            <p:cNvSpPr/>
            <p:nvPr/>
          </p:nvSpPr>
          <p:spPr>
            <a:xfrm>
              <a:off x="4133850" y="3404709"/>
              <a:ext cx="1056103" cy="369332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334539" y="3404709"/>
              <a:ext cx="7104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stack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17500" y="3601168"/>
            <a:ext cx="1056103" cy="507028"/>
            <a:chOff x="4133850" y="3404709"/>
            <a:chExt cx="1056103" cy="507028"/>
          </a:xfrm>
        </p:grpSpPr>
        <p:sp>
          <p:nvSpPr>
            <p:cNvPr id="141" name="Rectangle 140"/>
            <p:cNvSpPr/>
            <p:nvPr/>
          </p:nvSpPr>
          <p:spPr>
            <a:xfrm>
              <a:off x="4133850" y="3404709"/>
              <a:ext cx="1056103" cy="476250"/>
            </a:xfrm>
            <a:prstGeom prst="rect">
              <a:avLst/>
            </a:prstGeom>
            <a:solidFill>
              <a:srgbClr val="EBF1D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359700" y="3511627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latin typeface="Gill Sans" charset="0"/>
                  <a:ea typeface="Gill Sans" charset="0"/>
                  <a:cs typeface="Gill Sans" charset="0"/>
                </a:rPr>
                <a:t>data</a:t>
              </a:r>
            </a:p>
          </p:txBody>
        </p:sp>
      </p:grpSp>
      <p:cxnSp>
        <p:nvCxnSpPr>
          <p:cNvPr id="143" name="Straight Arrow Connector 142"/>
          <p:cNvCxnSpPr/>
          <p:nvPr/>
        </p:nvCxnSpPr>
        <p:spPr>
          <a:xfrm flipH="1" flipV="1">
            <a:off x="1373603" y="2609611"/>
            <a:ext cx="1620118" cy="1779672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1373603" y="3090068"/>
            <a:ext cx="1577881" cy="2233176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1373604" y="3601169"/>
            <a:ext cx="1620117" cy="2071124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2647821" y="3601168"/>
            <a:ext cx="498301" cy="269977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 flipV="1">
            <a:off x="2692936" y="3655079"/>
            <a:ext cx="2438826" cy="287785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647821" y="2614735"/>
            <a:ext cx="2358153" cy="425150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2647821" y="3090068"/>
            <a:ext cx="2345195" cy="319493"/>
          </a:xfrm>
          <a:prstGeom prst="straightConnector1">
            <a:avLst/>
          </a:prstGeom>
          <a:ln w="9525" cmpd="sng">
            <a:solidFill>
              <a:srgbClr val="000000"/>
            </a:solidFill>
            <a:prstDash val="dash"/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133" idx="1"/>
          </p:cNvCxnSpPr>
          <p:nvPr/>
        </p:nvCxnSpPr>
        <p:spPr>
          <a:xfrm flipV="1">
            <a:off x="4468199" y="2301979"/>
            <a:ext cx="2551553" cy="2160084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4455774" y="3456299"/>
            <a:ext cx="2551553" cy="2931747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endCxn id="132" idx="1"/>
          </p:cNvCxnSpPr>
          <p:nvPr/>
        </p:nvCxnSpPr>
        <p:spPr>
          <a:xfrm flipV="1">
            <a:off x="6429375" y="2071145"/>
            <a:ext cx="577952" cy="111957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endCxn id="52" idx="1"/>
          </p:cNvCxnSpPr>
          <p:nvPr/>
        </p:nvCxnSpPr>
        <p:spPr>
          <a:xfrm>
            <a:off x="6315244" y="2209872"/>
            <a:ext cx="692083" cy="478552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8" idx="1"/>
          </p:cNvCxnSpPr>
          <p:nvPr/>
        </p:nvCxnSpPr>
        <p:spPr>
          <a:xfrm flipV="1">
            <a:off x="6315244" y="3350820"/>
            <a:ext cx="692083" cy="638749"/>
          </a:xfrm>
          <a:prstGeom prst="straightConnector1">
            <a:avLst/>
          </a:prstGeom>
          <a:ln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61450" y="5323244"/>
            <a:ext cx="666141" cy="3490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" name="Straight Arrow Connector 11"/>
          <p:cNvCxnSpPr>
            <a:endCxn id="58" idx="2"/>
          </p:cNvCxnSpPr>
          <p:nvPr/>
        </p:nvCxnSpPr>
        <p:spPr>
          <a:xfrm flipV="1">
            <a:off x="6283097" y="4389283"/>
            <a:ext cx="133420" cy="110346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4536343" y="3377715"/>
            <a:ext cx="393156" cy="244943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574380" y="3190717"/>
            <a:ext cx="1073441" cy="184214"/>
          </a:xfrm>
          <a:prstGeom prst="rect">
            <a:avLst/>
          </a:prstGeom>
          <a:solidFill>
            <a:schemeClr val="bg2">
              <a:lumMod val="75000"/>
              <a:alpha val="54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007327" y="3130016"/>
            <a:ext cx="1073441" cy="18421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52" name="Straight Arrow Connector 151"/>
          <p:cNvCxnSpPr>
            <a:endCxn id="150" idx="1"/>
          </p:cNvCxnSpPr>
          <p:nvPr/>
        </p:nvCxnSpPr>
        <p:spPr>
          <a:xfrm flipV="1">
            <a:off x="6429375" y="3222123"/>
            <a:ext cx="577952" cy="234177"/>
          </a:xfrm>
          <a:prstGeom prst="straightConnector1">
            <a:avLst/>
          </a:prstGeom>
          <a:ln>
            <a:solidFill>
              <a:srgbClr val="00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5943600" y="5715000"/>
            <a:ext cx="2234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active process &amp; PT</a:t>
            </a:r>
          </a:p>
        </p:txBody>
      </p:sp>
    </p:spTree>
    <p:extLst>
      <p:ext uri="{BB962C8B-B14F-4D97-AF65-F5344CB8AC3E}">
        <p14:creationId xmlns:p14="http://schemas.microsoft.com/office/powerpoint/2010/main" val="2838120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E1CD-1412-8144-8168-059D7A27A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33400"/>
          </a:xfrm>
        </p:spPr>
        <p:txBody>
          <a:bodyPr/>
          <a:lstStyle/>
          <a:p>
            <a:r>
              <a:rPr lang="en-US" dirty="0" smtClean="0"/>
              <a:t>Recall: Current x86 </a:t>
            </a:r>
            <a:r>
              <a:rPr lang="en-US" dirty="0"/>
              <a:t>(Skylake, Cascade Lake)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33CD5-7D88-1045-A73F-A3F4DE8FA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68" y="821436"/>
            <a:ext cx="5115732" cy="60365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BDBEDF-7773-DE44-AB36-4B5F7C765B67}"/>
              </a:ext>
            </a:extLst>
          </p:cNvPr>
          <p:cNvSpPr/>
          <p:nvPr/>
        </p:nvSpPr>
        <p:spPr bwMode="auto">
          <a:xfrm>
            <a:off x="4953000" y="6096000"/>
            <a:ext cx="609600" cy="304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D1F0A-582A-724F-89CD-DB80B2F328B3}"/>
              </a:ext>
            </a:extLst>
          </p:cNvPr>
          <p:cNvSpPr/>
          <p:nvPr/>
        </p:nvSpPr>
        <p:spPr bwMode="auto">
          <a:xfrm>
            <a:off x="4267200" y="1066800"/>
            <a:ext cx="609600" cy="3048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ACBD0D-E4FC-B543-AD00-7CB3CCFA9F9D}"/>
              </a:ext>
            </a:extLst>
          </p:cNvPr>
          <p:cNvSpPr/>
          <p:nvPr/>
        </p:nvSpPr>
        <p:spPr bwMode="auto">
          <a:xfrm>
            <a:off x="5410200" y="4267200"/>
            <a:ext cx="304800" cy="1600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88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820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Summary: Steps in Handling a Page Fault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598" r="6114" b="912"/>
          <a:stretch>
            <a:fillRect/>
          </a:stretch>
        </p:blipFill>
        <p:spPr bwMode="auto">
          <a:xfrm>
            <a:off x="1066800" y="761999"/>
            <a:ext cx="7010400" cy="5868761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95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questions we need to answer!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562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During a page fault, where does the OS get a free frame?</a:t>
            </a:r>
          </a:p>
          <a:p>
            <a:pPr lvl="1"/>
            <a:r>
              <a:rPr lang="en-US" dirty="0"/>
              <a:t>Keeps a free list</a:t>
            </a:r>
          </a:p>
          <a:p>
            <a:pPr lvl="1"/>
            <a:r>
              <a:rPr lang="en-US" dirty="0"/>
              <a:t>Unix runs a “reaper” if memory gets too full</a:t>
            </a:r>
          </a:p>
          <a:p>
            <a:pPr lvl="2"/>
            <a:r>
              <a:rPr lang="en-US" dirty="0"/>
              <a:t>Schedule dirty pages to be written back on disk</a:t>
            </a:r>
          </a:p>
          <a:p>
            <a:pPr lvl="2"/>
            <a:r>
              <a:rPr lang="en-US" dirty="0"/>
              <a:t>Zero (clean) pages which haven’t been accessed in a while</a:t>
            </a:r>
          </a:p>
          <a:p>
            <a:pPr lvl="1"/>
            <a:r>
              <a:rPr lang="en-US" dirty="0"/>
              <a:t>As a last resort, evict a dirty page first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How can we organize these mechanisms?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Work on the replacement policy</a:t>
            </a:r>
          </a:p>
          <a:p>
            <a:pPr lvl="1"/>
            <a:endParaRPr lang="en-US" dirty="0"/>
          </a:p>
          <a:p>
            <a:r>
              <a:rPr lang="en-US" dirty="0"/>
              <a:t>How many page frames/process?</a:t>
            </a:r>
          </a:p>
          <a:p>
            <a:pPr lvl="1"/>
            <a:r>
              <a:rPr lang="en-US" dirty="0"/>
              <a:t>Like thread scheduling, need to “schedule” memory resources:</a:t>
            </a:r>
          </a:p>
          <a:p>
            <a:pPr lvl="2"/>
            <a:r>
              <a:rPr lang="en-US" dirty="0"/>
              <a:t>Utilization?  fairness? priority?</a:t>
            </a:r>
          </a:p>
          <a:p>
            <a:pPr lvl="1"/>
            <a:r>
              <a:rPr lang="en-US" dirty="0"/>
              <a:t>Allocation of disk paging bandwidth</a:t>
            </a:r>
          </a:p>
        </p:txBody>
      </p:sp>
    </p:spTree>
    <p:extLst>
      <p:ext uri="{BB962C8B-B14F-4D97-AF65-F5344CB8AC3E}">
        <p14:creationId xmlns:p14="http://schemas.microsoft.com/office/powerpoint/2010/main" val="1231515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Set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8229600" cy="1632708"/>
          </a:xfrm>
        </p:spPr>
        <p:txBody>
          <a:bodyPr/>
          <a:lstStyle/>
          <a:p>
            <a:r>
              <a:rPr lang="en-US" dirty="0" smtClean="0"/>
              <a:t>As a program executes it transitions through a sequence of “working sets” consisting of varying sized subsets of the address space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19334" y="5524786"/>
            <a:ext cx="76357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56536" y="555502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Gill Sans" charset="0"/>
                <a:ea typeface="Gill Sans" charset="0"/>
                <a:cs typeface="Gill Sans" charset="0"/>
              </a:rPr>
              <a:t>Time</a:t>
            </a:r>
            <a:endParaRPr 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57823" y="2470908"/>
            <a:ext cx="0" cy="3053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226154" y="3590873"/>
            <a:ext cx="1201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Gill Sans" charset="0"/>
                <a:ea typeface="Gill Sans" charset="0"/>
                <a:cs typeface="Gill Sans" charset="0"/>
              </a:rPr>
              <a:t>Address</a:t>
            </a:r>
            <a:endParaRPr lang="en-US" sz="24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35830" y="4269974"/>
            <a:ext cx="715890" cy="529138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35829" y="3604773"/>
            <a:ext cx="1360827" cy="273346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438710" y="4150808"/>
            <a:ext cx="1749013" cy="1116967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591110" y="2803507"/>
            <a:ext cx="1749013" cy="636182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56536" y="3621110"/>
            <a:ext cx="1360827" cy="273346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859418" y="4120571"/>
            <a:ext cx="507689" cy="529138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757973" y="2470908"/>
            <a:ext cx="972021" cy="529138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581447" y="3636837"/>
            <a:ext cx="1360827" cy="273346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942274" y="2634210"/>
            <a:ext cx="457462" cy="2164902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19322" y="4982357"/>
            <a:ext cx="1360827" cy="273346"/>
          </a:xfrm>
          <a:prstGeom prst="roundRect">
            <a:avLst/>
          </a:prstGeom>
          <a:effectLst>
            <a:glow rad="101600">
              <a:schemeClr val="accent1">
                <a:lumMod val="20000"/>
                <a:lumOff val="80000"/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-457200" y="2438400"/>
            <a:ext cx="381000" cy="312420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88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84 0.00556 L 0.92917 0.00556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Behavior under WS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729880"/>
            <a:ext cx="8229600" cy="15185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Amortized by fraction of time the Working Set is active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Transitions from one WS to the next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Capacity, Conflict, Compulsory misses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Applicable to memory caches and pages.  Others 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299750" y="4155387"/>
            <a:ext cx="719726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299750" y="821568"/>
            <a:ext cx="0" cy="333381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453207" y="2221474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Hit Rate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25031" y="4200743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latin typeface="Gill Sans" charset="0"/>
                <a:ea typeface="Gill Sans" charset="0"/>
                <a:cs typeface="Gill Sans" charset="0"/>
              </a:rPr>
              <a:t>Cache Size</a:t>
            </a:r>
          </a:p>
        </p:txBody>
      </p:sp>
      <p:sp>
        <p:nvSpPr>
          <p:cNvPr id="11" name="Freeform 10"/>
          <p:cNvSpPr/>
          <p:nvPr/>
        </p:nvSpPr>
        <p:spPr>
          <a:xfrm>
            <a:off x="1314869" y="1639268"/>
            <a:ext cx="6909976" cy="2289345"/>
          </a:xfrm>
          <a:custGeom>
            <a:avLst/>
            <a:gdLst>
              <a:gd name="connsiteX0" fmla="*/ 0 w 6909976"/>
              <a:gd name="connsiteY0" fmla="*/ 2615451 h 2615451"/>
              <a:gd name="connsiteX1" fmla="*/ 937459 w 6909976"/>
              <a:gd name="connsiteY1" fmla="*/ 2509624 h 2615451"/>
              <a:gd name="connsiteX2" fmla="*/ 1239865 w 6909976"/>
              <a:gd name="connsiteY2" fmla="*/ 1980486 h 2615451"/>
              <a:gd name="connsiteX3" fmla="*/ 1905158 w 6909976"/>
              <a:gd name="connsiteY3" fmla="*/ 1829304 h 2615451"/>
              <a:gd name="connsiteX4" fmla="*/ 2026120 w 6909976"/>
              <a:gd name="connsiteY4" fmla="*/ 1466467 h 2615451"/>
              <a:gd name="connsiteX5" fmla="*/ 4173202 w 6909976"/>
              <a:gd name="connsiteY5" fmla="*/ 1390876 h 2615451"/>
              <a:gd name="connsiteX6" fmla="*/ 4596571 w 6909976"/>
              <a:gd name="connsiteY6" fmla="*/ 453546 h 2615451"/>
              <a:gd name="connsiteX7" fmla="*/ 5216503 w 6909976"/>
              <a:gd name="connsiteY7" fmla="*/ 151182 h 2615451"/>
              <a:gd name="connsiteX8" fmla="*/ 6909976 w 6909976"/>
              <a:gd name="connsiteY8" fmla="*/ 0 h 2615451"/>
              <a:gd name="connsiteX9" fmla="*/ 6909976 w 6909976"/>
              <a:gd name="connsiteY9" fmla="*/ 0 h 261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09976" h="2615451">
                <a:moveTo>
                  <a:pt x="0" y="2615451"/>
                </a:moveTo>
                <a:lnTo>
                  <a:pt x="937459" y="2509624"/>
                </a:lnTo>
                <a:lnTo>
                  <a:pt x="1239865" y="1980486"/>
                </a:lnTo>
                <a:lnTo>
                  <a:pt x="1905158" y="1829304"/>
                </a:lnTo>
                <a:lnTo>
                  <a:pt x="2026120" y="1466467"/>
                </a:lnTo>
                <a:lnTo>
                  <a:pt x="4173202" y="1390876"/>
                </a:lnTo>
                <a:lnTo>
                  <a:pt x="4596571" y="453546"/>
                </a:lnTo>
                <a:lnTo>
                  <a:pt x="5216503" y="151182"/>
                </a:lnTo>
                <a:lnTo>
                  <a:pt x="6909976" y="0"/>
                </a:lnTo>
                <a:lnTo>
                  <a:pt x="6909976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0800" y="183580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new working set fits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022556" y="1872533"/>
            <a:ext cx="677199" cy="3326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488299" y="2765728"/>
            <a:ext cx="677199" cy="3326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1193910" y="1237572"/>
            <a:ext cx="6925095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98090" y="396534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5388" y="7913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Gill Sans" charset="0"/>
                <a:ea typeface="Gill Sans" charset="0"/>
                <a:cs typeface="Gill Sans" charset="0"/>
              </a:rPr>
              <a:t>1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212169" y="995582"/>
            <a:ext cx="163180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030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model of Locality: </a:t>
            </a:r>
            <a:r>
              <a:rPr lang="en-US" dirty="0" err="1"/>
              <a:t>Zipf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419600"/>
            <a:ext cx="9067800" cy="1699939"/>
          </a:xfrm>
        </p:spPr>
        <p:txBody>
          <a:bodyPr>
            <a:noAutofit/>
          </a:bodyPr>
          <a:lstStyle/>
          <a:p>
            <a:r>
              <a:rPr lang="en-US" sz="2400" dirty="0"/>
              <a:t>Likelihood of accessing item of rank r is α 1/</a:t>
            </a:r>
            <a:r>
              <a:rPr lang="en-US" sz="2400" dirty="0" err="1"/>
              <a:t>r</a:t>
            </a:r>
            <a:r>
              <a:rPr lang="en-US" sz="2400" baseline="30000" dirty="0" err="1"/>
              <a:t>a</a:t>
            </a:r>
            <a:endParaRPr lang="en-US" sz="2400" baseline="30000" dirty="0"/>
          </a:p>
          <a:p>
            <a:r>
              <a:rPr lang="en-US" sz="2400" dirty="0"/>
              <a:t>Although rare to access items below the top few, there are so many that it yields a “heavy tailed” distribution</a:t>
            </a:r>
          </a:p>
          <a:p>
            <a:r>
              <a:rPr lang="en-US" sz="2400" dirty="0"/>
              <a:t>Substantial value from even a tiny cache</a:t>
            </a:r>
          </a:p>
          <a:p>
            <a:r>
              <a:rPr lang="en-US" sz="2400" dirty="0"/>
              <a:t>Substantial misses from even a very large cache</a:t>
            </a:r>
          </a:p>
          <a:p>
            <a:endParaRPr lang="en-US" sz="2400" dirty="0"/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457200" y="661249"/>
          <a:ext cx="8305800" cy="3870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5589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2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Demand Paging Cost Model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686800" cy="594360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Since Demand Paging like caching, can compute average access time! (“Effective Access Time”)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EAT = Hit Rate x Hit Time + Miss Rate x Miss Time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EAT = Hit Time + Miss Rate x Miss Penalty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Example: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Memory access time = 200 nanoseconds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Average page-fault service time = 8 milliseconds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Suppose p = Probability of miss, 1-p = Probably of hit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Then, we can compute EAT as follows: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	EAT 	= 200ns + p x 8 </a:t>
            </a:r>
            <a:r>
              <a:rPr lang="en-US" altLang="ko-KR" dirty="0" err="1">
                <a:ea typeface="굴림" panose="020B0600000101010101" pitchFamily="34" charset="-127"/>
              </a:rPr>
              <a:t>ms</a:t>
            </a:r>
            <a:endParaRPr lang="en-US" altLang="ko-KR" dirty="0">
              <a:ea typeface="굴림" panose="020B0600000101010101" pitchFamily="34" charset="-127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None/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	        	= 200ns + p x 8,000,000ns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If one access out of 1,000 causes a page fault, then </a:t>
            </a:r>
            <a:br>
              <a:rPr lang="en-US" altLang="ko-KR" dirty="0">
                <a:ea typeface="굴림" panose="020B0600000101010101" pitchFamily="34" charset="-127"/>
              </a:rPr>
            </a:br>
            <a:r>
              <a:rPr lang="en-US" altLang="ko-KR" dirty="0">
                <a:ea typeface="굴림" panose="020B0600000101010101" pitchFamily="34" charset="-127"/>
              </a:rPr>
              <a:t>EAT = 8.2 </a:t>
            </a:r>
            <a:r>
              <a:rPr lang="el-GR" altLang="en-US" dirty="0"/>
              <a:t>μ</a:t>
            </a:r>
            <a:r>
              <a:rPr lang="en-US" altLang="ko-KR" dirty="0">
                <a:ea typeface="굴림" panose="020B0600000101010101" pitchFamily="34" charset="-127"/>
              </a:rPr>
              <a:t>s: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This is a slowdown by a factor of 40!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What if want slowdown by less than 10%?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 smtClean="0">
                <a:ea typeface="굴림" panose="020B0600000101010101" pitchFamily="34" charset="-127"/>
              </a:rPr>
              <a:t>EAT &lt; 200ns </a:t>
            </a:r>
            <a:r>
              <a:rPr lang="en-US" altLang="ko-KR" dirty="0">
                <a:ea typeface="굴림" panose="020B0600000101010101" pitchFamily="34" charset="-127"/>
              </a:rPr>
              <a:t>x 1.1 </a:t>
            </a:r>
            <a:r>
              <a:rPr lang="en-US" altLang="ko-KR" dirty="0" smtClean="0">
                <a:ea typeface="굴림" panose="020B0600000101010101" pitchFamily="34" charset="-127"/>
                <a:sym typeface="Symbol" panose="05050102010706020507" pitchFamily="18" charset="2"/>
              </a:rPr>
              <a:t>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p &lt; 2.5 x 10</a:t>
            </a:r>
            <a:r>
              <a:rPr lang="en-US" altLang="ko-KR" baseline="30000" dirty="0">
                <a:ea typeface="굴림" panose="020B0600000101010101" pitchFamily="34" charset="-127"/>
                <a:sym typeface="Symbol" panose="05050102010706020507" pitchFamily="18" charset="2"/>
              </a:rPr>
              <a:t>-6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828800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This is about 1 page fault in 400,000!</a:t>
            </a:r>
          </a:p>
        </p:txBody>
      </p:sp>
    </p:spTree>
    <p:extLst>
      <p:ext uri="{BB962C8B-B14F-4D97-AF65-F5344CB8AC3E}">
        <p14:creationId xmlns:p14="http://schemas.microsoft.com/office/powerpoint/2010/main" val="51556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What Factors Lead to Misses in Page Cache?</a:t>
            </a:r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839200" cy="6019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Compulsory Misses: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Pages that have never been paged into memory before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might we remove these misses?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Prefetching: loading them into memory before needed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Need to predict future somehow!  More later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Capacity Misses: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Not enough memory. Must somehow increase available memory size.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Can we do this?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One option: Increase amount of DRAM (not quick fix!)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Another option:  If multiple processes in memory: adjust percentage of memory allocated to each one!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Conflict Misses: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Technically, conflict misses don’t exist in virtual memory, since it is a “fully-associative” cache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Policy Misses: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Caused when pages were in memory, but kicked out prematurely because of the replacement policy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to fix? Better replacement policy</a:t>
            </a:r>
          </a:p>
        </p:txBody>
      </p:sp>
    </p:spTree>
    <p:extLst>
      <p:ext uri="{BB962C8B-B14F-4D97-AF65-F5344CB8AC3E}">
        <p14:creationId xmlns:p14="http://schemas.microsoft.com/office/powerpoint/2010/main" val="3103721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6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67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Page Replacement Policies</a:t>
            </a:r>
          </a:p>
        </p:txBody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8915400" cy="5943600"/>
          </a:xfrm>
        </p:spPr>
        <p:txBody>
          <a:bodyPr>
            <a:normAutofit fontScale="92500"/>
          </a:bodyPr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Why do we care about Replacement Policy?	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Replacement is an issue with any cache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Particularly important with pages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The cost of being wrong is high: must go to disk</a:t>
            </a:r>
          </a:p>
          <a:p>
            <a:pPr lvl="2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Must keep important pages in memory, not toss them out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800" dirty="0">
                <a:solidFill>
                  <a:schemeClr val="hlink"/>
                </a:solidFill>
                <a:ea typeface="굴림" panose="020B0600000101010101" pitchFamily="34" charset="-127"/>
              </a:rPr>
              <a:t>FIFO (First In, First Out)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Throw out oldest page.  Be fair – let every page live in memory for same amount of time.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Bad – throws out heavily used pages instead of infrequently used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800" dirty="0">
                <a:solidFill>
                  <a:schemeClr val="hlink"/>
                </a:solidFill>
                <a:ea typeface="굴림" panose="020B0600000101010101" pitchFamily="34" charset="-127"/>
              </a:rPr>
              <a:t>RANDOM: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Pick random page for every replacement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Typical solution for TLB’s.  Simple hardware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Pretty unpredictable – makes it hard to make real-time guarantees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sz="2800" dirty="0">
                <a:solidFill>
                  <a:schemeClr val="hlink"/>
                </a:solidFill>
                <a:ea typeface="굴림" panose="020B0600000101010101" pitchFamily="34" charset="-127"/>
              </a:rPr>
              <a:t>MIN (Minimum):</a:t>
            </a:r>
            <a:r>
              <a:rPr lang="en-US" altLang="ko-KR" sz="2800" dirty="0">
                <a:ea typeface="굴림" panose="020B0600000101010101" pitchFamily="34" charset="-127"/>
              </a:rPr>
              <a:t>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Replace page that won’t be used for the longest time 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Great (provably optimal), but can’t really know future…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sz="2400" b="1" i="1" dirty="0">
                <a:ea typeface="굴림" panose="020B0600000101010101" pitchFamily="34" charset="-127"/>
              </a:rPr>
              <a:t>But past is a good predictor of the future …</a:t>
            </a:r>
          </a:p>
        </p:txBody>
      </p:sp>
    </p:spTree>
    <p:extLst>
      <p:ext uri="{BB962C8B-B14F-4D97-AF65-F5344CB8AC3E}">
        <p14:creationId xmlns:p14="http://schemas.microsoft.com/office/powerpoint/2010/main" val="629483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Replacement Policies (Con’t)</a:t>
            </a:r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763000" cy="6019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LRU (Least Recently Used):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Replace page that hasn’t been used for the longest time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Programs have locality, so if something not used for a while, unlikely to be used in the near future.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Seems like LRU should be a good approximation to MIN.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to implement LRU? Use a list!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On each use, remove page from list and place at head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LRU page is at tail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Problems with this scheme for paging?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Need to know immediately when each page used so that can change position in list…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Many instructions for each hardware access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 practice, people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approximate</a:t>
            </a:r>
            <a:r>
              <a:rPr lang="en-US" altLang="ko-KR" dirty="0">
                <a:ea typeface="굴림" panose="020B0600000101010101" pitchFamily="34" charset="-127"/>
              </a:rPr>
              <a:t> LRU (more later)</a:t>
            </a:r>
          </a:p>
        </p:txBody>
      </p:sp>
      <p:grpSp>
        <p:nvGrpSpPr>
          <p:cNvPr id="774159" name="Group 15"/>
          <p:cNvGrpSpPr>
            <a:grpSpLocks/>
          </p:cNvGrpSpPr>
          <p:nvPr/>
        </p:nvGrpSpPr>
        <p:grpSpPr bwMode="auto">
          <a:xfrm>
            <a:off x="1371600" y="2743200"/>
            <a:ext cx="6438900" cy="1360170"/>
            <a:chOff x="736" y="3120"/>
            <a:chExt cx="4112" cy="924"/>
          </a:xfrm>
        </p:grpSpPr>
        <p:sp>
          <p:nvSpPr>
            <p:cNvPr id="35845" name="Rectangle 4"/>
            <p:cNvSpPr>
              <a:spLocks noChangeArrowheads="1"/>
            </p:cNvSpPr>
            <p:nvPr/>
          </p:nvSpPr>
          <p:spPr bwMode="auto">
            <a:xfrm>
              <a:off x="1536" y="3120"/>
              <a:ext cx="576" cy="528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Page 6</a:t>
              </a:r>
            </a:p>
          </p:txBody>
        </p:sp>
        <p:sp>
          <p:nvSpPr>
            <p:cNvPr id="35846" name="Rectangle 5"/>
            <p:cNvSpPr>
              <a:spLocks noChangeArrowheads="1"/>
            </p:cNvSpPr>
            <p:nvPr/>
          </p:nvSpPr>
          <p:spPr bwMode="auto">
            <a:xfrm>
              <a:off x="2448" y="3120"/>
              <a:ext cx="576" cy="528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Page 7</a:t>
              </a:r>
            </a:p>
          </p:txBody>
        </p:sp>
        <p:sp>
          <p:nvSpPr>
            <p:cNvPr id="35847" name="Rectangle 6"/>
            <p:cNvSpPr>
              <a:spLocks noChangeArrowheads="1"/>
            </p:cNvSpPr>
            <p:nvPr/>
          </p:nvSpPr>
          <p:spPr bwMode="auto">
            <a:xfrm>
              <a:off x="3360" y="3120"/>
              <a:ext cx="576" cy="528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Page 1</a:t>
              </a:r>
            </a:p>
          </p:txBody>
        </p:sp>
        <p:sp>
          <p:nvSpPr>
            <p:cNvPr id="35848" name="Rectangle 7"/>
            <p:cNvSpPr>
              <a:spLocks noChangeArrowheads="1"/>
            </p:cNvSpPr>
            <p:nvPr/>
          </p:nvSpPr>
          <p:spPr bwMode="auto">
            <a:xfrm>
              <a:off x="4272" y="3120"/>
              <a:ext cx="576" cy="528"/>
            </a:xfrm>
            <a:prstGeom prst="rect">
              <a:avLst/>
            </a:prstGeom>
            <a:solidFill>
              <a:srgbClr val="99FFCC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Page 2</a:t>
              </a:r>
            </a:p>
          </p:txBody>
        </p:sp>
        <p:sp>
          <p:nvSpPr>
            <p:cNvPr id="35849" name="Line 8"/>
            <p:cNvSpPr>
              <a:spLocks noChangeShapeType="1"/>
            </p:cNvSpPr>
            <p:nvPr/>
          </p:nvSpPr>
          <p:spPr bwMode="auto">
            <a:xfrm>
              <a:off x="2112" y="3384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850" name="Line 9"/>
            <p:cNvSpPr>
              <a:spLocks noChangeShapeType="1"/>
            </p:cNvSpPr>
            <p:nvPr/>
          </p:nvSpPr>
          <p:spPr bwMode="auto">
            <a:xfrm>
              <a:off x="3024" y="3384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851" name="Line 10"/>
            <p:cNvSpPr>
              <a:spLocks noChangeShapeType="1"/>
            </p:cNvSpPr>
            <p:nvPr/>
          </p:nvSpPr>
          <p:spPr bwMode="auto">
            <a:xfrm>
              <a:off x="3936" y="3384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852" name="Line 11"/>
            <p:cNvSpPr>
              <a:spLocks noChangeShapeType="1"/>
            </p:cNvSpPr>
            <p:nvPr/>
          </p:nvSpPr>
          <p:spPr bwMode="auto">
            <a:xfrm>
              <a:off x="1200" y="3384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853" name="Text Box 12"/>
            <p:cNvSpPr txBox="1">
              <a:spLocks noChangeArrowheads="1"/>
            </p:cNvSpPr>
            <p:nvPr/>
          </p:nvSpPr>
          <p:spPr bwMode="auto">
            <a:xfrm>
              <a:off x="736" y="3279"/>
              <a:ext cx="469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Head</a:t>
              </a:r>
            </a:p>
          </p:txBody>
        </p:sp>
        <p:sp>
          <p:nvSpPr>
            <p:cNvPr id="35854" name="Freeform 13"/>
            <p:cNvSpPr>
              <a:spLocks/>
            </p:cNvSpPr>
            <p:nvPr/>
          </p:nvSpPr>
          <p:spPr bwMode="auto">
            <a:xfrm>
              <a:off x="3552" y="3648"/>
              <a:ext cx="720" cy="240"/>
            </a:xfrm>
            <a:custGeom>
              <a:avLst/>
              <a:gdLst>
                <a:gd name="T0" fmla="*/ 0 w 720"/>
                <a:gd name="T1" fmla="*/ 240 h 240"/>
                <a:gd name="T2" fmla="*/ 480 w 720"/>
                <a:gd name="T3" fmla="*/ 240 h 240"/>
                <a:gd name="T4" fmla="*/ 720 w 720"/>
                <a:gd name="T5" fmla="*/ 0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0" h="240">
                  <a:moveTo>
                    <a:pt x="0" y="240"/>
                  </a:moveTo>
                  <a:lnTo>
                    <a:pt x="480" y="240"/>
                  </a:lnTo>
                  <a:lnTo>
                    <a:pt x="72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855" name="Text Box 14"/>
            <p:cNvSpPr txBox="1">
              <a:spLocks noChangeArrowheads="1"/>
            </p:cNvSpPr>
            <p:nvPr/>
          </p:nvSpPr>
          <p:spPr bwMode="auto">
            <a:xfrm>
              <a:off x="2648" y="3774"/>
              <a:ext cx="77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b="0">
                  <a:latin typeface="Gill Sans" charset="0"/>
                  <a:ea typeface="Gill Sans" charset="0"/>
                  <a:cs typeface="Gill Sans" charset="0"/>
                </a:rPr>
                <a:t>Tail (LRU)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61098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14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610600" cy="5943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Suppose we have 3 page frames, 4 virtual pages, and following reference stream: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A B C A B D A D B C B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Consider FIFO Page replacement: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600" dirty="0">
                <a:ea typeface="굴림" panose="020B0600000101010101" pitchFamily="34" charset="-127"/>
              </a:rPr>
              <a:t>FIFO: 7 faults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600" dirty="0">
                <a:ea typeface="굴림" panose="020B0600000101010101" pitchFamily="34" charset="-127"/>
              </a:rPr>
              <a:t>When referencing D, replacing A is bad choice, since need A again right away</a:t>
            </a: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Example: FIFO (strawman)</a:t>
            </a:r>
          </a:p>
        </p:txBody>
      </p:sp>
      <p:grpSp>
        <p:nvGrpSpPr>
          <p:cNvPr id="775305" name="Group 137"/>
          <p:cNvGrpSpPr>
            <a:grpSpLocks/>
          </p:cNvGrpSpPr>
          <p:nvPr/>
        </p:nvGrpSpPr>
        <p:grpSpPr bwMode="auto">
          <a:xfrm>
            <a:off x="7858125" y="3168650"/>
            <a:ext cx="600075" cy="1476375"/>
            <a:chOff x="4950" y="2190"/>
            <a:chExt cx="378" cy="930"/>
          </a:xfrm>
        </p:grpSpPr>
        <p:sp>
          <p:nvSpPr>
            <p:cNvPr id="36943" name="Rectangle 52"/>
            <p:cNvSpPr>
              <a:spLocks noChangeArrowheads="1"/>
            </p:cNvSpPr>
            <p:nvPr/>
          </p:nvSpPr>
          <p:spPr bwMode="auto">
            <a:xfrm>
              <a:off x="4950" y="281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44" name="Rectangle 40"/>
            <p:cNvSpPr>
              <a:spLocks noChangeArrowheads="1"/>
            </p:cNvSpPr>
            <p:nvPr/>
          </p:nvSpPr>
          <p:spPr bwMode="auto">
            <a:xfrm>
              <a:off x="4950" y="250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45" name="Rectangle 28"/>
            <p:cNvSpPr>
              <a:spLocks noChangeArrowheads="1"/>
            </p:cNvSpPr>
            <p:nvPr/>
          </p:nvSpPr>
          <p:spPr bwMode="auto">
            <a:xfrm>
              <a:off x="4950" y="219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5304" name="Group 136"/>
          <p:cNvGrpSpPr>
            <a:grpSpLocks/>
          </p:cNvGrpSpPr>
          <p:nvPr/>
        </p:nvGrpSpPr>
        <p:grpSpPr bwMode="auto">
          <a:xfrm>
            <a:off x="7259638" y="3168650"/>
            <a:ext cx="598487" cy="1476375"/>
            <a:chOff x="4573" y="2190"/>
            <a:chExt cx="377" cy="930"/>
          </a:xfrm>
        </p:grpSpPr>
        <p:sp>
          <p:nvSpPr>
            <p:cNvPr id="36940" name="Rectangle 51"/>
            <p:cNvSpPr>
              <a:spLocks noChangeArrowheads="1"/>
            </p:cNvSpPr>
            <p:nvPr/>
          </p:nvSpPr>
          <p:spPr bwMode="auto">
            <a:xfrm>
              <a:off x="4573" y="281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41" name="Rectangle 39"/>
            <p:cNvSpPr>
              <a:spLocks noChangeArrowheads="1"/>
            </p:cNvSpPr>
            <p:nvPr/>
          </p:nvSpPr>
          <p:spPr bwMode="auto">
            <a:xfrm>
              <a:off x="4573" y="250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42" name="Rectangle 27"/>
            <p:cNvSpPr>
              <a:spLocks noChangeArrowheads="1"/>
            </p:cNvSpPr>
            <p:nvPr/>
          </p:nvSpPr>
          <p:spPr bwMode="auto">
            <a:xfrm>
              <a:off x="4573" y="219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</p:grpSp>
      <p:grpSp>
        <p:nvGrpSpPr>
          <p:cNvPr id="775303" name="Group 135"/>
          <p:cNvGrpSpPr>
            <a:grpSpLocks/>
          </p:cNvGrpSpPr>
          <p:nvPr/>
        </p:nvGrpSpPr>
        <p:grpSpPr bwMode="auto">
          <a:xfrm>
            <a:off x="6659563" y="3168650"/>
            <a:ext cx="600075" cy="1476375"/>
            <a:chOff x="4195" y="2190"/>
            <a:chExt cx="378" cy="930"/>
          </a:xfrm>
        </p:grpSpPr>
        <p:sp>
          <p:nvSpPr>
            <p:cNvPr id="36937" name="Rectangle 50"/>
            <p:cNvSpPr>
              <a:spLocks noChangeArrowheads="1"/>
            </p:cNvSpPr>
            <p:nvPr/>
          </p:nvSpPr>
          <p:spPr bwMode="auto">
            <a:xfrm>
              <a:off x="4195" y="281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6938" name="Rectangle 38"/>
            <p:cNvSpPr>
              <a:spLocks noChangeArrowheads="1"/>
            </p:cNvSpPr>
            <p:nvPr/>
          </p:nvSpPr>
          <p:spPr bwMode="auto">
            <a:xfrm>
              <a:off x="4195" y="250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39" name="Rectangle 26"/>
            <p:cNvSpPr>
              <a:spLocks noChangeArrowheads="1"/>
            </p:cNvSpPr>
            <p:nvPr/>
          </p:nvSpPr>
          <p:spPr bwMode="auto">
            <a:xfrm>
              <a:off x="4195" y="219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5302" name="Group 134"/>
          <p:cNvGrpSpPr>
            <a:grpSpLocks/>
          </p:cNvGrpSpPr>
          <p:nvPr/>
        </p:nvGrpSpPr>
        <p:grpSpPr bwMode="auto">
          <a:xfrm>
            <a:off x="6061075" y="3168650"/>
            <a:ext cx="598488" cy="1476375"/>
            <a:chOff x="3818" y="2190"/>
            <a:chExt cx="377" cy="930"/>
          </a:xfrm>
        </p:grpSpPr>
        <p:sp>
          <p:nvSpPr>
            <p:cNvPr id="36934" name="Rectangle 49"/>
            <p:cNvSpPr>
              <a:spLocks noChangeArrowheads="1"/>
            </p:cNvSpPr>
            <p:nvPr/>
          </p:nvSpPr>
          <p:spPr bwMode="auto">
            <a:xfrm>
              <a:off x="3818" y="281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35" name="Rectangle 37"/>
            <p:cNvSpPr>
              <a:spLocks noChangeArrowheads="1"/>
            </p:cNvSpPr>
            <p:nvPr/>
          </p:nvSpPr>
          <p:spPr bwMode="auto">
            <a:xfrm>
              <a:off x="3818" y="250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36" name="Rectangle 25"/>
            <p:cNvSpPr>
              <a:spLocks noChangeArrowheads="1"/>
            </p:cNvSpPr>
            <p:nvPr/>
          </p:nvSpPr>
          <p:spPr bwMode="auto">
            <a:xfrm>
              <a:off x="3818" y="219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5301" name="Group 133"/>
          <p:cNvGrpSpPr>
            <a:grpSpLocks/>
          </p:cNvGrpSpPr>
          <p:nvPr/>
        </p:nvGrpSpPr>
        <p:grpSpPr bwMode="auto">
          <a:xfrm>
            <a:off x="5461000" y="3168650"/>
            <a:ext cx="600075" cy="1476375"/>
            <a:chOff x="3440" y="2190"/>
            <a:chExt cx="378" cy="930"/>
          </a:xfrm>
        </p:grpSpPr>
        <p:sp>
          <p:nvSpPr>
            <p:cNvPr id="36931" name="Rectangle 48"/>
            <p:cNvSpPr>
              <a:spLocks noChangeArrowheads="1"/>
            </p:cNvSpPr>
            <p:nvPr/>
          </p:nvSpPr>
          <p:spPr bwMode="auto">
            <a:xfrm>
              <a:off x="3440" y="281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32" name="Rectangle 36"/>
            <p:cNvSpPr>
              <a:spLocks noChangeArrowheads="1"/>
            </p:cNvSpPr>
            <p:nvPr/>
          </p:nvSpPr>
          <p:spPr bwMode="auto">
            <a:xfrm>
              <a:off x="3440" y="250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6933" name="Rectangle 24"/>
            <p:cNvSpPr>
              <a:spLocks noChangeArrowheads="1"/>
            </p:cNvSpPr>
            <p:nvPr/>
          </p:nvSpPr>
          <p:spPr bwMode="auto">
            <a:xfrm>
              <a:off x="3440" y="219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5300" name="Group 132"/>
          <p:cNvGrpSpPr>
            <a:grpSpLocks/>
          </p:cNvGrpSpPr>
          <p:nvPr/>
        </p:nvGrpSpPr>
        <p:grpSpPr bwMode="auto">
          <a:xfrm>
            <a:off x="4862513" y="3168650"/>
            <a:ext cx="598487" cy="1476375"/>
            <a:chOff x="3063" y="2190"/>
            <a:chExt cx="377" cy="930"/>
          </a:xfrm>
        </p:grpSpPr>
        <p:sp>
          <p:nvSpPr>
            <p:cNvPr id="36928" name="Rectangle 47"/>
            <p:cNvSpPr>
              <a:spLocks noChangeArrowheads="1"/>
            </p:cNvSpPr>
            <p:nvPr/>
          </p:nvSpPr>
          <p:spPr bwMode="auto">
            <a:xfrm>
              <a:off x="3063" y="281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29" name="Rectangle 35"/>
            <p:cNvSpPr>
              <a:spLocks noChangeArrowheads="1"/>
            </p:cNvSpPr>
            <p:nvPr/>
          </p:nvSpPr>
          <p:spPr bwMode="auto">
            <a:xfrm>
              <a:off x="3063" y="250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30" name="Rectangle 23"/>
            <p:cNvSpPr>
              <a:spLocks noChangeArrowheads="1"/>
            </p:cNvSpPr>
            <p:nvPr/>
          </p:nvSpPr>
          <p:spPr bwMode="auto">
            <a:xfrm>
              <a:off x="3063" y="219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</p:grpSp>
      <p:grpSp>
        <p:nvGrpSpPr>
          <p:cNvPr id="775299" name="Group 131"/>
          <p:cNvGrpSpPr>
            <a:grpSpLocks/>
          </p:cNvGrpSpPr>
          <p:nvPr/>
        </p:nvGrpSpPr>
        <p:grpSpPr bwMode="auto">
          <a:xfrm>
            <a:off x="4262438" y="3168650"/>
            <a:ext cx="600075" cy="1476375"/>
            <a:chOff x="2685" y="2190"/>
            <a:chExt cx="378" cy="930"/>
          </a:xfrm>
        </p:grpSpPr>
        <p:sp>
          <p:nvSpPr>
            <p:cNvPr id="36925" name="Rectangle 46"/>
            <p:cNvSpPr>
              <a:spLocks noChangeArrowheads="1"/>
            </p:cNvSpPr>
            <p:nvPr/>
          </p:nvSpPr>
          <p:spPr bwMode="auto">
            <a:xfrm>
              <a:off x="2685" y="281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26" name="Rectangle 34"/>
            <p:cNvSpPr>
              <a:spLocks noChangeArrowheads="1"/>
            </p:cNvSpPr>
            <p:nvPr/>
          </p:nvSpPr>
          <p:spPr bwMode="auto">
            <a:xfrm>
              <a:off x="2685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27" name="Rectangle 22"/>
            <p:cNvSpPr>
              <a:spLocks noChangeArrowheads="1"/>
            </p:cNvSpPr>
            <p:nvPr/>
          </p:nvSpPr>
          <p:spPr bwMode="auto">
            <a:xfrm>
              <a:off x="2685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5298" name="Group 130"/>
          <p:cNvGrpSpPr>
            <a:grpSpLocks/>
          </p:cNvGrpSpPr>
          <p:nvPr/>
        </p:nvGrpSpPr>
        <p:grpSpPr bwMode="auto">
          <a:xfrm>
            <a:off x="3662363" y="3168650"/>
            <a:ext cx="600075" cy="1476375"/>
            <a:chOff x="2307" y="2190"/>
            <a:chExt cx="378" cy="930"/>
          </a:xfrm>
        </p:grpSpPr>
        <p:sp>
          <p:nvSpPr>
            <p:cNvPr id="36922" name="Rectangle 45"/>
            <p:cNvSpPr>
              <a:spLocks noChangeArrowheads="1"/>
            </p:cNvSpPr>
            <p:nvPr/>
          </p:nvSpPr>
          <p:spPr bwMode="auto">
            <a:xfrm>
              <a:off x="2307" y="281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23" name="Rectangle 33"/>
            <p:cNvSpPr>
              <a:spLocks noChangeArrowheads="1"/>
            </p:cNvSpPr>
            <p:nvPr/>
          </p:nvSpPr>
          <p:spPr bwMode="auto">
            <a:xfrm>
              <a:off x="2307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24" name="Rectangle 21"/>
            <p:cNvSpPr>
              <a:spLocks noChangeArrowheads="1"/>
            </p:cNvSpPr>
            <p:nvPr/>
          </p:nvSpPr>
          <p:spPr bwMode="auto">
            <a:xfrm>
              <a:off x="2307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5297" name="Group 129"/>
          <p:cNvGrpSpPr>
            <a:grpSpLocks/>
          </p:cNvGrpSpPr>
          <p:nvPr/>
        </p:nvGrpSpPr>
        <p:grpSpPr bwMode="auto">
          <a:xfrm>
            <a:off x="3063875" y="3168650"/>
            <a:ext cx="598488" cy="1476375"/>
            <a:chOff x="1930" y="2190"/>
            <a:chExt cx="377" cy="930"/>
          </a:xfrm>
        </p:grpSpPr>
        <p:sp>
          <p:nvSpPr>
            <p:cNvPr id="36919" name="Rectangle 44"/>
            <p:cNvSpPr>
              <a:spLocks noChangeArrowheads="1"/>
            </p:cNvSpPr>
            <p:nvPr/>
          </p:nvSpPr>
          <p:spPr bwMode="auto">
            <a:xfrm>
              <a:off x="1930" y="281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6920" name="Rectangle 32"/>
            <p:cNvSpPr>
              <a:spLocks noChangeArrowheads="1"/>
            </p:cNvSpPr>
            <p:nvPr/>
          </p:nvSpPr>
          <p:spPr bwMode="auto">
            <a:xfrm>
              <a:off x="1930" y="250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21" name="Rectangle 20"/>
            <p:cNvSpPr>
              <a:spLocks noChangeArrowheads="1"/>
            </p:cNvSpPr>
            <p:nvPr/>
          </p:nvSpPr>
          <p:spPr bwMode="auto">
            <a:xfrm>
              <a:off x="1930" y="219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5296" name="Group 128"/>
          <p:cNvGrpSpPr>
            <a:grpSpLocks/>
          </p:cNvGrpSpPr>
          <p:nvPr/>
        </p:nvGrpSpPr>
        <p:grpSpPr bwMode="auto">
          <a:xfrm>
            <a:off x="2463800" y="3168650"/>
            <a:ext cx="600075" cy="1476375"/>
            <a:chOff x="1552" y="2190"/>
            <a:chExt cx="378" cy="930"/>
          </a:xfrm>
        </p:grpSpPr>
        <p:sp>
          <p:nvSpPr>
            <p:cNvPr id="36916" name="Rectangle 43"/>
            <p:cNvSpPr>
              <a:spLocks noChangeArrowheads="1"/>
            </p:cNvSpPr>
            <p:nvPr/>
          </p:nvSpPr>
          <p:spPr bwMode="auto">
            <a:xfrm>
              <a:off x="1552" y="2810"/>
              <a:ext cx="37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17" name="Rectangle 31"/>
            <p:cNvSpPr>
              <a:spLocks noChangeArrowheads="1"/>
            </p:cNvSpPr>
            <p:nvPr/>
          </p:nvSpPr>
          <p:spPr bwMode="auto">
            <a:xfrm>
              <a:off x="1552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6918" name="Rectangle 19"/>
            <p:cNvSpPr>
              <a:spLocks noChangeArrowheads="1"/>
            </p:cNvSpPr>
            <p:nvPr/>
          </p:nvSpPr>
          <p:spPr bwMode="auto">
            <a:xfrm>
              <a:off x="1552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5295" name="Group 127"/>
          <p:cNvGrpSpPr>
            <a:grpSpLocks/>
          </p:cNvGrpSpPr>
          <p:nvPr/>
        </p:nvGrpSpPr>
        <p:grpSpPr bwMode="auto">
          <a:xfrm>
            <a:off x="1865313" y="3168650"/>
            <a:ext cx="598487" cy="1476375"/>
            <a:chOff x="1117" y="1948"/>
            <a:chExt cx="377" cy="930"/>
          </a:xfrm>
        </p:grpSpPr>
        <p:sp>
          <p:nvSpPr>
            <p:cNvPr id="36913" name="Rectangle 42"/>
            <p:cNvSpPr>
              <a:spLocks noChangeArrowheads="1"/>
            </p:cNvSpPr>
            <p:nvPr/>
          </p:nvSpPr>
          <p:spPr bwMode="auto">
            <a:xfrm>
              <a:off x="1117" y="256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14" name="Rectangle 30"/>
            <p:cNvSpPr>
              <a:spLocks noChangeArrowheads="1"/>
            </p:cNvSpPr>
            <p:nvPr/>
          </p:nvSpPr>
          <p:spPr bwMode="auto">
            <a:xfrm>
              <a:off x="1117" y="225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15" name="Rectangle 18"/>
            <p:cNvSpPr>
              <a:spLocks noChangeArrowheads="1"/>
            </p:cNvSpPr>
            <p:nvPr/>
          </p:nvSpPr>
          <p:spPr bwMode="auto">
            <a:xfrm>
              <a:off x="1117" y="1948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</p:grpSp>
      <p:sp>
        <p:nvSpPr>
          <p:cNvPr id="775184" name="Rectangle 16"/>
          <p:cNvSpPr>
            <a:spLocks noChangeArrowheads="1"/>
          </p:cNvSpPr>
          <p:nvPr/>
        </p:nvSpPr>
        <p:spPr bwMode="auto">
          <a:xfrm>
            <a:off x="7858125" y="2438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5183" name="Rectangle 15"/>
          <p:cNvSpPr>
            <a:spLocks noChangeArrowheads="1"/>
          </p:cNvSpPr>
          <p:nvPr/>
        </p:nvSpPr>
        <p:spPr bwMode="auto">
          <a:xfrm>
            <a:off x="7259638" y="24384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5182" name="Rectangle 14"/>
          <p:cNvSpPr>
            <a:spLocks noChangeArrowheads="1"/>
          </p:cNvSpPr>
          <p:nvPr/>
        </p:nvSpPr>
        <p:spPr bwMode="auto">
          <a:xfrm>
            <a:off x="6659563" y="2438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5181" name="Rectangle 13"/>
          <p:cNvSpPr>
            <a:spLocks noChangeArrowheads="1"/>
          </p:cNvSpPr>
          <p:nvPr/>
        </p:nvSpPr>
        <p:spPr bwMode="auto">
          <a:xfrm>
            <a:off x="6061075" y="24384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775180" name="Rectangle 12"/>
          <p:cNvSpPr>
            <a:spLocks noChangeArrowheads="1"/>
          </p:cNvSpPr>
          <p:nvPr/>
        </p:nvSpPr>
        <p:spPr bwMode="auto">
          <a:xfrm>
            <a:off x="5461000" y="2438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5179" name="Rectangle 11"/>
          <p:cNvSpPr>
            <a:spLocks noChangeArrowheads="1"/>
          </p:cNvSpPr>
          <p:nvPr/>
        </p:nvSpPr>
        <p:spPr bwMode="auto">
          <a:xfrm>
            <a:off x="4862513" y="24384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775178" name="Rectangle 10"/>
          <p:cNvSpPr>
            <a:spLocks noChangeArrowheads="1"/>
          </p:cNvSpPr>
          <p:nvPr/>
        </p:nvSpPr>
        <p:spPr bwMode="auto">
          <a:xfrm>
            <a:off x="4262438" y="2438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5177" name="Rectangle 9"/>
          <p:cNvSpPr>
            <a:spLocks noChangeArrowheads="1"/>
          </p:cNvSpPr>
          <p:nvPr/>
        </p:nvSpPr>
        <p:spPr bwMode="auto">
          <a:xfrm>
            <a:off x="3662363" y="2438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5176" name="Rectangle 8"/>
          <p:cNvSpPr>
            <a:spLocks noChangeArrowheads="1"/>
          </p:cNvSpPr>
          <p:nvPr/>
        </p:nvSpPr>
        <p:spPr bwMode="auto">
          <a:xfrm>
            <a:off x="3063875" y="24384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5175" name="Rectangle 7"/>
          <p:cNvSpPr>
            <a:spLocks noChangeArrowheads="1"/>
          </p:cNvSpPr>
          <p:nvPr/>
        </p:nvSpPr>
        <p:spPr bwMode="auto">
          <a:xfrm>
            <a:off x="2463800" y="2438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5174" name="Rectangle 6"/>
          <p:cNvSpPr>
            <a:spLocks noChangeArrowheads="1"/>
          </p:cNvSpPr>
          <p:nvPr/>
        </p:nvSpPr>
        <p:spPr bwMode="auto">
          <a:xfrm>
            <a:off x="1865313" y="24384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grpSp>
        <p:nvGrpSpPr>
          <p:cNvPr id="775306" name="Group 138"/>
          <p:cNvGrpSpPr>
            <a:grpSpLocks/>
          </p:cNvGrpSpPr>
          <p:nvPr/>
        </p:nvGrpSpPr>
        <p:grpSpPr bwMode="auto">
          <a:xfrm>
            <a:off x="854075" y="2438400"/>
            <a:ext cx="7604125" cy="2206625"/>
            <a:chOff x="538" y="1536"/>
            <a:chExt cx="4790" cy="1390"/>
          </a:xfrm>
        </p:grpSpPr>
        <p:sp>
          <p:nvSpPr>
            <p:cNvPr id="36891" name="Rectangle 41"/>
            <p:cNvSpPr>
              <a:spLocks noChangeArrowheads="1"/>
            </p:cNvSpPr>
            <p:nvPr/>
          </p:nvSpPr>
          <p:spPr bwMode="auto">
            <a:xfrm>
              <a:off x="538" y="2616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36892" name="Rectangle 29"/>
            <p:cNvSpPr>
              <a:spLocks noChangeArrowheads="1"/>
            </p:cNvSpPr>
            <p:nvPr/>
          </p:nvSpPr>
          <p:spPr bwMode="auto">
            <a:xfrm>
              <a:off x="538" y="2306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sp>
          <p:nvSpPr>
            <p:cNvPr id="36893" name="Rectangle 17"/>
            <p:cNvSpPr>
              <a:spLocks noChangeArrowheads="1"/>
            </p:cNvSpPr>
            <p:nvPr/>
          </p:nvSpPr>
          <p:spPr bwMode="auto">
            <a:xfrm>
              <a:off x="538" y="1996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36894" name="Rectangle 5"/>
            <p:cNvSpPr>
              <a:spLocks noChangeArrowheads="1"/>
            </p:cNvSpPr>
            <p:nvPr/>
          </p:nvSpPr>
          <p:spPr bwMode="auto">
            <a:xfrm>
              <a:off x="538" y="1584"/>
              <a:ext cx="637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lnSpc>
                  <a:spcPct val="5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Ref:</a:t>
              </a:r>
            </a:p>
            <a:p>
              <a:pPr algn="l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Page:</a:t>
              </a:r>
            </a:p>
          </p:txBody>
        </p:sp>
        <p:sp>
          <p:nvSpPr>
            <p:cNvPr id="36895" name="Line 53"/>
            <p:cNvSpPr>
              <a:spLocks noChangeShapeType="1"/>
            </p:cNvSpPr>
            <p:nvPr/>
          </p:nvSpPr>
          <p:spPr bwMode="auto">
            <a:xfrm>
              <a:off x="538" y="1536"/>
              <a:ext cx="479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96" name="Line 54"/>
            <p:cNvSpPr>
              <a:spLocks noChangeShapeType="1"/>
            </p:cNvSpPr>
            <p:nvPr/>
          </p:nvSpPr>
          <p:spPr bwMode="auto">
            <a:xfrm>
              <a:off x="538" y="1996"/>
              <a:ext cx="479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97" name="Line 55"/>
            <p:cNvSpPr>
              <a:spLocks noChangeShapeType="1"/>
            </p:cNvSpPr>
            <p:nvPr/>
          </p:nvSpPr>
          <p:spPr bwMode="auto">
            <a:xfrm>
              <a:off x="538" y="2306"/>
              <a:ext cx="479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98" name="Line 56"/>
            <p:cNvSpPr>
              <a:spLocks noChangeShapeType="1"/>
            </p:cNvSpPr>
            <p:nvPr/>
          </p:nvSpPr>
          <p:spPr bwMode="auto">
            <a:xfrm>
              <a:off x="538" y="2616"/>
              <a:ext cx="479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899" name="Line 57"/>
            <p:cNvSpPr>
              <a:spLocks noChangeShapeType="1"/>
            </p:cNvSpPr>
            <p:nvPr/>
          </p:nvSpPr>
          <p:spPr bwMode="auto">
            <a:xfrm>
              <a:off x="538" y="2926"/>
              <a:ext cx="479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0" name="Line 58"/>
            <p:cNvSpPr>
              <a:spLocks noChangeShapeType="1"/>
            </p:cNvSpPr>
            <p:nvPr/>
          </p:nvSpPr>
          <p:spPr bwMode="auto">
            <a:xfrm>
              <a:off x="538" y="1536"/>
              <a:ext cx="0" cy="13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1" name="Line 59"/>
            <p:cNvSpPr>
              <a:spLocks noChangeShapeType="1"/>
            </p:cNvSpPr>
            <p:nvPr/>
          </p:nvSpPr>
          <p:spPr bwMode="auto">
            <a:xfrm>
              <a:off x="1175" y="1536"/>
              <a:ext cx="0" cy="1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2" name="Line 60"/>
            <p:cNvSpPr>
              <a:spLocks noChangeShapeType="1"/>
            </p:cNvSpPr>
            <p:nvPr/>
          </p:nvSpPr>
          <p:spPr bwMode="auto">
            <a:xfrm>
              <a:off x="1552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3" name="Line 61"/>
            <p:cNvSpPr>
              <a:spLocks noChangeShapeType="1"/>
            </p:cNvSpPr>
            <p:nvPr/>
          </p:nvSpPr>
          <p:spPr bwMode="auto">
            <a:xfrm>
              <a:off x="1930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4" name="Line 62"/>
            <p:cNvSpPr>
              <a:spLocks noChangeShapeType="1"/>
            </p:cNvSpPr>
            <p:nvPr/>
          </p:nvSpPr>
          <p:spPr bwMode="auto">
            <a:xfrm>
              <a:off x="2307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5" name="Line 63"/>
            <p:cNvSpPr>
              <a:spLocks noChangeShapeType="1"/>
            </p:cNvSpPr>
            <p:nvPr/>
          </p:nvSpPr>
          <p:spPr bwMode="auto">
            <a:xfrm>
              <a:off x="2685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6" name="Line 64"/>
            <p:cNvSpPr>
              <a:spLocks noChangeShapeType="1"/>
            </p:cNvSpPr>
            <p:nvPr/>
          </p:nvSpPr>
          <p:spPr bwMode="auto">
            <a:xfrm>
              <a:off x="3063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7" name="Line 65"/>
            <p:cNvSpPr>
              <a:spLocks noChangeShapeType="1"/>
            </p:cNvSpPr>
            <p:nvPr/>
          </p:nvSpPr>
          <p:spPr bwMode="auto">
            <a:xfrm>
              <a:off x="3440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8" name="Line 66"/>
            <p:cNvSpPr>
              <a:spLocks noChangeShapeType="1"/>
            </p:cNvSpPr>
            <p:nvPr/>
          </p:nvSpPr>
          <p:spPr bwMode="auto">
            <a:xfrm>
              <a:off x="3818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09" name="Line 67"/>
            <p:cNvSpPr>
              <a:spLocks noChangeShapeType="1"/>
            </p:cNvSpPr>
            <p:nvPr/>
          </p:nvSpPr>
          <p:spPr bwMode="auto">
            <a:xfrm>
              <a:off x="4195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10" name="Line 68"/>
            <p:cNvSpPr>
              <a:spLocks noChangeShapeType="1"/>
            </p:cNvSpPr>
            <p:nvPr/>
          </p:nvSpPr>
          <p:spPr bwMode="auto">
            <a:xfrm>
              <a:off x="4573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11" name="Line 69"/>
            <p:cNvSpPr>
              <a:spLocks noChangeShapeType="1"/>
            </p:cNvSpPr>
            <p:nvPr/>
          </p:nvSpPr>
          <p:spPr bwMode="auto">
            <a:xfrm>
              <a:off x="4950" y="1536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912" name="Line 70"/>
            <p:cNvSpPr>
              <a:spLocks noChangeShapeType="1"/>
            </p:cNvSpPr>
            <p:nvPr/>
          </p:nvSpPr>
          <p:spPr bwMode="auto">
            <a:xfrm>
              <a:off x="5328" y="1536"/>
              <a:ext cx="0" cy="13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699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5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5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1" grpId="0" build="p"/>
      <p:bldP spid="775184" grpId="0"/>
      <p:bldP spid="775183" grpId="0"/>
      <p:bldP spid="775182" grpId="0"/>
      <p:bldP spid="775181" grpId="0"/>
      <p:bldP spid="775180" grpId="0"/>
      <p:bldP spid="775179" grpId="0"/>
      <p:bldP spid="775178" grpId="0"/>
      <p:bldP spid="775177" grpId="0"/>
      <p:bldP spid="775176" grpId="0"/>
      <p:bldP spid="775175" grpId="0"/>
      <p:bldP spid="7751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/>
          <a:lstStyle/>
          <a:p>
            <a:r>
              <a:rPr lang="en-US" altLang="en-US" sz="2800" dirty="0" smtClean="0"/>
              <a:t>Recall: Putting </a:t>
            </a:r>
            <a:r>
              <a:rPr lang="en-US" altLang="en-US" sz="2800" dirty="0"/>
              <a:t>Everything Together: </a:t>
            </a:r>
            <a:r>
              <a:rPr lang="en-US" altLang="en-US" sz="2800" dirty="0" smtClean="0"/>
              <a:t/>
            </a:r>
            <a:br>
              <a:rPr lang="en-US" altLang="en-US" sz="2800" dirty="0" smtClean="0"/>
            </a:br>
            <a:r>
              <a:rPr lang="en-US" altLang="en-US" sz="2800" dirty="0" smtClean="0"/>
              <a:t>Address </a:t>
            </a:r>
            <a:r>
              <a:rPr lang="en-US" altLang="en-US" sz="2800" dirty="0"/>
              <a:t>Translation</a:t>
            </a:r>
          </a:p>
        </p:txBody>
      </p:sp>
      <p:sp>
        <p:nvSpPr>
          <p:cNvPr id="74754" name="Text Box 100"/>
          <p:cNvSpPr txBox="1">
            <a:spLocks noChangeArrowheads="1"/>
          </p:cNvSpPr>
          <p:nvPr/>
        </p:nvSpPr>
        <p:spPr bwMode="auto">
          <a:xfrm>
            <a:off x="4038600" y="2752725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 dirty="0">
                <a:latin typeface="Gill Sans Light"/>
                <a:cs typeface="Gill Sans Light"/>
              </a:rPr>
              <a:t>Physical Address:</a:t>
            </a:r>
          </a:p>
        </p:txBody>
      </p:sp>
      <p:sp>
        <p:nvSpPr>
          <p:cNvPr id="19" name="Rectangle 98"/>
          <p:cNvSpPr>
            <a:spLocks noChangeArrowheads="1"/>
          </p:cNvSpPr>
          <p:nvPr/>
        </p:nvSpPr>
        <p:spPr bwMode="auto">
          <a:xfrm>
            <a:off x="5257800" y="3127375"/>
            <a:ext cx="1447800" cy="3778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Offset</a:t>
            </a:r>
          </a:p>
        </p:txBody>
      </p:sp>
      <p:sp>
        <p:nvSpPr>
          <p:cNvPr id="20" name="Rectangle 102"/>
          <p:cNvSpPr>
            <a:spLocks noChangeArrowheads="1"/>
          </p:cNvSpPr>
          <p:nvPr/>
        </p:nvSpPr>
        <p:spPr bwMode="auto">
          <a:xfrm>
            <a:off x="4267200" y="3127375"/>
            <a:ext cx="1000125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800" b="0" dirty="0">
                <a:latin typeface="Gill Sans Light"/>
                <a:cs typeface="Gill Sans Light"/>
              </a:rPr>
              <a:t>Physical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800" b="0" dirty="0">
                <a:latin typeface="Gill Sans Light"/>
                <a:cs typeface="Gill Sans Light"/>
              </a:rPr>
              <a:t>Page #</a:t>
            </a:r>
          </a:p>
        </p:txBody>
      </p:sp>
      <p:sp>
        <p:nvSpPr>
          <p:cNvPr id="74757" name="Text Box 66"/>
          <p:cNvSpPr txBox="1">
            <a:spLocks noChangeArrowheads="1"/>
          </p:cNvSpPr>
          <p:nvPr/>
        </p:nvSpPr>
        <p:spPr bwMode="auto">
          <a:xfrm>
            <a:off x="152400" y="1000125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Virtual Address:</a:t>
            </a:r>
          </a:p>
        </p:txBody>
      </p:sp>
      <p:sp>
        <p:nvSpPr>
          <p:cNvPr id="74758" name="Rectangle 68"/>
          <p:cNvSpPr>
            <a:spLocks noChangeArrowheads="1"/>
          </p:cNvSpPr>
          <p:nvPr/>
        </p:nvSpPr>
        <p:spPr bwMode="auto">
          <a:xfrm>
            <a:off x="2093913" y="1343025"/>
            <a:ext cx="1258887" cy="3778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Offset</a:t>
            </a:r>
          </a:p>
        </p:txBody>
      </p:sp>
      <p:sp>
        <p:nvSpPr>
          <p:cNvPr id="74759" name="Rectangle 69"/>
          <p:cNvSpPr>
            <a:spLocks noChangeArrowheads="1"/>
          </p:cNvSpPr>
          <p:nvPr/>
        </p:nvSpPr>
        <p:spPr bwMode="auto">
          <a:xfrm>
            <a:off x="1092200" y="1343025"/>
            <a:ext cx="1001713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P2 index</a:t>
            </a:r>
          </a:p>
        </p:txBody>
      </p:sp>
      <p:sp>
        <p:nvSpPr>
          <p:cNvPr id="74760" name="Rectangle 70"/>
          <p:cNvSpPr>
            <a:spLocks noChangeArrowheads="1"/>
          </p:cNvSpPr>
          <p:nvPr/>
        </p:nvSpPr>
        <p:spPr bwMode="auto">
          <a:xfrm>
            <a:off x="90488" y="1343025"/>
            <a:ext cx="1001712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800" b="0" dirty="0">
                <a:latin typeface="Gill Sans Light"/>
                <a:cs typeface="Gill Sans Ligh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800" b="0" dirty="0">
                <a:latin typeface="Gill Sans Light"/>
                <a:cs typeface="Gill Sans Light"/>
              </a:rPr>
              <a:t>P1 index</a:t>
            </a:r>
          </a:p>
        </p:txBody>
      </p:sp>
      <p:sp>
        <p:nvSpPr>
          <p:cNvPr id="46" name="Freeform 93"/>
          <p:cNvSpPr>
            <a:spLocks/>
          </p:cNvSpPr>
          <p:nvPr/>
        </p:nvSpPr>
        <p:spPr bwMode="auto">
          <a:xfrm>
            <a:off x="990600" y="1720850"/>
            <a:ext cx="1447800" cy="1295400"/>
          </a:xfrm>
          <a:custGeom>
            <a:avLst/>
            <a:gdLst>
              <a:gd name="T0" fmla="*/ 0 w 912"/>
              <a:gd name="T1" fmla="*/ 0 h 960"/>
              <a:gd name="T2" fmla="*/ 0 w 912"/>
              <a:gd name="T3" fmla="*/ 2147483647 h 960"/>
              <a:gd name="T4" fmla="*/ 2147483647 w 912"/>
              <a:gd name="T5" fmla="*/ 2147483647 h 960"/>
              <a:gd name="T6" fmla="*/ 2147483647 w 912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960"/>
              <a:gd name="T14" fmla="*/ 912 w 912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960">
                <a:moveTo>
                  <a:pt x="0" y="0"/>
                </a:moveTo>
                <a:lnTo>
                  <a:pt x="0" y="288"/>
                </a:lnTo>
                <a:lnTo>
                  <a:pt x="528" y="960"/>
                </a:lnTo>
                <a:lnTo>
                  <a:pt x="912" y="960"/>
                </a:ln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67" name="Freeform 120"/>
          <p:cNvSpPr>
            <a:spLocks/>
          </p:cNvSpPr>
          <p:nvPr/>
        </p:nvSpPr>
        <p:spPr bwMode="auto">
          <a:xfrm>
            <a:off x="1905000" y="1720850"/>
            <a:ext cx="1524000" cy="793750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7 h 768"/>
              <a:gd name="T4" fmla="*/ 2147483647 w 1824"/>
              <a:gd name="T5" fmla="*/ 2147483647 h 768"/>
              <a:gd name="T6" fmla="*/ 2147483647 w 1824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824"/>
              <a:gd name="T13" fmla="*/ 0 h 768"/>
              <a:gd name="T14" fmla="*/ 1824 w 1824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83" name="Line 20"/>
          <p:cNvSpPr>
            <a:spLocks noChangeShapeType="1"/>
          </p:cNvSpPr>
          <p:nvPr/>
        </p:nvSpPr>
        <p:spPr bwMode="auto">
          <a:xfrm>
            <a:off x="4114800" y="2438400"/>
            <a:ext cx="4572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84" name="Freeform 83"/>
          <p:cNvSpPr>
            <a:spLocks noChangeArrowheads="1"/>
          </p:cNvSpPr>
          <p:nvPr/>
        </p:nvSpPr>
        <p:spPr bwMode="auto">
          <a:xfrm>
            <a:off x="3368675" y="1549400"/>
            <a:ext cx="2436813" cy="1541463"/>
          </a:xfrm>
          <a:custGeom>
            <a:avLst/>
            <a:gdLst>
              <a:gd name="T0" fmla="*/ 0 w 2436241"/>
              <a:gd name="T1" fmla="*/ 0 h 1541997"/>
              <a:gd name="T2" fmla="*/ 2016162 w 2436241"/>
              <a:gd name="T3" fmla="*/ 373702 h 1541997"/>
              <a:gd name="T4" fmla="*/ 2445409 w 2436241"/>
              <a:gd name="T5" fmla="*/ 1533475 h 1541997"/>
              <a:gd name="T6" fmla="*/ 0 60000 65536"/>
              <a:gd name="T7" fmla="*/ 0 60000 65536"/>
              <a:gd name="T8" fmla="*/ 0 60000 65536"/>
              <a:gd name="T9" fmla="*/ 0 w 2436241"/>
              <a:gd name="T10" fmla="*/ 0 h 1541997"/>
              <a:gd name="T11" fmla="*/ 2436241 w 2436241"/>
              <a:gd name="T12" fmla="*/ 1541997 h 15419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36241" h="1541997">
                <a:moveTo>
                  <a:pt x="0" y="0"/>
                </a:moveTo>
                <a:lnTo>
                  <a:pt x="2008603" y="375781"/>
                </a:lnTo>
                <a:lnTo>
                  <a:pt x="2436241" y="1541997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2" name="Group 94"/>
          <p:cNvGrpSpPr>
            <a:grpSpLocks/>
          </p:cNvGrpSpPr>
          <p:nvPr/>
        </p:nvGrpSpPr>
        <p:grpSpPr bwMode="auto">
          <a:xfrm>
            <a:off x="0" y="2743200"/>
            <a:ext cx="3276600" cy="1854200"/>
            <a:chOff x="0" y="2438400"/>
            <a:chExt cx="3276600" cy="1854166"/>
          </a:xfrm>
        </p:grpSpPr>
        <p:sp>
          <p:nvSpPr>
            <p:cNvPr id="74782" name="Rectangle 4"/>
            <p:cNvSpPr>
              <a:spLocks noChangeArrowheads="1"/>
            </p:cNvSpPr>
            <p:nvPr/>
          </p:nvSpPr>
          <p:spPr bwMode="auto">
            <a:xfrm>
              <a:off x="2438400" y="2457450"/>
              <a:ext cx="669925" cy="11239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4783" name="Rectangle 5" descr="80%"/>
            <p:cNvSpPr>
              <a:spLocks noChangeArrowheads="1"/>
            </p:cNvSpPr>
            <p:nvPr/>
          </p:nvSpPr>
          <p:spPr bwMode="auto">
            <a:xfrm>
              <a:off x="2438400" y="2667000"/>
              <a:ext cx="669925" cy="142875"/>
            </a:xfrm>
            <a:prstGeom prst="rect">
              <a:avLst/>
            </a:prstGeom>
            <a:pattFill prst="pct8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4784" name="Rectangle 7" descr="75%"/>
            <p:cNvSpPr>
              <a:spLocks noChangeArrowheads="1"/>
            </p:cNvSpPr>
            <p:nvPr/>
          </p:nvSpPr>
          <p:spPr bwMode="auto">
            <a:xfrm>
              <a:off x="2438400" y="3048000"/>
              <a:ext cx="669925" cy="142875"/>
            </a:xfrm>
            <a:prstGeom prst="rect">
              <a:avLst/>
            </a:prstGeom>
            <a:pattFill prst="pct75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4785" name="Rectangle 76"/>
            <p:cNvSpPr>
              <a:spLocks noChangeArrowheads="1"/>
            </p:cNvSpPr>
            <p:nvPr/>
          </p:nvSpPr>
          <p:spPr bwMode="auto">
            <a:xfrm>
              <a:off x="0" y="2438400"/>
              <a:ext cx="1600200" cy="304800"/>
            </a:xfrm>
            <a:prstGeom prst="rect">
              <a:avLst/>
            </a:prstGeom>
            <a:solidFill>
              <a:srgbClr val="FF96DA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PageTablePtr</a:t>
              </a:r>
            </a:p>
          </p:txBody>
        </p:sp>
        <p:sp>
          <p:nvSpPr>
            <p:cNvPr id="74786" name="Line 92"/>
            <p:cNvSpPr>
              <a:spLocks noChangeShapeType="1"/>
            </p:cNvSpPr>
            <p:nvPr/>
          </p:nvSpPr>
          <p:spPr bwMode="auto">
            <a:xfrm flipV="1">
              <a:off x="1600200" y="2482850"/>
              <a:ext cx="838200" cy="1079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90478" tIns="44445" rIns="90478" bIns="44445"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4787" name="Text Box 66"/>
            <p:cNvSpPr txBox="1">
              <a:spLocks noChangeArrowheads="1"/>
            </p:cNvSpPr>
            <p:nvPr/>
          </p:nvSpPr>
          <p:spPr bwMode="auto">
            <a:xfrm>
              <a:off x="1828800" y="3648810"/>
              <a:ext cx="1447800" cy="64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Page Table </a:t>
              </a:r>
            </a:p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(1</a:t>
              </a:r>
              <a:r>
                <a:rPr lang="en-US" altLang="en-US" sz="1800" b="0" baseline="30000">
                  <a:latin typeface="Gill Sans Light"/>
                  <a:cs typeface="Gill Sans Light"/>
                </a:rPr>
                <a:t>st</a:t>
              </a:r>
              <a:r>
                <a:rPr lang="en-US" altLang="en-US" sz="1800" b="0">
                  <a:latin typeface="Gill Sans Light"/>
                  <a:cs typeface="Gill Sans Light"/>
                </a:rPr>
                <a:t> level)</a:t>
              </a:r>
            </a:p>
          </p:txBody>
        </p:sp>
      </p:grpSp>
      <p:grpSp>
        <p:nvGrpSpPr>
          <p:cNvPr id="3" name="Group 95"/>
          <p:cNvGrpSpPr>
            <a:grpSpLocks/>
          </p:cNvGrpSpPr>
          <p:nvPr/>
        </p:nvGrpSpPr>
        <p:grpSpPr bwMode="auto">
          <a:xfrm>
            <a:off x="2971800" y="1828800"/>
            <a:ext cx="1447800" cy="3463925"/>
            <a:chOff x="2971800" y="1524000"/>
            <a:chExt cx="1447800" cy="3463015"/>
          </a:xfrm>
        </p:grpSpPr>
        <p:sp>
          <p:nvSpPr>
            <p:cNvPr id="74773" name="Line 20"/>
            <p:cNvSpPr>
              <a:spLocks noChangeShapeType="1"/>
            </p:cNvSpPr>
            <p:nvPr/>
          </p:nvSpPr>
          <p:spPr bwMode="auto">
            <a:xfrm flipV="1">
              <a:off x="3124200" y="1524000"/>
              <a:ext cx="304800" cy="118745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4774" name="Line 22"/>
            <p:cNvSpPr>
              <a:spLocks noChangeShapeType="1"/>
            </p:cNvSpPr>
            <p:nvPr/>
          </p:nvSpPr>
          <p:spPr bwMode="auto">
            <a:xfrm>
              <a:off x="3109913" y="3100387"/>
              <a:ext cx="319087" cy="3286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74775" name="Rectangle 8"/>
            <p:cNvSpPr>
              <a:spLocks noChangeArrowheads="1"/>
            </p:cNvSpPr>
            <p:nvPr/>
          </p:nvSpPr>
          <p:spPr bwMode="auto">
            <a:xfrm>
              <a:off x="3429000" y="1524000"/>
              <a:ext cx="668338" cy="9588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4776" name="Rectangle 10" descr="50%"/>
            <p:cNvSpPr>
              <a:spLocks noChangeArrowheads="1"/>
            </p:cNvSpPr>
            <p:nvPr/>
          </p:nvSpPr>
          <p:spPr bwMode="auto">
            <a:xfrm>
              <a:off x="3429000" y="1792288"/>
              <a:ext cx="668338" cy="141288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4777" name="Rectangle 11" descr="70%"/>
            <p:cNvSpPr>
              <a:spLocks noChangeArrowheads="1"/>
            </p:cNvSpPr>
            <p:nvPr/>
          </p:nvSpPr>
          <p:spPr bwMode="auto">
            <a:xfrm>
              <a:off x="3429000" y="2105025"/>
              <a:ext cx="668338" cy="144463"/>
            </a:xfrm>
            <a:prstGeom prst="rect">
              <a:avLst/>
            </a:prstGeom>
            <a:pattFill prst="pct70">
              <a:fgClr>
                <a:schemeClr val="hlink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4778" name="Rectangle 8"/>
            <p:cNvSpPr>
              <a:spLocks noChangeArrowheads="1"/>
            </p:cNvSpPr>
            <p:nvPr/>
          </p:nvSpPr>
          <p:spPr bwMode="auto">
            <a:xfrm>
              <a:off x="3429000" y="3384550"/>
              <a:ext cx="668338" cy="9588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4779" name="Rectangle 10" descr="50%"/>
            <p:cNvSpPr>
              <a:spLocks noChangeArrowheads="1"/>
            </p:cNvSpPr>
            <p:nvPr/>
          </p:nvSpPr>
          <p:spPr bwMode="auto">
            <a:xfrm>
              <a:off x="3429000" y="3652838"/>
              <a:ext cx="668338" cy="141288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4780" name="Rectangle 10" descr="50%"/>
            <p:cNvSpPr>
              <a:spLocks noChangeArrowheads="1"/>
            </p:cNvSpPr>
            <p:nvPr/>
          </p:nvSpPr>
          <p:spPr bwMode="auto">
            <a:xfrm>
              <a:off x="3429000" y="3962400"/>
              <a:ext cx="668338" cy="141288"/>
            </a:xfrm>
            <a:prstGeom prst="rect">
              <a:avLst/>
            </a:prstGeom>
            <a:pattFill prst="pct50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4781" name="Text Box 66"/>
            <p:cNvSpPr txBox="1">
              <a:spLocks noChangeArrowheads="1"/>
            </p:cNvSpPr>
            <p:nvPr/>
          </p:nvSpPr>
          <p:spPr bwMode="auto">
            <a:xfrm>
              <a:off x="2971800" y="4343400"/>
              <a:ext cx="1447800" cy="643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Page Table </a:t>
              </a:r>
            </a:p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(2</a:t>
              </a:r>
              <a:r>
                <a:rPr lang="en-US" altLang="en-US" sz="1800" b="0" baseline="30000">
                  <a:latin typeface="Gill Sans Light"/>
                  <a:cs typeface="Gill Sans Light"/>
                </a:rPr>
                <a:t>nd</a:t>
              </a:r>
              <a:r>
                <a:rPr lang="en-US" altLang="en-US" sz="1800" b="0">
                  <a:latin typeface="Gill Sans Light"/>
                  <a:cs typeface="Gill Sans Light"/>
                </a:rPr>
                <a:t> level)</a:t>
              </a:r>
            </a:p>
          </p:txBody>
        </p:sp>
      </p:grpSp>
      <p:sp>
        <p:nvSpPr>
          <p:cNvPr id="74767" name="Rectangle 8"/>
          <p:cNvSpPr>
            <a:spLocks noChangeArrowheads="1"/>
          </p:cNvSpPr>
          <p:nvPr/>
        </p:nvSpPr>
        <p:spPr bwMode="auto">
          <a:xfrm>
            <a:off x="7696200" y="1371600"/>
            <a:ext cx="1295400" cy="419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88" name="Rectangle 10" descr="50%"/>
          <p:cNvSpPr>
            <a:spLocks noChangeArrowheads="1"/>
          </p:cNvSpPr>
          <p:nvPr/>
        </p:nvSpPr>
        <p:spPr bwMode="auto">
          <a:xfrm>
            <a:off x="7696200" y="1905000"/>
            <a:ext cx="129540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90" name="Rectangle 10" descr="50%"/>
          <p:cNvSpPr>
            <a:spLocks noChangeArrowheads="1"/>
          </p:cNvSpPr>
          <p:nvPr/>
        </p:nvSpPr>
        <p:spPr bwMode="auto">
          <a:xfrm>
            <a:off x="7696200" y="2286000"/>
            <a:ext cx="1295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92" name="Line 20"/>
          <p:cNvSpPr>
            <a:spLocks noChangeShapeType="1"/>
          </p:cNvSpPr>
          <p:nvPr/>
        </p:nvSpPr>
        <p:spPr bwMode="auto">
          <a:xfrm flipV="1">
            <a:off x="4724400" y="1905000"/>
            <a:ext cx="2971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93" name="Line 20"/>
          <p:cNvSpPr>
            <a:spLocks noChangeShapeType="1"/>
          </p:cNvSpPr>
          <p:nvPr/>
        </p:nvSpPr>
        <p:spPr bwMode="auto">
          <a:xfrm flipV="1">
            <a:off x="6096000" y="2286000"/>
            <a:ext cx="1600200" cy="914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4772" name="Text Box 100"/>
          <p:cNvSpPr txBox="1">
            <a:spLocks noChangeArrowheads="1"/>
          </p:cNvSpPr>
          <p:nvPr/>
        </p:nvSpPr>
        <p:spPr bwMode="auto">
          <a:xfrm>
            <a:off x="7620000" y="727075"/>
            <a:ext cx="13716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Physical </a:t>
            </a:r>
          </a:p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Memory:</a:t>
            </a:r>
          </a:p>
        </p:txBody>
      </p:sp>
    </p:spTree>
    <p:extLst>
      <p:ext uri="{BB962C8B-B14F-4D97-AF65-F5344CB8AC3E}">
        <p14:creationId xmlns:p14="http://schemas.microsoft.com/office/powerpoint/2010/main" val="5430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4" grpId="0"/>
      <p:bldP spid="19" grpId="0" animBg="1"/>
      <p:bldP spid="20" grpId="0" animBg="1"/>
      <p:bldP spid="46" grpId="0" animBg="1"/>
      <p:bldP spid="67" grpId="0" animBg="1"/>
      <p:bldP spid="83" grpId="0" animBg="1"/>
      <p:bldP spid="84" grpId="0" animBg="1"/>
      <p:bldP spid="88" grpId="0" animBg="1"/>
      <p:bldP spid="90" grpId="0" animBg="1"/>
      <p:bldP spid="92" grpId="0" animBg="1"/>
      <p:bldP spid="9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5943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Suppose we have the same reference stream: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A B C A B D A D B C B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Consider MIN Page replacement: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 marL="457200" lvl="1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marL="457200" lvl="1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sz="16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600" dirty="0">
                <a:ea typeface="굴림" panose="020B0600000101010101" pitchFamily="34" charset="-127"/>
              </a:rPr>
              <a:t>MIN: 5 faults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Where will D be brought in? Look for page not referenced farthest in future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What will LRU do?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Same decisions as MIN here, but won’t always be true!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Example: MIN / LRU</a:t>
            </a:r>
          </a:p>
        </p:txBody>
      </p:sp>
      <p:grpSp>
        <p:nvGrpSpPr>
          <p:cNvPr id="778246" name="Group 6"/>
          <p:cNvGrpSpPr>
            <a:grpSpLocks/>
          </p:cNvGrpSpPr>
          <p:nvPr/>
        </p:nvGrpSpPr>
        <p:grpSpPr bwMode="auto">
          <a:xfrm>
            <a:off x="7858125" y="3016250"/>
            <a:ext cx="600075" cy="1476375"/>
            <a:chOff x="4950" y="2190"/>
            <a:chExt cx="378" cy="930"/>
          </a:xfrm>
        </p:grpSpPr>
        <p:sp>
          <p:nvSpPr>
            <p:cNvPr id="37967" name="Rectangle 7"/>
            <p:cNvSpPr>
              <a:spLocks noChangeArrowheads="1"/>
            </p:cNvSpPr>
            <p:nvPr/>
          </p:nvSpPr>
          <p:spPr bwMode="auto">
            <a:xfrm>
              <a:off x="4950" y="281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68" name="Rectangle 8"/>
            <p:cNvSpPr>
              <a:spLocks noChangeArrowheads="1"/>
            </p:cNvSpPr>
            <p:nvPr/>
          </p:nvSpPr>
          <p:spPr bwMode="auto">
            <a:xfrm>
              <a:off x="4950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69" name="Rectangle 9"/>
            <p:cNvSpPr>
              <a:spLocks noChangeArrowheads="1"/>
            </p:cNvSpPr>
            <p:nvPr/>
          </p:nvSpPr>
          <p:spPr bwMode="auto">
            <a:xfrm>
              <a:off x="4950" y="219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8250" name="Group 10"/>
          <p:cNvGrpSpPr>
            <a:grpSpLocks/>
          </p:cNvGrpSpPr>
          <p:nvPr/>
        </p:nvGrpSpPr>
        <p:grpSpPr bwMode="auto">
          <a:xfrm>
            <a:off x="7259638" y="3016250"/>
            <a:ext cx="598487" cy="1476375"/>
            <a:chOff x="4573" y="2190"/>
            <a:chExt cx="377" cy="930"/>
          </a:xfrm>
        </p:grpSpPr>
        <p:sp>
          <p:nvSpPr>
            <p:cNvPr id="37964" name="Rectangle 11"/>
            <p:cNvSpPr>
              <a:spLocks noChangeArrowheads="1"/>
            </p:cNvSpPr>
            <p:nvPr/>
          </p:nvSpPr>
          <p:spPr bwMode="auto">
            <a:xfrm>
              <a:off x="4573" y="281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65" name="Rectangle 12"/>
            <p:cNvSpPr>
              <a:spLocks noChangeArrowheads="1"/>
            </p:cNvSpPr>
            <p:nvPr/>
          </p:nvSpPr>
          <p:spPr bwMode="auto">
            <a:xfrm>
              <a:off x="4573" y="250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66" name="Rectangle 13"/>
            <p:cNvSpPr>
              <a:spLocks noChangeArrowheads="1"/>
            </p:cNvSpPr>
            <p:nvPr/>
          </p:nvSpPr>
          <p:spPr bwMode="auto">
            <a:xfrm>
              <a:off x="4573" y="219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</p:grpSp>
      <p:grpSp>
        <p:nvGrpSpPr>
          <p:cNvPr id="778254" name="Group 14"/>
          <p:cNvGrpSpPr>
            <a:grpSpLocks/>
          </p:cNvGrpSpPr>
          <p:nvPr/>
        </p:nvGrpSpPr>
        <p:grpSpPr bwMode="auto">
          <a:xfrm>
            <a:off x="6659563" y="3016250"/>
            <a:ext cx="600075" cy="1476375"/>
            <a:chOff x="4195" y="2190"/>
            <a:chExt cx="378" cy="930"/>
          </a:xfrm>
        </p:grpSpPr>
        <p:sp>
          <p:nvSpPr>
            <p:cNvPr id="37961" name="Rectangle 15"/>
            <p:cNvSpPr>
              <a:spLocks noChangeArrowheads="1"/>
            </p:cNvSpPr>
            <p:nvPr/>
          </p:nvSpPr>
          <p:spPr bwMode="auto">
            <a:xfrm>
              <a:off x="4195" y="281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62" name="Rectangle 16"/>
            <p:cNvSpPr>
              <a:spLocks noChangeArrowheads="1"/>
            </p:cNvSpPr>
            <p:nvPr/>
          </p:nvSpPr>
          <p:spPr bwMode="auto">
            <a:xfrm>
              <a:off x="4195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63" name="Rectangle 17"/>
            <p:cNvSpPr>
              <a:spLocks noChangeArrowheads="1"/>
            </p:cNvSpPr>
            <p:nvPr/>
          </p:nvSpPr>
          <p:spPr bwMode="auto">
            <a:xfrm>
              <a:off x="4195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8258" name="Group 18"/>
          <p:cNvGrpSpPr>
            <a:grpSpLocks/>
          </p:cNvGrpSpPr>
          <p:nvPr/>
        </p:nvGrpSpPr>
        <p:grpSpPr bwMode="auto">
          <a:xfrm>
            <a:off x="6061075" y="3016250"/>
            <a:ext cx="598488" cy="1476375"/>
            <a:chOff x="3818" y="2190"/>
            <a:chExt cx="377" cy="930"/>
          </a:xfrm>
        </p:grpSpPr>
        <p:sp>
          <p:nvSpPr>
            <p:cNvPr id="37958" name="Rectangle 19"/>
            <p:cNvSpPr>
              <a:spLocks noChangeArrowheads="1"/>
            </p:cNvSpPr>
            <p:nvPr/>
          </p:nvSpPr>
          <p:spPr bwMode="auto">
            <a:xfrm>
              <a:off x="3818" y="281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59" name="Rectangle 20"/>
            <p:cNvSpPr>
              <a:spLocks noChangeArrowheads="1"/>
            </p:cNvSpPr>
            <p:nvPr/>
          </p:nvSpPr>
          <p:spPr bwMode="auto">
            <a:xfrm>
              <a:off x="3818" y="250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60" name="Rectangle 21"/>
            <p:cNvSpPr>
              <a:spLocks noChangeArrowheads="1"/>
            </p:cNvSpPr>
            <p:nvPr/>
          </p:nvSpPr>
          <p:spPr bwMode="auto">
            <a:xfrm>
              <a:off x="3818" y="219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8262" name="Group 22"/>
          <p:cNvGrpSpPr>
            <a:grpSpLocks/>
          </p:cNvGrpSpPr>
          <p:nvPr/>
        </p:nvGrpSpPr>
        <p:grpSpPr bwMode="auto">
          <a:xfrm>
            <a:off x="5461000" y="3016250"/>
            <a:ext cx="600075" cy="1476375"/>
            <a:chOff x="3440" y="2190"/>
            <a:chExt cx="378" cy="930"/>
          </a:xfrm>
        </p:grpSpPr>
        <p:sp>
          <p:nvSpPr>
            <p:cNvPr id="37955" name="Rectangle 23"/>
            <p:cNvSpPr>
              <a:spLocks noChangeArrowheads="1"/>
            </p:cNvSpPr>
            <p:nvPr/>
          </p:nvSpPr>
          <p:spPr bwMode="auto">
            <a:xfrm>
              <a:off x="3440" y="281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56" name="Rectangle 24"/>
            <p:cNvSpPr>
              <a:spLocks noChangeArrowheads="1"/>
            </p:cNvSpPr>
            <p:nvPr/>
          </p:nvSpPr>
          <p:spPr bwMode="auto">
            <a:xfrm>
              <a:off x="3440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57" name="Rectangle 25"/>
            <p:cNvSpPr>
              <a:spLocks noChangeArrowheads="1"/>
            </p:cNvSpPr>
            <p:nvPr/>
          </p:nvSpPr>
          <p:spPr bwMode="auto">
            <a:xfrm>
              <a:off x="3440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8266" name="Group 26"/>
          <p:cNvGrpSpPr>
            <a:grpSpLocks/>
          </p:cNvGrpSpPr>
          <p:nvPr/>
        </p:nvGrpSpPr>
        <p:grpSpPr bwMode="auto">
          <a:xfrm>
            <a:off x="4862513" y="3016250"/>
            <a:ext cx="598487" cy="1476375"/>
            <a:chOff x="3063" y="2190"/>
            <a:chExt cx="377" cy="930"/>
          </a:xfrm>
        </p:grpSpPr>
        <p:sp>
          <p:nvSpPr>
            <p:cNvPr id="37952" name="Rectangle 27"/>
            <p:cNvSpPr>
              <a:spLocks noChangeArrowheads="1"/>
            </p:cNvSpPr>
            <p:nvPr/>
          </p:nvSpPr>
          <p:spPr bwMode="auto">
            <a:xfrm>
              <a:off x="3063" y="281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37953" name="Rectangle 28"/>
            <p:cNvSpPr>
              <a:spLocks noChangeArrowheads="1"/>
            </p:cNvSpPr>
            <p:nvPr/>
          </p:nvSpPr>
          <p:spPr bwMode="auto">
            <a:xfrm>
              <a:off x="3063" y="250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54" name="Rectangle 29"/>
            <p:cNvSpPr>
              <a:spLocks noChangeArrowheads="1"/>
            </p:cNvSpPr>
            <p:nvPr/>
          </p:nvSpPr>
          <p:spPr bwMode="auto">
            <a:xfrm>
              <a:off x="3063" y="219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8270" name="Group 30"/>
          <p:cNvGrpSpPr>
            <a:grpSpLocks/>
          </p:cNvGrpSpPr>
          <p:nvPr/>
        </p:nvGrpSpPr>
        <p:grpSpPr bwMode="auto">
          <a:xfrm>
            <a:off x="4262438" y="3016250"/>
            <a:ext cx="600075" cy="1476375"/>
            <a:chOff x="2685" y="2190"/>
            <a:chExt cx="378" cy="930"/>
          </a:xfrm>
        </p:grpSpPr>
        <p:sp>
          <p:nvSpPr>
            <p:cNvPr id="37949" name="Rectangle 31"/>
            <p:cNvSpPr>
              <a:spLocks noChangeArrowheads="1"/>
            </p:cNvSpPr>
            <p:nvPr/>
          </p:nvSpPr>
          <p:spPr bwMode="auto">
            <a:xfrm>
              <a:off x="2685" y="281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50" name="Rectangle 32"/>
            <p:cNvSpPr>
              <a:spLocks noChangeArrowheads="1"/>
            </p:cNvSpPr>
            <p:nvPr/>
          </p:nvSpPr>
          <p:spPr bwMode="auto">
            <a:xfrm>
              <a:off x="2685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51" name="Rectangle 33"/>
            <p:cNvSpPr>
              <a:spLocks noChangeArrowheads="1"/>
            </p:cNvSpPr>
            <p:nvPr/>
          </p:nvSpPr>
          <p:spPr bwMode="auto">
            <a:xfrm>
              <a:off x="2685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8274" name="Group 34"/>
          <p:cNvGrpSpPr>
            <a:grpSpLocks/>
          </p:cNvGrpSpPr>
          <p:nvPr/>
        </p:nvGrpSpPr>
        <p:grpSpPr bwMode="auto">
          <a:xfrm>
            <a:off x="3662363" y="3016250"/>
            <a:ext cx="600075" cy="1476375"/>
            <a:chOff x="2307" y="2190"/>
            <a:chExt cx="378" cy="930"/>
          </a:xfrm>
        </p:grpSpPr>
        <p:sp>
          <p:nvSpPr>
            <p:cNvPr id="37946" name="Rectangle 35"/>
            <p:cNvSpPr>
              <a:spLocks noChangeArrowheads="1"/>
            </p:cNvSpPr>
            <p:nvPr/>
          </p:nvSpPr>
          <p:spPr bwMode="auto">
            <a:xfrm>
              <a:off x="2307" y="281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47" name="Rectangle 36"/>
            <p:cNvSpPr>
              <a:spLocks noChangeArrowheads="1"/>
            </p:cNvSpPr>
            <p:nvPr/>
          </p:nvSpPr>
          <p:spPr bwMode="auto">
            <a:xfrm>
              <a:off x="2307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48" name="Rectangle 37"/>
            <p:cNvSpPr>
              <a:spLocks noChangeArrowheads="1"/>
            </p:cNvSpPr>
            <p:nvPr/>
          </p:nvSpPr>
          <p:spPr bwMode="auto">
            <a:xfrm>
              <a:off x="2307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8278" name="Group 38"/>
          <p:cNvGrpSpPr>
            <a:grpSpLocks/>
          </p:cNvGrpSpPr>
          <p:nvPr/>
        </p:nvGrpSpPr>
        <p:grpSpPr bwMode="auto">
          <a:xfrm>
            <a:off x="3063875" y="3016250"/>
            <a:ext cx="598488" cy="1476375"/>
            <a:chOff x="1930" y="2190"/>
            <a:chExt cx="377" cy="930"/>
          </a:xfrm>
        </p:grpSpPr>
        <p:sp>
          <p:nvSpPr>
            <p:cNvPr id="37943" name="Rectangle 39"/>
            <p:cNvSpPr>
              <a:spLocks noChangeArrowheads="1"/>
            </p:cNvSpPr>
            <p:nvPr/>
          </p:nvSpPr>
          <p:spPr bwMode="auto">
            <a:xfrm>
              <a:off x="1930" y="281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7944" name="Rectangle 40"/>
            <p:cNvSpPr>
              <a:spLocks noChangeArrowheads="1"/>
            </p:cNvSpPr>
            <p:nvPr/>
          </p:nvSpPr>
          <p:spPr bwMode="auto">
            <a:xfrm>
              <a:off x="1930" y="250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45" name="Rectangle 41"/>
            <p:cNvSpPr>
              <a:spLocks noChangeArrowheads="1"/>
            </p:cNvSpPr>
            <p:nvPr/>
          </p:nvSpPr>
          <p:spPr bwMode="auto">
            <a:xfrm>
              <a:off x="1930" y="219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8282" name="Group 42"/>
          <p:cNvGrpSpPr>
            <a:grpSpLocks/>
          </p:cNvGrpSpPr>
          <p:nvPr/>
        </p:nvGrpSpPr>
        <p:grpSpPr bwMode="auto">
          <a:xfrm>
            <a:off x="2463800" y="3016250"/>
            <a:ext cx="600075" cy="1476375"/>
            <a:chOff x="1552" y="2190"/>
            <a:chExt cx="378" cy="930"/>
          </a:xfrm>
        </p:grpSpPr>
        <p:sp>
          <p:nvSpPr>
            <p:cNvPr id="37940" name="Rectangle 43"/>
            <p:cNvSpPr>
              <a:spLocks noChangeArrowheads="1"/>
            </p:cNvSpPr>
            <p:nvPr/>
          </p:nvSpPr>
          <p:spPr bwMode="auto">
            <a:xfrm>
              <a:off x="1552" y="2810"/>
              <a:ext cx="37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41" name="Rectangle 44"/>
            <p:cNvSpPr>
              <a:spLocks noChangeArrowheads="1"/>
            </p:cNvSpPr>
            <p:nvPr/>
          </p:nvSpPr>
          <p:spPr bwMode="auto">
            <a:xfrm>
              <a:off x="1552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7942" name="Rectangle 45"/>
            <p:cNvSpPr>
              <a:spLocks noChangeArrowheads="1"/>
            </p:cNvSpPr>
            <p:nvPr/>
          </p:nvSpPr>
          <p:spPr bwMode="auto">
            <a:xfrm>
              <a:off x="1552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8286" name="Group 46"/>
          <p:cNvGrpSpPr>
            <a:grpSpLocks/>
          </p:cNvGrpSpPr>
          <p:nvPr/>
        </p:nvGrpSpPr>
        <p:grpSpPr bwMode="auto">
          <a:xfrm>
            <a:off x="1865313" y="3016250"/>
            <a:ext cx="598487" cy="1476375"/>
            <a:chOff x="1117" y="1948"/>
            <a:chExt cx="377" cy="930"/>
          </a:xfrm>
        </p:grpSpPr>
        <p:sp>
          <p:nvSpPr>
            <p:cNvPr id="37937" name="Rectangle 47"/>
            <p:cNvSpPr>
              <a:spLocks noChangeArrowheads="1"/>
            </p:cNvSpPr>
            <p:nvPr/>
          </p:nvSpPr>
          <p:spPr bwMode="auto">
            <a:xfrm>
              <a:off x="1117" y="256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38" name="Rectangle 48"/>
            <p:cNvSpPr>
              <a:spLocks noChangeArrowheads="1"/>
            </p:cNvSpPr>
            <p:nvPr/>
          </p:nvSpPr>
          <p:spPr bwMode="auto">
            <a:xfrm>
              <a:off x="1117" y="225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39" name="Rectangle 49"/>
            <p:cNvSpPr>
              <a:spLocks noChangeArrowheads="1"/>
            </p:cNvSpPr>
            <p:nvPr/>
          </p:nvSpPr>
          <p:spPr bwMode="auto">
            <a:xfrm>
              <a:off x="1117" y="1948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</p:grpSp>
      <p:sp>
        <p:nvSpPr>
          <p:cNvPr id="778291" name="Rectangle 51"/>
          <p:cNvSpPr>
            <a:spLocks noChangeArrowheads="1"/>
          </p:cNvSpPr>
          <p:nvPr/>
        </p:nvSpPr>
        <p:spPr bwMode="auto">
          <a:xfrm>
            <a:off x="7858125" y="22860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8292" name="Rectangle 52"/>
          <p:cNvSpPr>
            <a:spLocks noChangeArrowheads="1"/>
          </p:cNvSpPr>
          <p:nvPr/>
        </p:nvSpPr>
        <p:spPr bwMode="auto">
          <a:xfrm>
            <a:off x="7259638" y="22860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8293" name="Rectangle 53"/>
          <p:cNvSpPr>
            <a:spLocks noChangeArrowheads="1"/>
          </p:cNvSpPr>
          <p:nvPr/>
        </p:nvSpPr>
        <p:spPr bwMode="auto">
          <a:xfrm>
            <a:off x="6659563" y="22860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8294" name="Rectangle 54"/>
          <p:cNvSpPr>
            <a:spLocks noChangeArrowheads="1"/>
          </p:cNvSpPr>
          <p:nvPr/>
        </p:nvSpPr>
        <p:spPr bwMode="auto">
          <a:xfrm>
            <a:off x="6061075" y="22860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778295" name="Rectangle 55"/>
          <p:cNvSpPr>
            <a:spLocks noChangeArrowheads="1"/>
          </p:cNvSpPr>
          <p:nvPr/>
        </p:nvSpPr>
        <p:spPr bwMode="auto">
          <a:xfrm>
            <a:off x="5461000" y="22860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8296" name="Rectangle 56"/>
          <p:cNvSpPr>
            <a:spLocks noChangeArrowheads="1"/>
          </p:cNvSpPr>
          <p:nvPr/>
        </p:nvSpPr>
        <p:spPr bwMode="auto">
          <a:xfrm>
            <a:off x="4862513" y="22860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778297" name="Rectangle 57"/>
          <p:cNvSpPr>
            <a:spLocks noChangeArrowheads="1"/>
          </p:cNvSpPr>
          <p:nvPr/>
        </p:nvSpPr>
        <p:spPr bwMode="auto">
          <a:xfrm>
            <a:off x="4262438" y="22860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8298" name="Rectangle 58"/>
          <p:cNvSpPr>
            <a:spLocks noChangeArrowheads="1"/>
          </p:cNvSpPr>
          <p:nvPr/>
        </p:nvSpPr>
        <p:spPr bwMode="auto">
          <a:xfrm>
            <a:off x="3662363" y="22860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8299" name="Rectangle 59"/>
          <p:cNvSpPr>
            <a:spLocks noChangeArrowheads="1"/>
          </p:cNvSpPr>
          <p:nvPr/>
        </p:nvSpPr>
        <p:spPr bwMode="auto">
          <a:xfrm>
            <a:off x="3063875" y="22860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8300" name="Rectangle 60"/>
          <p:cNvSpPr>
            <a:spLocks noChangeArrowheads="1"/>
          </p:cNvSpPr>
          <p:nvPr/>
        </p:nvSpPr>
        <p:spPr bwMode="auto">
          <a:xfrm>
            <a:off x="2463800" y="22860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8301" name="Rectangle 61"/>
          <p:cNvSpPr>
            <a:spLocks noChangeArrowheads="1"/>
          </p:cNvSpPr>
          <p:nvPr/>
        </p:nvSpPr>
        <p:spPr bwMode="auto">
          <a:xfrm>
            <a:off x="1865313" y="22860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grpSp>
        <p:nvGrpSpPr>
          <p:cNvPr id="778321" name="Group 81"/>
          <p:cNvGrpSpPr>
            <a:grpSpLocks/>
          </p:cNvGrpSpPr>
          <p:nvPr/>
        </p:nvGrpSpPr>
        <p:grpSpPr bwMode="auto">
          <a:xfrm>
            <a:off x="854075" y="2286000"/>
            <a:ext cx="7604125" cy="2206625"/>
            <a:chOff x="538" y="1440"/>
            <a:chExt cx="4790" cy="1390"/>
          </a:xfrm>
        </p:grpSpPr>
        <p:sp>
          <p:nvSpPr>
            <p:cNvPr id="37915" name="Rectangle 4"/>
            <p:cNvSpPr>
              <a:spLocks noChangeArrowheads="1"/>
            </p:cNvSpPr>
            <p:nvPr/>
          </p:nvSpPr>
          <p:spPr bwMode="auto">
            <a:xfrm>
              <a:off x="538" y="252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37916" name="Rectangle 5"/>
            <p:cNvSpPr>
              <a:spLocks noChangeArrowheads="1"/>
            </p:cNvSpPr>
            <p:nvPr/>
          </p:nvSpPr>
          <p:spPr bwMode="auto">
            <a:xfrm>
              <a:off x="538" y="221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sp>
          <p:nvSpPr>
            <p:cNvPr id="37917" name="Rectangle 50"/>
            <p:cNvSpPr>
              <a:spLocks noChangeArrowheads="1"/>
            </p:cNvSpPr>
            <p:nvPr/>
          </p:nvSpPr>
          <p:spPr bwMode="auto">
            <a:xfrm>
              <a:off x="538" y="190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37918" name="Rectangle 62"/>
            <p:cNvSpPr>
              <a:spLocks noChangeArrowheads="1"/>
            </p:cNvSpPr>
            <p:nvPr/>
          </p:nvSpPr>
          <p:spPr bwMode="auto">
            <a:xfrm>
              <a:off x="538" y="1440"/>
              <a:ext cx="637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Ref:</a:t>
              </a:r>
            </a:p>
            <a:p>
              <a:pPr algn="l">
                <a:lnSpc>
                  <a:spcPct val="5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Page:</a:t>
              </a:r>
            </a:p>
          </p:txBody>
        </p:sp>
        <p:sp>
          <p:nvSpPr>
            <p:cNvPr id="37919" name="Line 63"/>
            <p:cNvSpPr>
              <a:spLocks noChangeShapeType="1"/>
            </p:cNvSpPr>
            <p:nvPr/>
          </p:nvSpPr>
          <p:spPr bwMode="auto">
            <a:xfrm>
              <a:off x="538" y="1440"/>
              <a:ext cx="479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0" name="Line 64"/>
            <p:cNvSpPr>
              <a:spLocks noChangeShapeType="1"/>
            </p:cNvSpPr>
            <p:nvPr/>
          </p:nvSpPr>
          <p:spPr bwMode="auto">
            <a:xfrm>
              <a:off x="538" y="1900"/>
              <a:ext cx="479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1" name="Line 65"/>
            <p:cNvSpPr>
              <a:spLocks noChangeShapeType="1"/>
            </p:cNvSpPr>
            <p:nvPr/>
          </p:nvSpPr>
          <p:spPr bwMode="auto">
            <a:xfrm>
              <a:off x="538" y="2210"/>
              <a:ext cx="479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2" name="Line 66"/>
            <p:cNvSpPr>
              <a:spLocks noChangeShapeType="1"/>
            </p:cNvSpPr>
            <p:nvPr/>
          </p:nvSpPr>
          <p:spPr bwMode="auto">
            <a:xfrm>
              <a:off x="538" y="2520"/>
              <a:ext cx="479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3" name="Line 67"/>
            <p:cNvSpPr>
              <a:spLocks noChangeShapeType="1"/>
            </p:cNvSpPr>
            <p:nvPr/>
          </p:nvSpPr>
          <p:spPr bwMode="auto">
            <a:xfrm>
              <a:off x="538" y="2830"/>
              <a:ext cx="479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4" name="Line 68"/>
            <p:cNvSpPr>
              <a:spLocks noChangeShapeType="1"/>
            </p:cNvSpPr>
            <p:nvPr/>
          </p:nvSpPr>
          <p:spPr bwMode="auto">
            <a:xfrm>
              <a:off x="538" y="1440"/>
              <a:ext cx="0" cy="13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5" name="Line 69"/>
            <p:cNvSpPr>
              <a:spLocks noChangeShapeType="1"/>
            </p:cNvSpPr>
            <p:nvPr/>
          </p:nvSpPr>
          <p:spPr bwMode="auto">
            <a:xfrm>
              <a:off x="1175" y="1440"/>
              <a:ext cx="0" cy="1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6" name="Line 70"/>
            <p:cNvSpPr>
              <a:spLocks noChangeShapeType="1"/>
            </p:cNvSpPr>
            <p:nvPr/>
          </p:nvSpPr>
          <p:spPr bwMode="auto">
            <a:xfrm>
              <a:off x="155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7" name="Line 71"/>
            <p:cNvSpPr>
              <a:spLocks noChangeShapeType="1"/>
            </p:cNvSpPr>
            <p:nvPr/>
          </p:nvSpPr>
          <p:spPr bwMode="auto">
            <a:xfrm>
              <a:off x="1930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8" name="Line 72"/>
            <p:cNvSpPr>
              <a:spLocks noChangeShapeType="1"/>
            </p:cNvSpPr>
            <p:nvPr/>
          </p:nvSpPr>
          <p:spPr bwMode="auto">
            <a:xfrm>
              <a:off x="2307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29" name="Line 73"/>
            <p:cNvSpPr>
              <a:spLocks noChangeShapeType="1"/>
            </p:cNvSpPr>
            <p:nvPr/>
          </p:nvSpPr>
          <p:spPr bwMode="auto">
            <a:xfrm>
              <a:off x="2685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30" name="Line 74"/>
            <p:cNvSpPr>
              <a:spLocks noChangeShapeType="1"/>
            </p:cNvSpPr>
            <p:nvPr/>
          </p:nvSpPr>
          <p:spPr bwMode="auto">
            <a:xfrm>
              <a:off x="3063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31" name="Line 75"/>
            <p:cNvSpPr>
              <a:spLocks noChangeShapeType="1"/>
            </p:cNvSpPr>
            <p:nvPr/>
          </p:nvSpPr>
          <p:spPr bwMode="auto">
            <a:xfrm>
              <a:off x="3440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32" name="Line 76"/>
            <p:cNvSpPr>
              <a:spLocks noChangeShapeType="1"/>
            </p:cNvSpPr>
            <p:nvPr/>
          </p:nvSpPr>
          <p:spPr bwMode="auto">
            <a:xfrm>
              <a:off x="3818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33" name="Line 77"/>
            <p:cNvSpPr>
              <a:spLocks noChangeShapeType="1"/>
            </p:cNvSpPr>
            <p:nvPr/>
          </p:nvSpPr>
          <p:spPr bwMode="auto">
            <a:xfrm>
              <a:off x="4195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34" name="Line 78"/>
            <p:cNvSpPr>
              <a:spLocks noChangeShapeType="1"/>
            </p:cNvSpPr>
            <p:nvPr/>
          </p:nvSpPr>
          <p:spPr bwMode="auto">
            <a:xfrm>
              <a:off x="4573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35" name="Line 79"/>
            <p:cNvSpPr>
              <a:spLocks noChangeShapeType="1"/>
            </p:cNvSpPr>
            <p:nvPr/>
          </p:nvSpPr>
          <p:spPr bwMode="auto">
            <a:xfrm>
              <a:off x="4950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7936" name="Line 80"/>
            <p:cNvSpPr>
              <a:spLocks noChangeShapeType="1"/>
            </p:cNvSpPr>
            <p:nvPr/>
          </p:nvSpPr>
          <p:spPr bwMode="auto">
            <a:xfrm>
              <a:off x="5328" y="1440"/>
              <a:ext cx="0" cy="13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773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8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8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43" grpId="0" build="p"/>
      <p:bldP spid="778291" grpId="0"/>
      <p:bldP spid="778292" grpId="0"/>
      <p:bldP spid="778293" grpId="0"/>
      <p:bldP spid="778294" grpId="0"/>
      <p:bldP spid="778295" grpId="0"/>
      <p:bldP spid="778296" grpId="0"/>
      <p:bldP spid="778297" grpId="0"/>
      <p:bldP spid="778298" grpId="0"/>
      <p:bldP spid="778299" grpId="0"/>
      <p:bldP spid="778300" grpId="0"/>
      <p:bldP spid="77830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876300"/>
            <a:ext cx="8763000" cy="5105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Consider the following: A B C D A B C D A B C D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LRU Performs as follows (same as FIFO here):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Every reference is a page fault!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Fairly contrived example of working set of N+1 on N frames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endParaRPr lang="ko-KR" altLang="en-US" dirty="0">
              <a:ea typeface="굴림" panose="020B0600000101010101" pitchFamily="34" charset="-127"/>
            </a:endParaRPr>
          </a:p>
        </p:txBody>
      </p:sp>
      <p:grpSp>
        <p:nvGrpSpPr>
          <p:cNvPr id="779347" name="Group 83"/>
          <p:cNvGrpSpPr>
            <a:grpSpLocks/>
          </p:cNvGrpSpPr>
          <p:nvPr/>
        </p:nvGrpSpPr>
        <p:grpSpPr bwMode="auto">
          <a:xfrm>
            <a:off x="8175625" y="2406650"/>
            <a:ext cx="600075" cy="1476375"/>
            <a:chOff x="4950" y="2190"/>
            <a:chExt cx="378" cy="930"/>
          </a:xfrm>
        </p:grpSpPr>
        <p:sp>
          <p:nvSpPr>
            <p:cNvPr id="39086" name="Rectangle 84"/>
            <p:cNvSpPr>
              <a:spLocks noChangeArrowheads="1"/>
            </p:cNvSpPr>
            <p:nvPr/>
          </p:nvSpPr>
          <p:spPr bwMode="auto">
            <a:xfrm>
              <a:off x="4950" y="281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39087" name="Rectangle 85"/>
            <p:cNvSpPr>
              <a:spLocks noChangeArrowheads="1"/>
            </p:cNvSpPr>
            <p:nvPr/>
          </p:nvSpPr>
          <p:spPr bwMode="auto">
            <a:xfrm>
              <a:off x="4950" y="250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88" name="Rectangle 86"/>
            <p:cNvSpPr>
              <a:spLocks noChangeArrowheads="1"/>
            </p:cNvSpPr>
            <p:nvPr/>
          </p:nvSpPr>
          <p:spPr bwMode="auto">
            <a:xfrm>
              <a:off x="4950" y="219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Is LRU guaranteed to perform well?</a:t>
            </a:r>
          </a:p>
        </p:txBody>
      </p:sp>
      <p:grpSp>
        <p:nvGrpSpPr>
          <p:cNvPr id="779268" name="Group 4"/>
          <p:cNvGrpSpPr>
            <a:grpSpLocks/>
          </p:cNvGrpSpPr>
          <p:nvPr/>
        </p:nvGrpSpPr>
        <p:grpSpPr bwMode="auto">
          <a:xfrm>
            <a:off x="7585075" y="2406650"/>
            <a:ext cx="600075" cy="1476375"/>
            <a:chOff x="4950" y="2190"/>
            <a:chExt cx="378" cy="930"/>
          </a:xfrm>
        </p:grpSpPr>
        <p:sp>
          <p:nvSpPr>
            <p:cNvPr id="39083" name="Rectangle 5"/>
            <p:cNvSpPr>
              <a:spLocks noChangeArrowheads="1"/>
            </p:cNvSpPr>
            <p:nvPr/>
          </p:nvSpPr>
          <p:spPr bwMode="auto">
            <a:xfrm>
              <a:off x="4950" y="281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84" name="Rectangle 6"/>
            <p:cNvSpPr>
              <a:spLocks noChangeArrowheads="1"/>
            </p:cNvSpPr>
            <p:nvPr/>
          </p:nvSpPr>
          <p:spPr bwMode="auto">
            <a:xfrm>
              <a:off x="4950" y="250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9085" name="Rectangle 7"/>
            <p:cNvSpPr>
              <a:spLocks noChangeArrowheads="1"/>
            </p:cNvSpPr>
            <p:nvPr/>
          </p:nvSpPr>
          <p:spPr bwMode="auto">
            <a:xfrm>
              <a:off x="4950" y="219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72" name="Group 8"/>
          <p:cNvGrpSpPr>
            <a:grpSpLocks/>
          </p:cNvGrpSpPr>
          <p:nvPr/>
        </p:nvGrpSpPr>
        <p:grpSpPr bwMode="auto">
          <a:xfrm>
            <a:off x="6986588" y="2406650"/>
            <a:ext cx="598487" cy="1476375"/>
            <a:chOff x="4573" y="2190"/>
            <a:chExt cx="377" cy="930"/>
          </a:xfrm>
        </p:grpSpPr>
        <p:sp>
          <p:nvSpPr>
            <p:cNvPr id="39080" name="Rectangle 9"/>
            <p:cNvSpPr>
              <a:spLocks noChangeArrowheads="1"/>
            </p:cNvSpPr>
            <p:nvPr/>
          </p:nvSpPr>
          <p:spPr bwMode="auto">
            <a:xfrm>
              <a:off x="4573" y="281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81" name="Rectangle 10"/>
            <p:cNvSpPr>
              <a:spLocks noChangeArrowheads="1"/>
            </p:cNvSpPr>
            <p:nvPr/>
          </p:nvSpPr>
          <p:spPr bwMode="auto">
            <a:xfrm>
              <a:off x="4573" y="250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82" name="Rectangle 11"/>
            <p:cNvSpPr>
              <a:spLocks noChangeArrowheads="1"/>
            </p:cNvSpPr>
            <p:nvPr/>
          </p:nvSpPr>
          <p:spPr bwMode="auto">
            <a:xfrm>
              <a:off x="4573" y="219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</p:grpSp>
      <p:grpSp>
        <p:nvGrpSpPr>
          <p:cNvPr id="779276" name="Group 12"/>
          <p:cNvGrpSpPr>
            <a:grpSpLocks/>
          </p:cNvGrpSpPr>
          <p:nvPr/>
        </p:nvGrpSpPr>
        <p:grpSpPr bwMode="auto">
          <a:xfrm>
            <a:off x="6386513" y="2406650"/>
            <a:ext cx="600075" cy="1476375"/>
            <a:chOff x="4195" y="2190"/>
            <a:chExt cx="378" cy="930"/>
          </a:xfrm>
        </p:grpSpPr>
        <p:sp>
          <p:nvSpPr>
            <p:cNvPr id="39077" name="Rectangle 13"/>
            <p:cNvSpPr>
              <a:spLocks noChangeArrowheads="1"/>
            </p:cNvSpPr>
            <p:nvPr/>
          </p:nvSpPr>
          <p:spPr bwMode="auto">
            <a:xfrm>
              <a:off x="4195" y="281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9078" name="Rectangle 14"/>
            <p:cNvSpPr>
              <a:spLocks noChangeArrowheads="1"/>
            </p:cNvSpPr>
            <p:nvPr/>
          </p:nvSpPr>
          <p:spPr bwMode="auto">
            <a:xfrm>
              <a:off x="4195" y="250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9" name="Rectangle 15"/>
            <p:cNvSpPr>
              <a:spLocks noChangeArrowheads="1"/>
            </p:cNvSpPr>
            <p:nvPr/>
          </p:nvSpPr>
          <p:spPr bwMode="auto">
            <a:xfrm>
              <a:off x="4195" y="219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80" name="Group 16"/>
          <p:cNvGrpSpPr>
            <a:grpSpLocks/>
          </p:cNvGrpSpPr>
          <p:nvPr/>
        </p:nvGrpSpPr>
        <p:grpSpPr bwMode="auto">
          <a:xfrm>
            <a:off x="5788025" y="2406650"/>
            <a:ext cx="598488" cy="1476375"/>
            <a:chOff x="3818" y="2190"/>
            <a:chExt cx="377" cy="930"/>
          </a:xfrm>
        </p:grpSpPr>
        <p:sp>
          <p:nvSpPr>
            <p:cNvPr id="39074" name="Rectangle 17"/>
            <p:cNvSpPr>
              <a:spLocks noChangeArrowheads="1"/>
            </p:cNvSpPr>
            <p:nvPr/>
          </p:nvSpPr>
          <p:spPr bwMode="auto">
            <a:xfrm>
              <a:off x="3818" y="281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5" name="Rectangle 18"/>
            <p:cNvSpPr>
              <a:spLocks noChangeArrowheads="1"/>
            </p:cNvSpPr>
            <p:nvPr/>
          </p:nvSpPr>
          <p:spPr bwMode="auto">
            <a:xfrm>
              <a:off x="3818" y="250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39076" name="Rectangle 19"/>
            <p:cNvSpPr>
              <a:spLocks noChangeArrowheads="1"/>
            </p:cNvSpPr>
            <p:nvPr/>
          </p:nvSpPr>
          <p:spPr bwMode="auto">
            <a:xfrm>
              <a:off x="3818" y="219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84" name="Group 20"/>
          <p:cNvGrpSpPr>
            <a:grpSpLocks/>
          </p:cNvGrpSpPr>
          <p:nvPr/>
        </p:nvGrpSpPr>
        <p:grpSpPr bwMode="auto">
          <a:xfrm>
            <a:off x="5187950" y="2406650"/>
            <a:ext cx="600075" cy="1476375"/>
            <a:chOff x="3440" y="2190"/>
            <a:chExt cx="378" cy="930"/>
          </a:xfrm>
        </p:grpSpPr>
        <p:sp>
          <p:nvSpPr>
            <p:cNvPr id="39071" name="Rectangle 21"/>
            <p:cNvSpPr>
              <a:spLocks noChangeArrowheads="1"/>
            </p:cNvSpPr>
            <p:nvPr/>
          </p:nvSpPr>
          <p:spPr bwMode="auto">
            <a:xfrm>
              <a:off x="3440" y="281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2" name="Rectangle 22"/>
            <p:cNvSpPr>
              <a:spLocks noChangeArrowheads="1"/>
            </p:cNvSpPr>
            <p:nvPr/>
          </p:nvSpPr>
          <p:spPr bwMode="auto">
            <a:xfrm>
              <a:off x="3440" y="250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3" name="Rectangle 23"/>
            <p:cNvSpPr>
              <a:spLocks noChangeArrowheads="1"/>
            </p:cNvSpPr>
            <p:nvPr/>
          </p:nvSpPr>
          <p:spPr bwMode="auto">
            <a:xfrm>
              <a:off x="3440" y="219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</p:grpSp>
      <p:grpSp>
        <p:nvGrpSpPr>
          <p:cNvPr id="779288" name="Group 24"/>
          <p:cNvGrpSpPr>
            <a:grpSpLocks/>
          </p:cNvGrpSpPr>
          <p:nvPr/>
        </p:nvGrpSpPr>
        <p:grpSpPr bwMode="auto">
          <a:xfrm>
            <a:off x="4589463" y="2406650"/>
            <a:ext cx="598487" cy="1476375"/>
            <a:chOff x="3063" y="2190"/>
            <a:chExt cx="377" cy="930"/>
          </a:xfrm>
        </p:grpSpPr>
        <p:sp>
          <p:nvSpPr>
            <p:cNvPr id="39068" name="Rectangle 25"/>
            <p:cNvSpPr>
              <a:spLocks noChangeArrowheads="1"/>
            </p:cNvSpPr>
            <p:nvPr/>
          </p:nvSpPr>
          <p:spPr bwMode="auto">
            <a:xfrm>
              <a:off x="3063" y="281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9069" name="Rectangle 26"/>
            <p:cNvSpPr>
              <a:spLocks noChangeArrowheads="1"/>
            </p:cNvSpPr>
            <p:nvPr/>
          </p:nvSpPr>
          <p:spPr bwMode="auto">
            <a:xfrm>
              <a:off x="3063" y="250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0" name="Rectangle 27"/>
            <p:cNvSpPr>
              <a:spLocks noChangeArrowheads="1"/>
            </p:cNvSpPr>
            <p:nvPr/>
          </p:nvSpPr>
          <p:spPr bwMode="auto">
            <a:xfrm>
              <a:off x="3063" y="219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92" name="Group 28"/>
          <p:cNvGrpSpPr>
            <a:grpSpLocks/>
          </p:cNvGrpSpPr>
          <p:nvPr/>
        </p:nvGrpSpPr>
        <p:grpSpPr bwMode="auto">
          <a:xfrm>
            <a:off x="3989388" y="2406650"/>
            <a:ext cx="600075" cy="1476375"/>
            <a:chOff x="2685" y="2190"/>
            <a:chExt cx="378" cy="930"/>
          </a:xfrm>
        </p:grpSpPr>
        <p:sp>
          <p:nvSpPr>
            <p:cNvPr id="39065" name="Rectangle 29"/>
            <p:cNvSpPr>
              <a:spLocks noChangeArrowheads="1"/>
            </p:cNvSpPr>
            <p:nvPr/>
          </p:nvSpPr>
          <p:spPr bwMode="auto">
            <a:xfrm>
              <a:off x="2685" y="281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66" name="Rectangle 30"/>
            <p:cNvSpPr>
              <a:spLocks noChangeArrowheads="1"/>
            </p:cNvSpPr>
            <p:nvPr/>
          </p:nvSpPr>
          <p:spPr bwMode="auto">
            <a:xfrm>
              <a:off x="2685" y="250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9067" name="Rectangle 31"/>
            <p:cNvSpPr>
              <a:spLocks noChangeArrowheads="1"/>
            </p:cNvSpPr>
            <p:nvPr/>
          </p:nvSpPr>
          <p:spPr bwMode="auto">
            <a:xfrm>
              <a:off x="2685" y="219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3389313" y="2406650"/>
            <a:ext cx="600075" cy="1476375"/>
            <a:chOff x="2307" y="2190"/>
            <a:chExt cx="378" cy="930"/>
          </a:xfrm>
        </p:grpSpPr>
        <p:sp>
          <p:nvSpPr>
            <p:cNvPr id="39062" name="Rectangle 33"/>
            <p:cNvSpPr>
              <a:spLocks noChangeArrowheads="1"/>
            </p:cNvSpPr>
            <p:nvPr/>
          </p:nvSpPr>
          <p:spPr bwMode="auto">
            <a:xfrm>
              <a:off x="2307" y="281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63" name="Rectangle 34"/>
            <p:cNvSpPr>
              <a:spLocks noChangeArrowheads="1"/>
            </p:cNvSpPr>
            <p:nvPr/>
          </p:nvSpPr>
          <p:spPr bwMode="auto">
            <a:xfrm>
              <a:off x="2307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64" name="Rectangle 35"/>
            <p:cNvSpPr>
              <a:spLocks noChangeArrowheads="1"/>
            </p:cNvSpPr>
            <p:nvPr/>
          </p:nvSpPr>
          <p:spPr bwMode="auto">
            <a:xfrm>
              <a:off x="2307" y="219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</p:grpSp>
      <p:grpSp>
        <p:nvGrpSpPr>
          <p:cNvPr id="779300" name="Group 36"/>
          <p:cNvGrpSpPr>
            <a:grpSpLocks/>
          </p:cNvGrpSpPr>
          <p:nvPr/>
        </p:nvGrpSpPr>
        <p:grpSpPr bwMode="auto">
          <a:xfrm>
            <a:off x="2790825" y="2406650"/>
            <a:ext cx="598488" cy="1476375"/>
            <a:chOff x="1930" y="2190"/>
            <a:chExt cx="377" cy="930"/>
          </a:xfrm>
        </p:grpSpPr>
        <p:sp>
          <p:nvSpPr>
            <p:cNvPr id="39059" name="Rectangle 37"/>
            <p:cNvSpPr>
              <a:spLocks noChangeArrowheads="1"/>
            </p:cNvSpPr>
            <p:nvPr/>
          </p:nvSpPr>
          <p:spPr bwMode="auto">
            <a:xfrm>
              <a:off x="1930" y="281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9060" name="Rectangle 38"/>
            <p:cNvSpPr>
              <a:spLocks noChangeArrowheads="1"/>
            </p:cNvSpPr>
            <p:nvPr/>
          </p:nvSpPr>
          <p:spPr bwMode="auto">
            <a:xfrm>
              <a:off x="1930" y="250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61" name="Rectangle 39"/>
            <p:cNvSpPr>
              <a:spLocks noChangeArrowheads="1"/>
            </p:cNvSpPr>
            <p:nvPr/>
          </p:nvSpPr>
          <p:spPr bwMode="auto">
            <a:xfrm>
              <a:off x="1930" y="219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304" name="Group 40"/>
          <p:cNvGrpSpPr>
            <a:grpSpLocks/>
          </p:cNvGrpSpPr>
          <p:nvPr/>
        </p:nvGrpSpPr>
        <p:grpSpPr bwMode="auto">
          <a:xfrm>
            <a:off x="2190750" y="2406650"/>
            <a:ext cx="600075" cy="1476375"/>
            <a:chOff x="1552" y="2190"/>
            <a:chExt cx="378" cy="930"/>
          </a:xfrm>
        </p:grpSpPr>
        <p:sp>
          <p:nvSpPr>
            <p:cNvPr id="39056" name="Rectangle 41"/>
            <p:cNvSpPr>
              <a:spLocks noChangeArrowheads="1"/>
            </p:cNvSpPr>
            <p:nvPr/>
          </p:nvSpPr>
          <p:spPr bwMode="auto">
            <a:xfrm>
              <a:off x="1552" y="2810"/>
              <a:ext cx="37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57" name="Rectangle 42"/>
            <p:cNvSpPr>
              <a:spLocks noChangeArrowheads="1"/>
            </p:cNvSpPr>
            <p:nvPr/>
          </p:nvSpPr>
          <p:spPr bwMode="auto">
            <a:xfrm>
              <a:off x="1552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9058" name="Rectangle 43"/>
            <p:cNvSpPr>
              <a:spLocks noChangeArrowheads="1"/>
            </p:cNvSpPr>
            <p:nvPr/>
          </p:nvSpPr>
          <p:spPr bwMode="auto">
            <a:xfrm>
              <a:off x="1552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308" name="Group 44"/>
          <p:cNvGrpSpPr>
            <a:grpSpLocks/>
          </p:cNvGrpSpPr>
          <p:nvPr/>
        </p:nvGrpSpPr>
        <p:grpSpPr bwMode="auto">
          <a:xfrm>
            <a:off x="1592263" y="2406650"/>
            <a:ext cx="598487" cy="1476375"/>
            <a:chOff x="1117" y="1948"/>
            <a:chExt cx="377" cy="930"/>
          </a:xfrm>
        </p:grpSpPr>
        <p:sp>
          <p:nvSpPr>
            <p:cNvPr id="39053" name="Rectangle 45"/>
            <p:cNvSpPr>
              <a:spLocks noChangeArrowheads="1"/>
            </p:cNvSpPr>
            <p:nvPr/>
          </p:nvSpPr>
          <p:spPr bwMode="auto">
            <a:xfrm>
              <a:off x="1117" y="256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54" name="Rectangle 46"/>
            <p:cNvSpPr>
              <a:spLocks noChangeArrowheads="1"/>
            </p:cNvSpPr>
            <p:nvPr/>
          </p:nvSpPr>
          <p:spPr bwMode="auto">
            <a:xfrm>
              <a:off x="1117" y="225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55" name="Rectangle 47"/>
            <p:cNvSpPr>
              <a:spLocks noChangeArrowheads="1"/>
            </p:cNvSpPr>
            <p:nvPr/>
          </p:nvSpPr>
          <p:spPr bwMode="auto">
            <a:xfrm>
              <a:off x="1117" y="1948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</p:grpSp>
      <p:sp>
        <p:nvSpPr>
          <p:cNvPr id="779312" name="Rectangle 48"/>
          <p:cNvSpPr>
            <a:spLocks noChangeArrowheads="1"/>
          </p:cNvSpPr>
          <p:nvPr/>
        </p:nvSpPr>
        <p:spPr bwMode="auto">
          <a:xfrm>
            <a:off x="7585075" y="1676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9313" name="Rectangle 49"/>
          <p:cNvSpPr>
            <a:spLocks noChangeArrowheads="1"/>
          </p:cNvSpPr>
          <p:nvPr/>
        </p:nvSpPr>
        <p:spPr bwMode="auto">
          <a:xfrm>
            <a:off x="6986588" y="16764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9314" name="Rectangle 50"/>
          <p:cNvSpPr>
            <a:spLocks noChangeArrowheads="1"/>
          </p:cNvSpPr>
          <p:nvPr/>
        </p:nvSpPr>
        <p:spPr bwMode="auto">
          <a:xfrm>
            <a:off x="6386513" y="1676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9315" name="Rectangle 51"/>
          <p:cNvSpPr>
            <a:spLocks noChangeArrowheads="1"/>
          </p:cNvSpPr>
          <p:nvPr/>
        </p:nvSpPr>
        <p:spPr bwMode="auto">
          <a:xfrm>
            <a:off x="5788025" y="16764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779316" name="Rectangle 52"/>
          <p:cNvSpPr>
            <a:spLocks noChangeArrowheads="1"/>
          </p:cNvSpPr>
          <p:nvPr/>
        </p:nvSpPr>
        <p:spPr bwMode="auto">
          <a:xfrm>
            <a:off x="5187950" y="1676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4589463" y="16764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989388" y="1676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9319" name="Rectangle 55"/>
          <p:cNvSpPr>
            <a:spLocks noChangeArrowheads="1"/>
          </p:cNvSpPr>
          <p:nvPr/>
        </p:nvSpPr>
        <p:spPr bwMode="auto">
          <a:xfrm>
            <a:off x="3389313" y="1676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779320" name="Rectangle 56"/>
          <p:cNvSpPr>
            <a:spLocks noChangeArrowheads="1"/>
          </p:cNvSpPr>
          <p:nvPr/>
        </p:nvSpPr>
        <p:spPr bwMode="auto">
          <a:xfrm>
            <a:off x="2790825" y="16764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9321" name="Rectangle 57"/>
          <p:cNvSpPr>
            <a:spLocks noChangeArrowheads="1"/>
          </p:cNvSpPr>
          <p:nvPr/>
        </p:nvSpPr>
        <p:spPr bwMode="auto">
          <a:xfrm>
            <a:off x="2190750" y="1676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9322" name="Rectangle 58"/>
          <p:cNvSpPr>
            <a:spLocks noChangeArrowheads="1"/>
          </p:cNvSpPr>
          <p:nvPr/>
        </p:nvSpPr>
        <p:spPr bwMode="auto">
          <a:xfrm>
            <a:off x="1592263" y="16764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9351" name="Rectangle 87"/>
          <p:cNvSpPr>
            <a:spLocks noChangeArrowheads="1"/>
          </p:cNvSpPr>
          <p:nvPr/>
        </p:nvSpPr>
        <p:spPr bwMode="auto">
          <a:xfrm>
            <a:off x="8201025" y="16764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grpSp>
        <p:nvGrpSpPr>
          <p:cNvPr id="779354" name="Group 90"/>
          <p:cNvGrpSpPr>
            <a:grpSpLocks/>
          </p:cNvGrpSpPr>
          <p:nvPr/>
        </p:nvGrpSpPr>
        <p:grpSpPr bwMode="auto">
          <a:xfrm>
            <a:off x="581025" y="1676400"/>
            <a:ext cx="8204200" cy="2206625"/>
            <a:chOff x="240" y="1440"/>
            <a:chExt cx="5168" cy="1390"/>
          </a:xfrm>
        </p:grpSpPr>
        <p:sp>
          <p:nvSpPr>
            <p:cNvPr id="39028" name="Rectangle 60"/>
            <p:cNvSpPr>
              <a:spLocks noChangeArrowheads="1"/>
            </p:cNvSpPr>
            <p:nvPr/>
          </p:nvSpPr>
          <p:spPr bwMode="auto">
            <a:xfrm>
              <a:off x="240" y="252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39029" name="Rectangle 61"/>
            <p:cNvSpPr>
              <a:spLocks noChangeArrowheads="1"/>
            </p:cNvSpPr>
            <p:nvPr/>
          </p:nvSpPr>
          <p:spPr bwMode="auto">
            <a:xfrm>
              <a:off x="240" y="221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sp>
          <p:nvSpPr>
            <p:cNvPr id="39030" name="Rectangle 62"/>
            <p:cNvSpPr>
              <a:spLocks noChangeArrowheads="1"/>
            </p:cNvSpPr>
            <p:nvPr/>
          </p:nvSpPr>
          <p:spPr bwMode="auto">
            <a:xfrm>
              <a:off x="240" y="190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39031" name="Rectangle 63"/>
            <p:cNvSpPr>
              <a:spLocks noChangeArrowheads="1"/>
            </p:cNvSpPr>
            <p:nvPr/>
          </p:nvSpPr>
          <p:spPr bwMode="auto">
            <a:xfrm>
              <a:off x="240" y="1440"/>
              <a:ext cx="637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Ref:</a:t>
              </a:r>
            </a:p>
            <a:p>
              <a:pPr algn="l">
                <a:lnSpc>
                  <a:spcPct val="5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Page:</a:t>
              </a:r>
            </a:p>
          </p:txBody>
        </p:sp>
        <p:sp>
          <p:nvSpPr>
            <p:cNvPr id="39032" name="Line 65"/>
            <p:cNvSpPr>
              <a:spLocks noChangeShapeType="1"/>
            </p:cNvSpPr>
            <p:nvPr/>
          </p:nvSpPr>
          <p:spPr bwMode="auto">
            <a:xfrm>
              <a:off x="240" y="1900"/>
              <a:ext cx="516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9033" name="Group 89"/>
            <p:cNvGrpSpPr>
              <a:grpSpLocks/>
            </p:cNvGrpSpPr>
            <p:nvPr/>
          </p:nvGrpSpPr>
          <p:grpSpPr bwMode="auto">
            <a:xfrm>
              <a:off x="240" y="2210"/>
              <a:ext cx="5161" cy="310"/>
              <a:chOff x="240" y="2210"/>
              <a:chExt cx="4790" cy="310"/>
            </a:xfrm>
          </p:grpSpPr>
          <p:sp>
            <p:nvSpPr>
              <p:cNvPr id="39051" name="Line 66"/>
              <p:cNvSpPr>
                <a:spLocks noChangeShapeType="1"/>
              </p:cNvSpPr>
              <p:nvPr/>
            </p:nvSpPr>
            <p:spPr bwMode="auto">
              <a:xfrm>
                <a:off x="240" y="2210"/>
                <a:ext cx="47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52" name="Line 67"/>
              <p:cNvSpPr>
                <a:spLocks noChangeShapeType="1"/>
              </p:cNvSpPr>
              <p:nvPr/>
            </p:nvSpPr>
            <p:spPr bwMode="auto">
              <a:xfrm>
                <a:off x="240" y="2520"/>
                <a:ext cx="47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9034" name="Line 69"/>
            <p:cNvSpPr>
              <a:spLocks noChangeShapeType="1"/>
            </p:cNvSpPr>
            <p:nvPr/>
          </p:nvSpPr>
          <p:spPr bwMode="auto">
            <a:xfrm>
              <a:off x="240" y="1440"/>
              <a:ext cx="0" cy="13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5" name="Line 70"/>
            <p:cNvSpPr>
              <a:spLocks noChangeShapeType="1"/>
            </p:cNvSpPr>
            <p:nvPr/>
          </p:nvSpPr>
          <p:spPr bwMode="auto">
            <a:xfrm>
              <a:off x="877" y="1440"/>
              <a:ext cx="0" cy="1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6" name="Line 71"/>
            <p:cNvSpPr>
              <a:spLocks noChangeShapeType="1"/>
            </p:cNvSpPr>
            <p:nvPr/>
          </p:nvSpPr>
          <p:spPr bwMode="auto">
            <a:xfrm>
              <a:off x="1254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7" name="Line 72"/>
            <p:cNvSpPr>
              <a:spLocks noChangeShapeType="1"/>
            </p:cNvSpPr>
            <p:nvPr/>
          </p:nvSpPr>
          <p:spPr bwMode="auto">
            <a:xfrm>
              <a:off x="163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8" name="Line 73"/>
            <p:cNvSpPr>
              <a:spLocks noChangeShapeType="1"/>
            </p:cNvSpPr>
            <p:nvPr/>
          </p:nvSpPr>
          <p:spPr bwMode="auto">
            <a:xfrm>
              <a:off x="2009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9" name="Line 74"/>
            <p:cNvSpPr>
              <a:spLocks noChangeShapeType="1"/>
            </p:cNvSpPr>
            <p:nvPr/>
          </p:nvSpPr>
          <p:spPr bwMode="auto">
            <a:xfrm>
              <a:off x="2387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0" name="Line 75"/>
            <p:cNvSpPr>
              <a:spLocks noChangeShapeType="1"/>
            </p:cNvSpPr>
            <p:nvPr/>
          </p:nvSpPr>
          <p:spPr bwMode="auto">
            <a:xfrm>
              <a:off x="2765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1" name="Line 76"/>
            <p:cNvSpPr>
              <a:spLocks noChangeShapeType="1"/>
            </p:cNvSpPr>
            <p:nvPr/>
          </p:nvSpPr>
          <p:spPr bwMode="auto">
            <a:xfrm>
              <a:off x="314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2" name="Line 77"/>
            <p:cNvSpPr>
              <a:spLocks noChangeShapeType="1"/>
            </p:cNvSpPr>
            <p:nvPr/>
          </p:nvSpPr>
          <p:spPr bwMode="auto">
            <a:xfrm>
              <a:off x="3520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3" name="Line 78"/>
            <p:cNvSpPr>
              <a:spLocks noChangeShapeType="1"/>
            </p:cNvSpPr>
            <p:nvPr/>
          </p:nvSpPr>
          <p:spPr bwMode="auto">
            <a:xfrm>
              <a:off x="3897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4" name="Line 79"/>
            <p:cNvSpPr>
              <a:spLocks noChangeShapeType="1"/>
            </p:cNvSpPr>
            <p:nvPr/>
          </p:nvSpPr>
          <p:spPr bwMode="auto">
            <a:xfrm>
              <a:off x="4275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5" name="Line 80"/>
            <p:cNvSpPr>
              <a:spLocks noChangeShapeType="1"/>
            </p:cNvSpPr>
            <p:nvPr/>
          </p:nvSpPr>
          <p:spPr bwMode="auto">
            <a:xfrm>
              <a:off x="465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9046" name="Group 82"/>
            <p:cNvGrpSpPr>
              <a:grpSpLocks/>
            </p:cNvGrpSpPr>
            <p:nvPr/>
          </p:nvGrpSpPr>
          <p:grpSpPr bwMode="auto">
            <a:xfrm>
              <a:off x="240" y="1440"/>
              <a:ext cx="5160" cy="1390"/>
              <a:chOff x="240" y="1440"/>
              <a:chExt cx="4790" cy="1390"/>
            </a:xfrm>
          </p:grpSpPr>
          <p:sp>
            <p:nvSpPr>
              <p:cNvPr id="39048" name="Line 64"/>
              <p:cNvSpPr>
                <a:spLocks noChangeShapeType="1"/>
              </p:cNvSpPr>
              <p:nvPr/>
            </p:nvSpPr>
            <p:spPr bwMode="auto">
              <a:xfrm>
                <a:off x="240" y="1440"/>
                <a:ext cx="47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49" name="Line 68"/>
              <p:cNvSpPr>
                <a:spLocks noChangeShapeType="1"/>
              </p:cNvSpPr>
              <p:nvPr/>
            </p:nvSpPr>
            <p:spPr bwMode="auto">
              <a:xfrm>
                <a:off x="240" y="2830"/>
                <a:ext cx="47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50" name="Line 81"/>
              <p:cNvSpPr>
                <a:spLocks noChangeShapeType="1"/>
              </p:cNvSpPr>
              <p:nvPr/>
            </p:nvSpPr>
            <p:spPr bwMode="auto">
              <a:xfrm>
                <a:off x="5030" y="1440"/>
                <a:ext cx="0" cy="139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9047" name="Line 88"/>
            <p:cNvSpPr>
              <a:spLocks noChangeShapeType="1"/>
            </p:cNvSpPr>
            <p:nvPr/>
          </p:nvSpPr>
          <p:spPr bwMode="auto">
            <a:xfrm>
              <a:off x="5024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3139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9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9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/>
      <p:bldP spid="779312" grpId="0"/>
      <p:bldP spid="779313" grpId="0"/>
      <p:bldP spid="779314" grpId="0"/>
      <p:bldP spid="779315" grpId="0"/>
      <p:bldP spid="779316" grpId="0"/>
      <p:bldP spid="779317" grpId="0"/>
      <p:bldP spid="779318" grpId="0"/>
      <p:bldP spid="779319" grpId="0"/>
      <p:bldP spid="779320" grpId="0"/>
      <p:bldP spid="779321" grpId="0"/>
      <p:bldP spid="779322" grpId="0"/>
      <p:bldP spid="77935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685800"/>
            <a:ext cx="87630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Consider the following: A B C D A B C D A B C D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LRU Performs as follows (same as FIFO here):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Every reference is a page fault!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MIN Does much better: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endParaRPr lang="ko-KR" altLang="en-US" dirty="0">
              <a:ea typeface="굴림" panose="020B0600000101010101" pitchFamily="34" charset="-127"/>
            </a:endParaRPr>
          </a:p>
        </p:txBody>
      </p:sp>
      <p:grpSp>
        <p:nvGrpSpPr>
          <p:cNvPr id="779347" name="Group 83"/>
          <p:cNvGrpSpPr>
            <a:grpSpLocks/>
          </p:cNvGrpSpPr>
          <p:nvPr/>
        </p:nvGrpSpPr>
        <p:grpSpPr bwMode="auto">
          <a:xfrm>
            <a:off x="8061325" y="2178050"/>
            <a:ext cx="600075" cy="1476375"/>
            <a:chOff x="4950" y="2190"/>
            <a:chExt cx="378" cy="930"/>
          </a:xfrm>
        </p:grpSpPr>
        <p:sp>
          <p:nvSpPr>
            <p:cNvPr id="39086" name="Rectangle 84"/>
            <p:cNvSpPr>
              <a:spLocks noChangeArrowheads="1"/>
            </p:cNvSpPr>
            <p:nvPr/>
          </p:nvSpPr>
          <p:spPr bwMode="auto">
            <a:xfrm>
              <a:off x="4950" y="281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39087" name="Rectangle 85"/>
            <p:cNvSpPr>
              <a:spLocks noChangeArrowheads="1"/>
            </p:cNvSpPr>
            <p:nvPr/>
          </p:nvSpPr>
          <p:spPr bwMode="auto">
            <a:xfrm>
              <a:off x="4950" y="250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88" name="Rectangle 86"/>
            <p:cNvSpPr>
              <a:spLocks noChangeArrowheads="1"/>
            </p:cNvSpPr>
            <p:nvPr/>
          </p:nvSpPr>
          <p:spPr bwMode="auto">
            <a:xfrm>
              <a:off x="4950" y="219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When will LRU perform badly?</a:t>
            </a:r>
          </a:p>
        </p:txBody>
      </p:sp>
      <p:grpSp>
        <p:nvGrpSpPr>
          <p:cNvPr id="779268" name="Group 4"/>
          <p:cNvGrpSpPr>
            <a:grpSpLocks/>
          </p:cNvGrpSpPr>
          <p:nvPr/>
        </p:nvGrpSpPr>
        <p:grpSpPr bwMode="auto">
          <a:xfrm>
            <a:off x="7470775" y="2178050"/>
            <a:ext cx="600075" cy="1476375"/>
            <a:chOff x="4950" y="2190"/>
            <a:chExt cx="378" cy="930"/>
          </a:xfrm>
        </p:grpSpPr>
        <p:sp>
          <p:nvSpPr>
            <p:cNvPr id="39083" name="Rectangle 5"/>
            <p:cNvSpPr>
              <a:spLocks noChangeArrowheads="1"/>
            </p:cNvSpPr>
            <p:nvPr/>
          </p:nvSpPr>
          <p:spPr bwMode="auto">
            <a:xfrm>
              <a:off x="4950" y="281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84" name="Rectangle 6"/>
            <p:cNvSpPr>
              <a:spLocks noChangeArrowheads="1"/>
            </p:cNvSpPr>
            <p:nvPr/>
          </p:nvSpPr>
          <p:spPr bwMode="auto">
            <a:xfrm>
              <a:off x="4950" y="250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9085" name="Rectangle 7"/>
            <p:cNvSpPr>
              <a:spLocks noChangeArrowheads="1"/>
            </p:cNvSpPr>
            <p:nvPr/>
          </p:nvSpPr>
          <p:spPr bwMode="auto">
            <a:xfrm>
              <a:off x="4950" y="219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72" name="Group 8"/>
          <p:cNvGrpSpPr>
            <a:grpSpLocks/>
          </p:cNvGrpSpPr>
          <p:nvPr/>
        </p:nvGrpSpPr>
        <p:grpSpPr bwMode="auto">
          <a:xfrm>
            <a:off x="6872288" y="2178050"/>
            <a:ext cx="598487" cy="1476375"/>
            <a:chOff x="4573" y="2190"/>
            <a:chExt cx="377" cy="930"/>
          </a:xfrm>
        </p:grpSpPr>
        <p:sp>
          <p:nvSpPr>
            <p:cNvPr id="39080" name="Rectangle 9"/>
            <p:cNvSpPr>
              <a:spLocks noChangeArrowheads="1"/>
            </p:cNvSpPr>
            <p:nvPr/>
          </p:nvSpPr>
          <p:spPr bwMode="auto">
            <a:xfrm>
              <a:off x="4573" y="281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81" name="Rectangle 10"/>
            <p:cNvSpPr>
              <a:spLocks noChangeArrowheads="1"/>
            </p:cNvSpPr>
            <p:nvPr/>
          </p:nvSpPr>
          <p:spPr bwMode="auto">
            <a:xfrm>
              <a:off x="4573" y="250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82" name="Rectangle 11"/>
            <p:cNvSpPr>
              <a:spLocks noChangeArrowheads="1"/>
            </p:cNvSpPr>
            <p:nvPr/>
          </p:nvSpPr>
          <p:spPr bwMode="auto">
            <a:xfrm>
              <a:off x="4573" y="219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</p:grpSp>
      <p:grpSp>
        <p:nvGrpSpPr>
          <p:cNvPr id="779276" name="Group 12"/>
          <p:cNvGrpSpPr>
            <a:grpSpLocks/>
          </p:cNvGrpSpPr>
          <p:nvPr/>
        </p:nvGrpSpPr>
        <p:grpSpPr bwMode="auto">
          <a:xfrm>
            <a:off x="6272213" y="2178050"/>
            <a:ext cx="600075" cy="1476375"/>
            <a:chOff x="4195" y="2190"/>
            <a:chExt cx="378" cy="930"/>
          </a:xfrm>
        </p:grpSpPr>
        <p:sp>
          <p:nvSpPr>
            <p:cNvPr id="39077" name="Rectangle 13"/>
            <p:cNvSpPr>
              <a:spLocks noChangeArrowheads="1"/>
            </p:cNvSpPr>
            <p:nvPr/>
          </p:nvSpPr>
          <p:spPr bwMode="auto">
            <a:xfrm>
              <a:off x="4195" y="281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9078" name="Rectangle 14"/>
            <p:cNvSpPr>
              <a:spLocks noChangeArrowheads="1"/>
            </p:cNvSpPr>
            <p:nvPr/>
          </p:nvSpPr>
          <p:spPr bwMode="auto">
            <a:xfrm>
              <a:off x="4195" y="250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9" name="Rectangle 15"/>
            <p:cNvSpPr>
              <a:spLocks noChangeArrowheads="1"/>
            </p:cNvSpPr>
            <p:nvPr/>
          </p:nvSpPr>
          <p:spPr bwMode="auto">
            <a:xfrm>
              <a:off x="4195" y="219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80" name="Group 16"/>
          <p:cNvGrpSpPr>
            <a:grpSpLocks/>
          </p:cNvGrpSpPr>
          <p:nvPr/>
        </p:nvGrpSpPr>
        <p:grpSpPr bwMode="auto">
          <a:xfrm>
            <a:off x="5673725" y="2178050"/>
            <a:ext cx="598488" cy="1476375"/>
            <a:chOff x="3818" y="2190"/>
            <a:chExt cx="377" cy="930"/>
          </a:xfrm>
        </p:grpSpPr>
        <p:sp>
          <p:nvSpPr>
            <p:cNvPr id="39074" name="Rectangle 17"/>
            <p:cNvSpPr>
              <a:spLocks noChangeArrowheads="1"/>
            </p:cNvSpPr>
            <p:nvPr/>
          </p:nvSpPr>
          <p:spPr bwMode="auto">
            <a:xfrm>
              <a:off x="3818" y="281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5" name="Rectangle 18"/>
            <p:cNvSpPr>
              <a:spLocks noChangeArrowheads="1"/>
            </p:cNvSpPr>
            <p:nvPr/>
          </p:nvSpPr>
          <p:spPr bwMode="auto">
            <a:xfrm>
              <a:off x="3818" y="250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39076" name="Rectangle 19"/>
            <p:cNvSpPr>
              <a:spLocks noChangeArrowheads="1"/>
            </p:cNvSpPr>
            <p:nvPr/>
          </p:nvSpPr>
          <p:spPr bwMode="auto">
            <a:xfrm>
              <a:off x="3818" y="219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84" name="Group 20"/>
          <p:cNvGrpSpPr>
            <a:grpSpLocks/>
          </p:cNvGrpSpPr>
          <p:nvPr/>
        </p:nvGrpSpPr>
        <p:grpSpPr bwMode="auto">
          <a:xfrm>
            <a:off x="5073650" y="2178050"/>
            <a:ext cx="600075" cy="1476375"/>
            <a:chOff x="3440" y="2190"/>
            <a:chExt cx="378" cy="930"/>
          </a:xfrm>
        </p:grpSpPr>
        <p:sp>
          <p:nvSpPr>
            <p:cNvPr id="39071" name="Rectangle 21"/>
            <p:cNvSpPr>
              <a:spLocks noChangeArrowheads="1"/>
            </p:cNvSpPr>
            <p:nvPr/>
          </p:nvSpPr>
          <p:spPr bwMode="auto">
            <a:xfrm>
              <a:off x="3440" y="281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2" name="Rectangle 22"/>
            <p:cNvSpPr>
              <a:spLocks noChangeArrowheads="1"/>
            </p:cNvSpPr>
            <p:nvPr/>
          </p:nvSpPr>
          <p:spPr bwMode="auto">
            <a:xfrm>
              <a:off x="3440" y="250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3" name="Rectangle 23"/>
            <p:cNvSpPr>
              <a:spLocks noChangeArrowheads="1"/>
            </p:cNvSpPr>
            <p:nvPr/>
          </p:nvSpPr>
          <p:spPr bwMode="auto">
            <a:xfrm>
              <a:off x="3440" y="219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</p:grpSp>
      <p:grpSp>
        <p:nvGrpSpPr>
          <p:cNvPr id="779288" name="Group 24"/>
          <p:cNvGrpSpPr>
            <a:grpSpLocks/>
          </p:cNvGrpSpPr>
          <p:nvPr/>
        </p:nvGrpSpPr>
        <p:grpSpPr bwMode="auto">
          <a:xfrm>
            <a:off x="4475163" y="2178050"/>
            <a:ext cx="598487" cy="1476375"/>
            <a:chOff x="3063" y="2190"/>
            <a:chExt cx="377" cy="930"/>
          </a:xfrm>
        </p:grpSpPr>
        <p:sp>
          <p:nvSpPr>
            <p:cNvPr id="39068" name="Rectangle 25"/>
            <p:cNvSpPr>
              <a:spLocks noChangeArrowheads="1"/>
            </p:cNvSpPr>
            <p:nvPr/>
          </p:nvSpPr>
          <p:spPr bwMode="auto">
            <a:xfrm>
              <a:off x="3063" y="281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9069" name="Rectangle 26"/>
            <p:cNvSpPr>
              <a:spLocks noChangeArrowheads="1"/>
            </p:cNvSpPr>
            <p:nvPr/>
          </p:nvSpPr>
          <p:spPr bwMode="auto">
            <a:xfrm>
              <a:off x="3063" y="250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70" name="Rectangle 27"/>
            <p:cNvSpPr>
              <a:spLocks noChangeArrowheads="1"/>
            </p:cNvSpPr>
            <p:nvPr/>
          </p:nvSpPr>
          <p:spPr bwMode="auto">
            <a:xfrm>
              <a:off x="3063" y="219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92" name="Group 28"/>
          <p:cNvGrpSpPr>
            <a:grpSpLocks/>
          </p:cNvGrpSpPr>
          <p:nvPr/>
        </p:nvGrpSpPr>
        <p:grpSpPr bwMode="auto">
          <a:xfrm>
            <a:off x="3875088" y="2178050"/>
            <a:ext cx="600075" cy="1476375"/>
            <a:chOff x="2685" y="2190"/>
            <a:chExt cx="378" cy="930"/>
          </a:xfrm>
        </p:grpSpPr>
        <p:sp>
          <p:nvSpPr>
            <p:cNvPr id="39065" name="Rectangle 29"/>
            <p:cNvSpPr>
              <a:spLocks noChangeArrowheads="1"/>
            </p:cNvSpPr>
            <p:nvPr/>
          </p:nvSpPr>
          <p:spPr bwMode="auto">
            <a:xfrm>
              <a:off x="2685" y="281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66" name="Rectangle 30"/>
            <p:cNvSpPr>
              <a:spLocks noChangeArrowheads="1"/>
            </p:cNvSpPr>
            <p:nvPr/>
          </p:nvSpPr>
          <p:spPr bwMode="auto">
            <a:xfrm>
              <a:off x="2685" y="250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9067" name="Rectangle 31"/>
            <p:cNvSpPr>
              <a:spLocks noChangeArrowheads="1"/>
            </p:cNvSpPr>
            <p:nvPr/>
          </p:nvSpPr>
          <p:spPr bwMode="auto">
            <a:xfrm>
              <a:off x="2685" y="219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3275013" y="2178050"/>
            <a:ext cx="600075" cy="1476375"/>
            <a:chOff x="2307" y="2190"/>
            <a:chExt cx="378" cy="930"/>
          </a:xfrm>
        </p:grpSpPr>
        <p:sp>
          <p:nvSpPr>
            <p:cNvPr id="39062" name="Rectangle 33"/>
            <p:cNvSpPr>
              <a:spLocks noChangeArrowheads="1"/>
            </p:cNvSpPr>
            <p:nvPr/>
          </p:nvSpPr>
          <p:spPr bwMode="auto">
            <a:xfrm>
              <a:off x="2307" y="281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63" name="Rectangle 34"/>
            <p:cNvSpPr>
              <a:spLocks noChangeArrowheads="1"/>
            </p:cNvSpPr>
            <p:nvPr/>
          </p:nvSpPr>
          <p:spPr bwMode="auto">
            <a:xfrm>
              <a:off x="2307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64" name="Rectangle 35"/>
            <p:cNvSpPr>
              <a:spLocks noChangeArrowheads="1"/>
            </p:cNvSpPr>
            <p:nvPr/>
          </p:nvSpPr>
          <p:spPr bwMode="auto">
            <a:xfrm>
              <a:off x="2307" y="219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</p:grpSp>
      <p:grpSp>
        <p:nvGrpSpPr>
          <p:cNvPr id="779300" name="Group 36"/>
          <p:cNvGrpSpPr>
            <a:grpSpLocks/>
          </p:cNvGrpSpPr>
          <p:nvPr/>
        </p:nvGrpSpPr>
        <p:grpSpPr bwMode="auto">
          <a:xfrm>
            <a:off x="2676525" y="2178050"/>
            <a:ext cx="598488" cy="1476375"/>
            <a:chOff x="1930" y="2190"/>
            <a:chExt cx="377" cy="930"/>
          </a:xfrm>
        </p:grpSpPr>
        <p:sp>
          <p:nvSpPr>
            <p:cNvPr id="39059" name="Rectangle 37"/>
            <p:cNvSpPr>
              <a:spLocks noChangeArrowheads="1"/>
            </p:cNvSpPr>
            <p:nvPr/>
          </p:nvSpPr>
          <p:spPr bwMode="auto">
            <a:xfrm>
              <a:off x="1930" y="281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9060" name="Rectangle 38"/>
            <p:cNvSpPr>
              <a:spLocks noChangeArrowheads="1"/>
            </p:cNvSpPr>
            <p:nvPr/>
          </p:nvSpPr>
          <p:spPr bwMode="auto">
            <a:xfrm>
              <a:off x="1930" y="250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61" name="Rectangle 39"/>
            <p:cNvSpPr>
              <a:spLocks noChangeArrowheads="1"/>
            </p:cNvSpPr>
            <p:nvPr/>
          </p:nvSpPr>
          <p:spPr bwMode="auto">
            <a:xfrm>
              <a:off x="1930" y="219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304" name="Group 40"/>
          <p:cNvGrpSpPr>
            <a:grpSpLocks/>
          </p:cNvGrpSpPr>
          <p:nvPr/>
        </p:nvGrpSpPr>
        <p:grpSpPr bwMode="auto">
          <a:xfrm>
            <a:off x="2076450" y="2178050"/>
            <a:ext cx="600075" cy="1476375"/>
            <a:chOff x="1552" y="2190"/>
            <a:chExt cx="378" cy="930"/>
          </a:xfrm>
        </p:grpSpPr>
        <p:sp>
          <p:nvSpPr>
            <p:cNvPr id="39056" name="Rectangle 41"/>
            <p:cNvSpPr>
              <a:spLocks noChangeArrowheads="1"/>
            </p:cNvSpPr>
            <p:nvPr/>
          </p:nvSpPr>
          <p:spPr bwMode="auto">
            <a:xfrm>
              <a:off x="1552" y="2810"/>
              <a:ext cx="37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57" name="Rectangle 42"/>
            <p:cNvSpPr>
              <a:spLocks noChangeArrowheads="1"/>
            </p:cNvSpPr>
            <p:nvPr/>
          </p:nvSpPr>
          <p:spPr bwMode="auto">
            <a:xfrm>
              <a:off x="1552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9058" name="Rectangle 43"/>
            <p:cNvSpPr>
              <a:spLocks noChangeArrowheads="1"/>
            </p:cNvSpPr>
            <p:nvPr/>
          </p:nvSpPr>
          <p:spPr bwMode="auto">
            <a:xfrm>
              <a:off x="1552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779308" name="Group 44"/>
          <p:cNvGrpSpPr>
            <a:grpSpLocks/>
          </p:cNvGrpSpPr>
          <p:nvPr/>
        </p:nvGrpSpPr>
        <p:grpSpPr bwMode="auto">
          <a:xfrm>
            <a:off x="1477963" y="2178050"/>
            <a:ext cx="598487" cy="1476375"/>
            <a:chOff x="1117" y="1948"/>
            <a:chExt cx="377" cy="930"/>
          </a:xfrm>
        </p:grpSpPr>
        <p:sp>
          <p:nvSpPr>
            <p:cNvPr id="39053" name="Rectangle 45"/>
            <p:cNvSpPr>
              <a:spLocks noChangeArrowheads="1"/>
            </p:cNvSpPr>
            <p:nvPr/>
          </p:nvSpPr>
          <p:spPr bwMode="auto">
            <a:xfrm>
              <a:off x="1117" y="256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54" name="Rectangle 46"/>
            <p:cNvSpPr>
              <a:spLocks noChangeArrowheads="1"/>
            </p:cNvSpPr>
            <p:nvPr/>
          </p:nvSpPr>
          <p:spPr bwMode="auto">
            <a:xfrm>
              <a:off x="1117" y="225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55" name="Rectangle 47"/>
            <p:cNvSpPr>
              <a:spLocks noChangeArrowheads="1"/>
            </p:cNvSpPr>
            <p:nvPr/>
          </p:nvSpPr>
          <p:spPr bwMode="auto">
            <a:xfrm>
              <a:off x="1117" y="1948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</p:grpSp>
      <p:sp>
        <p:nvSpPr>
          <p:cNvPr id="779312" name="Rectangle 48"/>
          <p:cNvSpPr>
            <a:spLocks noChangeArrowheads="1"/>
          </p:cNvSpPr>
          <p:nvPr/>
        </p:nvSpPr>
        <p:spPr bwMode="auto">
          <a:xfrm>
            <a:off x="7470775" y="1447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9313" name="Rectangle 49"/>
          <p:cNvSpPr>
            <a:spLocks noChangeArrowheads="1"/>
          </p:cNvSpPr>
          <p:nvPr/>
        </p:nvSpPr>
        <p:spPr bwMode="auto">
          <a:xfrm>
            <a:off x="6872288" y="14478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9314" name="Rectangle 50"/>
          <p:cNvSpPr>
            <a:spLocks noChangeArrowheads="1"/>
          </p:cNvSpPr>
          <p:nvPr/>
        </p:nvSpPr>
        <p:spPr bwMode="auto">
          <a:xfrm>
            <a:off x="6272213" y="1447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9315" name="Rectangle 51"/>
          <p:cNvSpPr>
            <a:spLocks noChangeArrowheads="1"/>
          </p:cNvSpPr>
          <p:nvPr/>
        </p:nvSpPr>
        <p:spPr bwMode="auto">
          <a:xfrm>
            <a:off x="5673725" y="14478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779316" name="Rectangle 52"/>
          <p:cNvSpPr>
            <a:spLocks noChangeArrowheads="1"/>
          </p:cNvSpPr>
          <p:nvPr/>
        </p:nvSpPr>
        <p:spPr bwMode="auto">
          <a:xfrm>
            <a:off x="5073650" y="1447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4475163" y="14478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875088" y="1447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9319" name="Rectangle 55"/>
          <p:cNvSpPr>
            <a:spLocks noChangeArrowheads="1"/>
          </p:cNvSpPr>
          <p:nvPr/>
        </p:nvSpPr>
        <p:spPr bwMode="auto">
          <a:xfrm>
            <a:off x="3275013" y="1447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779320" name="Rectangle 56"/>
          <p:cNvSpPr>
            <a:spLocks noChangeArrowheads="1"/>
          </p:cNvSpPr>
          <p:nvPr/>
        </p:nvSpPr>
        <p:spPr bwMode="auto">
          <a:xfrm>
            <a:off x="2676525" y="14478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779321" name="Rectangle 57"/>
          <p:cNvSpPr>
            <a:spLocks noChangeArrowheads="1"/>
          </p:cNvSpPr>
          <p:nvPr/>
        </p:nvSpPr>
        <p:spPr bwMode="auto">
          <a:xfrm>
            <a:off x="2076450" y="1447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779322" name="Rectangle 58"/>
          <p:cNvSpPr>
            <a:spLocks noChangeArrowheads="1"/>
          </p:cNvSpPr>
          <p:nvPr/>
        </p:nvSpPr>
        <p:spPr bwMode="auto">
          <a:xfrm>
            <a:off x="1477963" y="1447800"/>
            <a:ext cx="5984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sp>
        <p:nvSpPr>
          <p:cNvPr id="779351" name="Rectangle 87"/>
          <p:cNvSpPr>
            <a:spLocks noChangeArrowheads="1"/>
          </p:cNvSpPr>
          <p:nvPr/>
        </p:nvSpPr>
        <p:spPr bwMode="auto">
          <a:xfrm>
            <a:off x="8086725" y="1447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grpSp>
        <p:nvGrpSpPr>
          <p:cNvPr id="779354" name="Group 90"/>
          <p:cNvGrpSpPr>
            <a:grpSpLocks/>
          </p:cNvGrpSpPr>
          <p:nvPr/>
        </p:nvGrpSpPr>
        <p:grpSpPr bwMode="auto">
          <a:xfrm>
            <a:off x="466725" y="1447800"/>
            <a:ext cx="8204200" cy="2206625"/>
            <a:chOff x="240" y="1440"/>
            <a:chExt cx="5168" cy="1390"/>
          </a:xfrm>
        </p:grpSpPr>
        <p:sp>
          <p:nvSpPr>
            <p:cNvPr id="39028" name="Rectangle 60"/>
            <p:cNvSpPr>
              <a:spLocks noChangeArrowheads="1"/>
            </p:cNvSpPr>
            <p:nvPr/>
          </p:nvSpPr>
          <p:spPr bwMode="auto">
            <a:xfrm>
              <a:off x="240" y="252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39029" name="Rectangle 61"/>
            <p:cNvSpPr>
              <a:spLocks noChangeArrowheads="1"/>
            </p:cNvSpPr>
            <p:nvPr/>
          </p:nvSpPr>
          <p:spPr bwMode="auto">
            <a:xfrm>
              <a:off x="240" y="221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sp>
          <p:nvSpPr>
            <p:cNvPr id="39030" name="Rectangle 62"/>
            <p:cNvSpPr>
              <a:spLocks noChangeArrowheads="1"/>
            </p:cNvSpPr>
            <p:nvPr/>
          </p:nvSpPr>
          <p:spPr bwMode="auto">
            <a:xfrm>
              <a:off x="240" y="190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39031" name="Rectangle 63"/>
            <p:cNvSpPr>
              <a:spLocks noChangeArrowheads="1"/>
            </p:cNvSpPr>
            <p:nvPr/>
          </p:nvSpPr>
          <p:spPr bwMode="auto">
            <a:xfrm>
              <a:off x="240" y="1440"/>
              <a:ext cx="637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Ref:</a:t>
              </a:r>
            </a:p>
            <a:p>
              <a:pPr algn="l">
                <a:lnSpc>
                  <a:spcPct val="5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Page:</a:t>
              </a:r>
            </a:p>
          </p:txBody>
        </p:sp>
        <p:sp>
          <p:nvSpPr>
            <p:cNvPr id="39032" name="Line 65"/>
            <p:cNvSpPr>
              <a:spLocks noChangeShapeType="1"/>
            </p:cNvSpPr>
            <p:nvPr/>
          </p:nvSpPr>
          <p:spPr bwMode="auto">
            <a:xfrm>
              <a:off x="240" y="1900"/>
              <a:ext cx="516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9033" name="Group 89"/>
            <p:cNvGrpSpPr>
              <a:grpSpLocks/>
            </p:cNvGrpSpPr>
            <p:nvPr/>
          </p:nvGrpSpPr>
          <p:grpSpPr bwMode="auto">
            <a:xfrm>
              <a:off x="240" y="2210"/>
              <a:ext cx="5161" cy="310"/>
              <a:chOff x="240" y="2210"/>
              <a:chExt cx="4790" cy="310"/>
            </a:xfrm>
          </p:grpSpPr>
          <p:sp>
            <p:nvSpPr>
              <p:cNvPr id="39051" name="Line 66"/>
              <p:cNvSpPr>
                <a:spLocks noChangeShapeType="1"/>
              </p:cNvSpPr>
              <p:nvPr/>
            </p:nvSpPr>
            <p:spPr bwMode="auto">
              <a:xfrm>
                <a:off x="240" y="2210"/>
                <a:ext cx="47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52" name="Line 67"/>
              <p:cNvSpPr>
                <a:spLocks noChangeShapeType="1"/>
              </p:cNvSpPr>
              <p:nvPr/>
            </p:nvSpPr>
            <p:spPr bwMode="auto">
              <a:xfrm>
                <a:off x="240" y="2520"/>
                <a:ext cx="47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9034" name="Line 69"/>
            <p:cNvSpPr>
              <a:spLocks noChangeShapeType="1"/>
            </p:cNvSpPr>
            <p:nvPr/>
          </p:nvSpPr>
          <p:spPr bwMode="auto">
            <a:xfrm>
              <a:off x="240" y="1440"/>
              <a:ext cx="0" cy="13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5" name="Line 70"/>
            <p:cNvSpPr>
              <a:spLocks noChangeShapeType="1"/>
            </p:cNvSpPr>
            <p:nvPr/>
          </p:nvSpPr>
          <p:spPr bwMode="auto">
            <a:xfrm>
              <a:off x="877" y="1440"/>
              <a:ext cx="0" cy="1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6" name="Line 71"/>
            <p:cNvSpPr>
              <a:spLocks noChangeShapeType="1"/>
            </p:cNvSpPr>
            <p:nvPr/>
          </p:nvSpPr>
          <p:spPr bwMode="auto">
            <a:xfrm>
              <a:off x="1254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7" name="Line 72"/>
            <p:cNvSpPr>
              <a:spLocks noChangeShapeType="1"/>
            </p:cNvSpPr>
            <p:nvPr/>
          </p:nvSpPr>
          <p:spPr bwMode="auto">
            <a:xfrm>
              <a:off x="163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8" name="Line 73"/>
            <p:cNvSpPr>
              <a:spLocks noChangeShapeType="1"/>
            </p:cNvSpPr>
            <p:nvPr/>
          </p:nvSpPr>
          <p:spPr bwMode="auto">
            <a:xfrm>
              <a:off x="2009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39" name="Line 74"/>
            <p:cNvSpPr>
              <a:spLocks noChangeShapeType="1"/>
            </p:cNvSpPr>
            <p:nvPr/>
          </p:nvSpPr>
          <p:spPr bwMode="auto">
            <a:xfrm>
              <a:off x="2387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0" name="Line 75"/>
            <p:cNvSpPr>
              <a:spLocks noChangeShapeType="1"/>
            </p:cNvSpPr>
            <p:nvPr/>
          </p:nvSpPr>
          <p:spPr bwMode="auto">
            <a:xfrm>
              <a:off x="2765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1" name="Line 76"/>
            <p:cNvSpPr>
              <a:spLocks noChangeShapeType="1"/>
            </p:cNvSpPr>
            <p:nvPr/>
          </p:nvSpPr>
          <p:spPr bwMode="auto">
            <a:xfrm>
              <a:off x="314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2" name="Line 77"/>
            <p:cNvSpPr>
              <a:spLocks noChangeShapeType="1"/>
            </p:cNvSpPr>
            <p:nvPr/>
          </p:nvSpPr>
          <p:spPr bwMode="auto">
            <a:xfrm>
              <a:off x="3520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3" name="Line 78"/>
            <p:cNvSpPr>
              <a:spLocks noChangeShapeType="1"/>
            </p:cNvSpPr>
            <p:nvPr/>
          </p:nvSpPr>
          <p:spPr bwMode="auto">
            <a:xfrm>
              <a:off x="3897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4" name="Line 79"/>
            <p:cNvSpPr>
              <a:spLocks noChangeShapeType="1"/>
            </p:cNvSpPr>
            <p:nvPr/>
          </p:nvSpPr>
          <p:spPr bwMode="auto">
            <a:xfrm>
              <a:off x="4275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45" name="Line 80"/>
            <p:cNvSpPr>
              <a:spLocks noChangeShapeType="1"/>
            </p:cNvSpPr>
            <p:nvPr/>
          </p:nvSpPr>
          <p:spPr bwMode="auto">
            <a:xfrm>
              <a:off x="465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9046" name="Group 82"/>
            <p:cNvGrpSpPr>
              <a:grpSpLocks/>
            </p:cNvGrpSpPr>
            <p:nvPr/>
          </p:nvGrpSpPr>
          <p:grpSpPr bwMode="auto">
            <a:xfrm>
              <a:off x="240" y="1440"/>
              <a:ext cx="5160" cy="1390"/>
              <a:chOff x="240" y="1440"/>
              <a:chExt cx="4790" cy="1390"/>
            </a:xfrm>
          </p:grpSpPr>
          <p:sp>
            <p:nvSpPr>
              <p:cNvPr id="39048" name="Line 64"/>
              <p:cNvSpPr>
                <a:spLocks noChangeShapeType="1"/>
              </p:cNvSpPr>
              <p:nvPr/>
            </p:nvSpPr>
            <p:spPr bwMode="auto">
              <a:xfrm>
                <a:off x="240" y="1440"/>
                <a:ext cx="47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49" name="Line 68"/>
              <p:cNvSpPr>
                <a:spLocks noChangeShapeType="1"/>
              </p:cNvSpPr>
              <p:nvPr/>
            </p:nvSpPr>
            <p:spPr bwMode="auto">
              <a:xfrm>
                <a:off x="240" y="2830"/>
                <a:ext cx="47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50" name="Line 81"/>
              <p:cNvSpPr>
                <a:spLocks noChangeShapeType="1"/>
              </p:cNvSpPr>
              <p:nvPr/>
            </p:nvSpPr>
            <p:spPr bwMode="auto">
              <a:xfrm>
                <a:off x="5030" y="1440"/>
                <a:ext cx="0" cy="139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9047" name="Line 88"/>
            <p:cNvSpPr>
              <a:spLocks noChangeShapeType="1"/>
            </p:cNvSpPr>
            <p:nvPr/>
          </p:nvSpPr>
          <p:spPr bwMode="auto">
            <a:xfrm>
              <a:off x="5024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944" name="Group 99"/>
          <p:cNvGrpSpPr>
            <a:grpSpLocks/>
          </p:cNvGrpSpPr>
          <p:nvPr/>
        </p:nvGrpSpPr>
        <p:grpSpPr bwMode="auto">
          <a:xfrm>
            <a:off x="6862763" y="5226050"/>
            <a:ext cx="598488" cy="1476375"/>
            <a:chOff x="4573" y="2190"/>
            <a:chExt cx="377" cy="930"/>
          </a:xfrm>
        </p:grpSpPr>
        <p:sp>
          <p:nvSpPr>
            <p:cNvPr id="39019" name="Rectangle 100"/>
            <p:cNvSpPr>
              <a:spLocks noChangeArrowheads="1"/>
            </p:cNvSpPr>
            <p:nvPr/>
          </p:nvSpPr>
          <p:spPr bwMode="auto">
            <a:xfrm>
              <a:off x="4573" y="2810"/>
              <a:ext cx="37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20" name="Rectangle 101"/>
            <p:cNvSpPr>
              <a:spLocks noChangeArrowheads="1"/>
            </p:cNvSpPr>
            <p:nvPr/>
          </p:nvSpPr>
          <p:spPr bwMode="auto">
            <a:xfrm>
              <a:off x="4573" y="250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21" name="Rectangle 102"/>
            <p:cNvSpPr>
              <a:spLocks noChangeArrowheads="1"/>
            </p:cNvSpPr>
            <p:nvPr/>
          </p:nvSpPr>
          <p:spPr bwMode="auto">
            <a:xfrm>
              <a:off x="4573" y="219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</p:grpSp>
      <p:grpSp>
        <p:nvGrpSpPr>
          <p:cNvPr id="38947" name="Group 111"/>
          <p:cNvGrpSpPr>
            <a:grpSpLocks/>
          </p:cNvGrpSpPr>
          <p:nvPr/>
        </p:nvGrpSpPr>
        <p:grpSpPr bwMode="auto">
          <a:xfrm>
            <a:off x="5064125" y="5226050"/>
            <a:ext cx="600075" cy="1476375"/>
            <a:chOff x="3440" y="2190"/>
            <a:chExt cx="378" cy="930"/>
          </a:xfrm>
        </p:grpSpPr>
        <p:sp>
          <p:nvSpPr>
            <p:cNvPr id="39010" name="Rectangle 112"/>
            <p:cNvSpPr>
              <a:spLocks noChangeArrowheads="1"/>
            </p:cNvSpPr>
            <p:nvPr/>
          </p:nvSpPr>
          <p:spPr bwMode="auto">
            <a:xfrm>
              <a:off x="3440" y="281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11" name="Rectangle 113"/>
            <p:cNvSpPr>
              <a:spLocks noChangeArrowheads="1"/>
            </p:cNvSpPr>
            <p:nvPr/>
          </p:nvSpPr>
          <p:spPr bwMode="auto">
            <a:xfrm>
              <a:off x="3440" y="2500"/>
              <a:ext cx="378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9012" name="Rectangle 114"/>
            <p:cNvSpPr>
              <a:spLocks noChangeArrowheads="1"/>
            </p:cNvSpPr>
            <p:nvPr/>
          </p:nvSpPr>
          <p:spPr bwMode="auto">
            <a:xfrm>
              <a:off x="3440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950" name="Group 123"/>
          <p:cNvGrpSpPr>
            <a:grpSpLocks/>
          </p:cNvGrpSpPr>
          <p:nvPr/>
        </p:nvGrpSpPr>
        <p:grpSpPr bwMode="auto">
          <a:xfrm>
            <a:off x="3265488" y="5226050"/>
            <a:ext cx="600075" cy="1476375"/>
            <a:chOff x="2307" y="2190"/>
            <a:chExt cx="378" cy="930"/>
          </a:xfrm>
        </p:grpSpPr>
        <p:sp>
          <p:nvSpPr>
            <p:cNvPr id="39001" name="Rectangle 124"/>
            <p:cNvSpPr>
              <a:spLocks noChangeArrowheads="1"/>
            </p:cNvSpPr>
            <p:nvPr/>
          </p:nvSpPr>
          <p:spPr bwMode="auto">
            <a:xfrm>
              <a:off x="2307" y="2810"/>
              <a:ext cx="378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39002" name="Rectangle 125"/>
            <p:cNvSpPr>
              <a:spLocks noChangeArrowheads="1"/>
            </p:cNvSpPr>
            <p:nvPr/>
          </p:nvSpPr>
          <p:spPr bwMode="auto">
            <a:xfrm>
              <a:off x="2307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03" name="Rectangle 126"/>
            <p:cNvSpPr>
              <a:spLocks noChangeArrowheads="1"/>
            </p:cNvSpPr>
            <p:nvPr/>
          </p:nvSpPr>
          <p:spPr bwMode="auto">
            <a:xfrm>
              <a:off x="2307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951" name="Group 127"/>
          <p:cNvGrpSpPr>
            <a:grpSpLocks/>
          </p:cNvGrpSpPr>
          <p:nvPr/>
        </p:nvGrpSpPr>
        <p:grpSpPr bwMode="auto">
          <a:xfrm>
            <a:off x="2667000" y="5226050"/>
            <a:ext cx="598488" cy="1476375"/>
            <a:chOff x="1930" y="2190"/>
            <a:chExt cx="377" cy="930"/>
          </a:xfrm>
        </p:grpSpPr>
        <p:sp>
          <p:nvSpPr>
            <p:cNvPr id="38998" name="Rectangle 128"/>
            <p:cNvSpPr>
              <a:spLocks noChangeArrowheads="1"/>
            </p:cNvSpPr>
            <p:nvPr/>
          </p:nvSpPr>
          <p:spPr bwMode="auto">
            <a:xfrm>
              <a:off x="1930" y="2810"/>
              <a:ext cx="377" cy="3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8999" name="Rectangle 129"/>
            <p:cNvSpPr>
              <a:spLocks noChangeArrowheads="1"/>
            </p:cNvSpPr>
            <p:nvPr/>
          </p:nvSpPr>
          <p:spPr bwMode="auto">
            <a:xfrm>
              <a:off x="1930" y="2500"/>
              <a:ext cx="377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9000" name="Rectangle 130"/>
            <p:cNvSpPr>
              <a:spLocks noChangeArrowheads="1"/>
            </p:cNvSpPr>
            <p:nvPr/>
          </p:nvSpPr>
          <p:spPr bwMode="auto">
            <a:xfrm>
              <a:off x="1930" y="2190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952" name="Group 131"/>
          <p:cNvGrpSpPr>
            <a:grpSpLocks/>
          </p:cNvGrpSpPr>
          <p:nvPr/>
        </p:nvGrpSpPr>
        <p:grpSpPr bwMode="auto">
          <a:xfrm>
            <a:off x="2066925" y="5226050"/>
            <a:ext cx="600075" cy="1476375"/>
            <a:chOff x="1552" y="2190"/>
            <a:chExt cx="378" cy="930"/>
          </a:xfrm>
        </p:grpSpPr>
        <p:sp>
          <p:nvSpPr>
            <p:cNvPr id="38995" name="Rectangle 132"/>
            <p:cNvSpPr>
              <a:spLocks noChangeArrowheads="1"/>
            </p:cNvSpPr>
            <p:nvPr/>
          </p:nvSpPr>
          <p:spPr bwMode="auto">
            <a:xfrm>
              <a:off x="1552" y="2810"/>
              <a:ext cx="378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96" name="Rectangle 133"/>
            <p:cNvSpPr>
              <a:spLocks noChangeArrowheads="1"/>
            </p:cNvSpPr>
            <p:nvPr/>
          </p:nvSpPr>
          <p:spPr bwMode="auto">
            <a:xfrm>
              <a:off x="1552" y="2500"/>
              <a:ext cx="378" cy="310"/>
            </a:xfrm>
            <a:prstGeom prst="rect">
              <a:avLst/>
            </a:prstGeom>
            <a:solidFill>
              <a:srgbClr val="FF66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8997" name="Rectangle 134"/>
            <p:cNvSpPr>
              <a:spLocks noChangeArrowheads="1"/>
            </p:cNvSpPr>
            <p:nvPr/>
          </p:nvSpPr>
          <p:spPr bwMode="auto">
            <a:xfrm>
              <a:off x="1552" y="2190"/>
              <a:ext cx="378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8953" name="Group 135"/>
          <p:cNvGrpSpPr>
            <a:grpSpLocks/>
          </p:cNvGrpSpPr>
          <p:nvPr/>
        </p:nvGrpSpPr>
        <p:grpSpPr bwMode="auto">
          <a:xfrm>
            <a:off x="1468438" y="5226050"/>
            <a:ext cx="598488" cy="1476375"/>
            <a:chOff x="1117" y="1948"/>
            <a:chExt cx="377" cy="930"/>
          </a:xfrm>
        </p:grpSpPr>
        <p:sp>
          <p:nvSpPr>
            <p:cNvPr id="38992" name="Rectangle 136"/>
            <p:cNvSpPr>
              <a:spLocks noChangeArrowheads="1"/>
            </p:cNvSpPr>
            <p:nvPr/>
          </p:nvSpPr>
          <p:spPr bwMode="auto">
            <a:xfrm>
              <a:off x="1117" y="256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93" name="Rectangle 137"/>
            <p:cNvSpPr>
              <a:spLocks noChangeArrowheads="1"/>
            </p:cNvSpPr>
            <p:nvPr/>
          </p:nvSpPr>
          <p:spPr bwMode="auto">
            <a:xfrm>
              <a:off x="1117" y="2258"/>
              <a:ext cx="37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endParaRPr lang="ko-KR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94" name="Rectangle 138"/>
            <p:cNvSpPr>
              <a:spLocks noChangeArrowheads="1"/>
            </p:cNvSpPr>
            <p:nvPr/>
          </p:nvSpPr>
          <p:spPr bwMode="auto">
            <a:xfrm>
              <a:off x="1117" y="1948"/>
              <a:ext cx="377" cy="31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</p:grpSp>
      <p:sp>
        <p:nvSpPr>
          <p:cNvPr id="38955" name="Rectangle 140"/>
          <p:cNvSpPr>
            <a:spLocks noChangeArrowheads="1"/>
          </p:cNvSpPr>
          <p:nvPr/>
        </p:nvSpPr>
        <p:spPr bwMode="auto">
          <a:xfrm>
            <a:off x="6862763" y="44958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 dirty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664200" y="4495800"/>
            <a:ext cx="1198563" cy="2206625"/>
            <a:chOff x="5664200" y="4495800"/>
            <a:chExt cx="1198563" cy="2206625"/>
          </a:xfrm>
        </p:grpSpPr>
        <p:grpSp>
          <p:nvGrpSpPr>
            <p:cNvPr id="38945" name="Group 103"/>
            <p:cNvGrpSpPr>
              <a:grpSpLocks/>
            </p:cNvGrpSpPr>
            <p:nvPr/>
          </p:nvGrpSpPr>
          <p:grpSpPr bwMode="auto">
            <a:xfrm>
              <a:off x="6262688" y="5226050"/>
              <a:ext cx="600075" cy="1476375"/>
              <a:chOff x="4195" y="2190"/>
              <a:chExt cx="378" cy="930"/>
            </a:xfrm>
          </p:grpSpPr>
          <p:sp>
            <p:nvSpPr>
              <p:cNvPr id="39016" name="Rectangle 104"/>
              <p:cNvSpPr>
                <a:spLocks noChangeArrowheads="1"/>
              </p:cNvSpPr>
              <p:nvPr/>
            </p:nvSpPr>
            <p:spPr bwMode="auto">
              <a:xfrm>
                <a:off x="4195" y="2810"/>
                <a:ext cx="378" cy="31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17" name="Rectangle 105"/>
              <p:cNvSpPr>
                <a:spLocks noChangeArrowheads="1"/>
              </p:cNvSpPr>
              <p:nvPr/>
            </p:nvSpPr>
            <p:spPr bwMode="auto">
              <a:xfrm>
                <a:off x="4195" y="2500"/>
                <a:ext cx="378" cy="3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18" name="Rectangle 106"/>
              <p:cNvSpPr>
                <a:spLocks noChangeArrowheads="1"/>
              </p:cNvSpPr>
              <p:nvPr/>
            </p:nvSpPr>
            <p:spPr bwMode="auto">
              <a:xfrm>
                <a:off x="4195" y="219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8946" name="Group 107"/>
            <p:cNvGrpSpPr>
              <a:grpSpLocks/>
            </p:cNvGrpSpPr>
            <p:nvPr/>
          </p:nvGrpSpPr>
          <p:grpSpPr bwMode="auto">
            <a:xfrm>
              <a:off x="5664200" y="5226050"/>
              <a:ext cx="598488" cy="1476375"/>
              <a:chOff x="3818" y="2190"/>
              <a:chExt cx="377" cy="930"/>
            </a:xfrm>
          </p:grpSpPr>
          <p:sp>
            <p:nvSpPr>
              <p:cNvPr id="39013" name="Rectangle 108"/>
              <p:cNvSpPr>
                <a:spLocks noChangeArrowheads="1"/>
              </p:cNvSpPr>
              <p:nvPr/>
            </p:nvSpPr>
            <p:spPr bwMode="auto">
              <a:xfrm>
                <a:off x="3818" y="2810"/>
                <a:ext cx="377" cy="31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14" name="Rectangle 109"/>
              <p:cNvSpPr>
                <a:spLocks noChangeArrowheads="1"/>
              </p:cNvSpPr>
              <p:nvPr/>
            </p:nvSpPr>
            <p:spPr bwMode="auto">
              <a:xfrm>
                <a:off x="3818" y="2500"/>
                <a:ext cx="377" cy="3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15" name="Rectangle 110"/>
              <p:cNvSpPr>
                <a:spLocks noChangeArrowheads="1"/>
              </p:cNvSpPr>
              <p:nvPr/>
            </p:nvSpPr>
            <p:spPr bwMode="auto">
              <a:xfrm>
                <a:off x="3818" y="219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8956" name="Rectangle 141"/>
            <p:cNvSpPr>
              <a:spLocks noChangeArrowheads="1"/>
            </p:cNvSpPr>
            <p:nvPr/>
          </p:nvSpPr>
          <p:spPr bwMode="auto">
            <a:xfrm>
              <a:off x="6262688" y="4495800"/>
              <a:ext cx="600075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38957" name="Rectangle 142"/>
            <p:cNvSpPr>
              <a:spLocks noChangeArrowheads="1"/>
            </p:cNvSpPr>
            <p:nvPr/>
          </p:nvSpPr>
          <p:spPr bwMode="auto">
            <a:xfrm>
              <a:off x="5664200" y="4495800"/>
              <a:ext cx="598488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</p:grpSp>
      <p:sp>
        <p:nvSpPr>
          <p:cNvPr id="38958" name="Rectangle 143"/>
          <p:cNvSpPr>
            <a:spLocks noChangeArrowheads="1"/>
          </p:cNvSpPr>
          <p:nvPr/>
        </p:nvSpPr>
        <p:spPr bwMode="auto">
          <a:xfrm>
            <a:off x="5064125" y="4495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 dirty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65563" y="4495800"/>
            <a:ext cx="1198563" cy="2206625"/>
            <a:chOff x="3865563" y="4495800"/>
            <a:chExt cx="1198563" cy="2206625"/>
          </a:xfrm>
        </p:grpSpPr>
        <p:grpSp>
          <p:nvGrpSpPr>
            <p:cNvPr id="38948" name="Group 115"/>
            <p:cNvGrpSpPr>
              <a:grpSpLocks/>
            </p:cNvGrpSpPr>
            <p:nvPr/>
          </p:nvGrpSpPr>
          <p:grpSpPr bwMode="auto">
            <a:xfrm>
              <a:off x="4465638" y="5226050"/>
              <a:ext cx="598488" cy="1476375"/>
              <a:chOff x="3063" y="2190"/>
              <a:chExt cx="377" cy="930"/>
            </a:xfrm>
          </p:grpSpPr>
          <p:sp>
            <p:nvSpPr>
              <p:cNvPr id="39007" name="Rectangle 116"/>
              <p:cNvSpPr>
                <a:spLocks noChangeArrowheads="1"/>
              </p:cNvSpPr>
              <p:nvPr/>
            </p:nvSpPr>
            <p:spPr bwMode="auto">
              <a:xfrm>
                <a:off x="3063" y="2810"/>
                <a:ext cx="377" cy="31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08" name="Rectangle 117"/>
              <p:cNvSpPr>
                <a:spLocks noChangeArrowheads="1"/>
              </p:cNvSpPr>
              <p:nvPr/>
            </p:nvSpPr>
            <p:spPr bwMode="auto">
              <a:xfrm>
                <a:off x="3063" y="2500"/>
                <a:ext cx="377" cy="310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09" name="Rectangle 118"/>
              <p:cNvSpPr>
                <a:spLocks noChangeArrowheads="1"/>
              </p:cNvSpPr>
              <p:nvPr/>
            </p:nvSpPr>
            <p:spPr bwMode="auto">
              <a:xfrm>
                <a:off x="3063" y="219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8949" name="Group 119"/>
            <p:cNvGrpSpPr>
              <a:grpSpLocks/>
            </p:cNvGrpSpPr>
            <p:nvPr/>
          </p:nvGrpSpPr>
          <p:grpSpPr bwMode="auto">
            <a:xfrm>
              <a:off x="3865563" y="5226050"/>
              <a:ext cx="600075" cy="1476375"/>
              <a:chOff x="2685" y="2190"/>
              <a:chExt cx="378" cy="930"/>
            </a:xfrm>
          </p:grpSpPr>
          <p:sp>
            <p:nvSpPr>
              <p:cNvPr id="39004" name="Rectangle 120"/>
              <p:cNvSpPr>
                <a:spLocks noChangeArrowheads="1"/>
              </p:cNvSpPr>
              <p:nvPr/>
            </p:nvSpPr>
            <p:spPr bwMode="auto">
              <a:xfrm>
                <a:off x="2685" y="2810"/>
                <a:ext cx="378" cy="31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05" name="Rectangle 121"/>
              <p:cNvSpPr>
                <a:spLocks noChangeArrowheads="1"/>
              </p:cNvSpPr>
              <p:nvPr/>
            </p:nvSpPr>
            <p:spPr bwMode="auto">
              <a:xfrm>
                <a:off x="2685" y="2500"/>
                <a:ext cx="378" cy="310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06" name="Rectangle 122"/>
              <p:cNvSpPr>
                <a:spLocks noChangeArrowheads="1"/>
              </p:cNvSpPr>
              <p:nvPr/>
            </p:nvSpPr>
            <p:spPr bwMode="auto">
              <a:xfrm>
                <a:off x="2685" y="219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8959" name="Rectangle 144"/>
            <p:cNvSpPr>
              <a:spLocks noChangeArrowheads="1"/>
            </p:cNvSpPr>
            <p:nvPr/>
          </p:nvSpPr>
          <p:spPr bwMode="auto">
            <a:xfrm>
              <a:off x="4465638" y="4495800"/>
              <a:ext cx="598488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38960" name="Rectangle 145"/>
            <p:cNvSpPr>
              <a:spLocks noChangeArrowheads="1"/>
            </p:cNvSpPr>
            <p:nvPr/>
          </p:nvSpPr>
          <p:spPr bwMode="auto">
            <a:xfrm>
              <a:off x="3865563" y="4495800"/>
              <a:ext cx="600075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</p:grpSp>
      <p:sp>
        <p:nvSpPr>
          <p:cNvPr id="38961" name="Rectangle 146"/>
          <p:cNvSpPr>
            <a:spLocks noChangeArrowheads="1"/>
          </p:cNvSpPr>
          <p:nvPr/>
        </p:nvSpPr>
        <p:spPr bwMode="auto">
          <a:xfrm>
            <a:off x="3265488" y="4495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 dirty="0">
                <a:latin typeface="Gill Sans" charset="0"/>
                <a:ea typeface="Gill Sans" charset="0"/>
                <a:cs typeface="Gill Sans" charset="0"/>
              </a:rPr>
              <a:t>D</a:t>
            </a:r>
          </a:p>
        </p:txBody>
      </p:sp>
      <p:sp>
        <p:nvSpPr>
          <p:cNvPr id="38962" name="Rectangle 147"/>
          <p:cNvSpPr>
            <a:spLocks noChangeArrowheads="1"/>
          </p:cNvSpPr>
          <p:nvPr/>
        </p:nvSpPr>
        <p:spPr bwMode="auto">
          <a:xfrm>
            <a:off x="2667000" y="44958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C</a:t>
            </a:r>
          </a:p>
        </p:txBody>
      </p:sp>
      <p:sp>
        <p:nvSpPr>
          <p:cNvPr id="38963" name="Rectangle 148"/>
          <p:cNvSpPr>
            <a:spLocks noChangeArrowheads="1"/>
          </p:cNvSpPr>
          <p:nvPr/>
        </p:nvSpPr>
        <p:spPr bwMode="auto">
          <a:xfrm>
            <a:off x="2066925" y="4495800"/>
            <a:ext cx="60007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B</a:t>
            </a:r>
          </a:p>
        </p:txBody>
      </p:sp>
      <p:sp>
        <p:nvSpPr>
          <p:cNvPr id="38964" name="Rectangle 149"/>
          <p:cNvSpPr>
            <a:spLocks noChangeArrowheads="1"/>
          </p:cNvSpPr>
          <p:nvPr/>
        </p:nvSpPr>
        <p:spPr bwMode="auto">
          <a:xfrm>
            <a:off x="1468438" y="4495800"/>
            <a:ext cx="598488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99FF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78" tIns="44445" rIns="90478" bIns="44445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ko-KR" sz="2400" b="0">
                <a:latin typeface="Gill Sans" charset="0"/>
                <a:ea typeface="Gill Sans" charset="0"/>
                <a:cs typeface="Gill Sans" charset="0"/>
              </a:rPr>
              <a:t>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61250" y="4495800"/>
            <a:ext cx="1216025" cy="2206625"/>
            <a:chOff x="7461250" y="4495800"/>
            <a:chExt cx="1216025" cy="2206625"/>
          </a:xfrm>
        </p:grpSpPr>
        <p:grpSp>
          <p:nvGrpSpPr>
            <p:cNvPr id="38942" name="Group 91"/>
            <p:cNvGrpSpPr>
              <a:grpSpLocks/>
            </p:cNvGrpSpPr>
            <p:nvPr/>
          </p:nvGrpSpPr>
          <p:grpSpPr bwMode="auto">
            <a:xfrm>
              <a:off x="8051800" y="5226050"/>
              <a:ext cx="600075" cy="1476375"/>
              <a:chOff x="4950" y="2190"/>
              <a:chExt cx="378" cy="930"/>
            </a:xfrm>
          </p:grpSpPr>
          <p:sp>
            <p:nvSpPr>
              <p:cNvPr id="39025" name="Rectangle 92"/>
              <p:cNvSpPr>
                <a:spLocks noChangeArrowheads="1"/>
              </p:cNvSpPr>
              <p:nvPr/>
            </p:nvSpPr>
            <p:spPr bwMode="auto">
              <a:xfrm>
                <a:off x="4950" y="2810"/>
                <a:ext cx="378" cy="31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26" name="Rectangle 93"/>
              <p:cNvSpPr>
                <a:spLocks noChangeArrowheads="1"/>
              </p:cNvSpPr>
              <p:nvPr/>
            </p:nvSpPr>
            <p:spPr bwMode="auto">
              <a:xfrm>
                <a:off x="4950" y="2500"/>
                <a:ext cx="378" cy="3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27" name="Rectangle 94"/>
              <p:cNvSpPr>
                <a:spLocks noChangeArrowheads="1"/>
              </p:cNvSpPr>
              <p:nvPr/>
            </p:nvSpPr>
            <p:spPr bwMode="auto">
              <a:xfrm>
                <a:off x="4950" y="2190"/>
                <a:ext cx="378" cy="310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38943" name="Group 95"/>
            <p:cNvGrpSpPr>
              <a:grpSpLocks/>
            </p:cNvGrpSpPr>
            <p:nvPr/>
          </p:nvGrpSpPr>
          <p:grpSpPr bwMode="auto">
            <a:xfrm>
              <a:off x="7461250" y="5226050"/>
              <a:ext cx="600075" cy="1476375"/>
              <a:chOff x="4950" y="2190"/>
              <a:chExt cx="378" cy="930"/>
            </a:xfrm>
          </p:grpSpPr>
          <p:sp>
            <p:nvSpPr>
              <p:cNvPr id="39022" name="Rectangle 96"/>
              <p:cNvSpPr>
                <a:spLocks noChangeArrowheads="1"/>
              </p:cNvSpPr>
              <p:nvPr/>
            </p:nvSpPr>
            <p:spPr bwMode="auto">
              <a:xfrm>
                <a:off x="4950" y="2810"/>
                <a:ext cx="378" cy="31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23" name="Rectangle 97"/>
              <p:cNvSpPr>
                <a:spLocks noChangeArrowheads="1"/>
              </p:cNvSpPr>
              <p:nvPr/>
            </p:nvSpPr>
            <p:spPr bwMode="auto">
              <a:xfrm>
                <a:off x="4950" y="2500"/>
                <a:ext cx="378" cy="3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9024" name="Rectangle 98"/>
              <p:cNvSpPr>
                <a:spLocks noChangeArrowheads="1"/>
              </p:cNvSpPr>
              <p:nvPr/>
            </p:nvSpPr>
            <p:spPr bwMode="auto">
              <a:xfrm>
                <a:off x="4950" y="2190"/>
                <a:ext cx="378" cy="310"/>
              </a:xfrm>
              <a:prstGeom prst="rect">
                <a:avLst/>
              </a:prstGeom>
              <a:solidFill>
                <a:srgbClr val="FF66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0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  <a:spcBef>
                    <a:spcPct val="30000"/>
                  </a:spcBef>
                </a:pPr>
                <a:endParaRPr lang="ko-KR" altLang="en-US" sz="24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8954" name="Rectangle 139"/>
            <p:cNvSpPr>
              <a:spLocks noChangeArrowheads="1"/>
            </p:cNvSpPr>
            <p:nvPr/>
          </p:nvSpPr>
          <p:spPr bwMode="auto">
            <a:xfrm>
              <a:off x="7461250" y="4495800"/>
              <a:ext cx="600075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38965" name="Rectangle 150"/>
            <p:cNvSpPr>
              <a:spLocks noChangeArrowheads="1"/>
            </p:cNvSpPr>
            <p:nvPr/>
          </p:nvSpPr>
          <p:spPr bwMode="auto">
            <a:xfrm>
              <a:off x="8077200" y="4495800"/>
              <a:ext cx="600075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</p:grpSp>
      <p:grpSp>
        <p:nvGrpSpPr>
          <p:cNvPr id="38966" name="Group 151"/>
          <p:cNvGrpSpPr>
            <a:grpSpLocks/>
          </p:cNvGrpSpPr>
          <p:nvPr/>
        </p:nvGrpSpPr>
        <p:grpSpPr bwMode="auto">
          <a:xfrm>
            <a:off x="457200" y="4495800"/>
            <a:ext cx="8204200" cy="2206625"/>
            <a:chOff x="240" y="1440"/>
            <a:chExt cx="5168" cy="1390"/>
          </a:xfrm>
        </p:grpSpPr>
        <p:sp>
          <p:nvSpPr>
            <p:cNvPr id="38967" name="Rectangle 152"/>
            <p:cNvSpPr>
              <a:spLocks noChangeArrowheads="1"/>
            </p:cNvSpPr>
            <p:nvPr/>
          </p:nvSpPr>
          <p:spPr bwMode="auto">
            <a:xfrm>
              <a:off x="240" y="2520"/>
              <a:ext cx="637" cy="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38968" name="Rectangle 153"/>
            <p:cNvSpPr>
              <a:spLocks noChangeArrowheads="1"/>
            </p:cNvSpPr>
            <p:nvPr/>
          </p:nvSpPr>
          <p:spPr bwMode="auto">
            <a:xfrm>
              <a:off x="240" y="221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sp>
          <p:nvSpPr>
            <p:cNvPr id="38969" name="Rectangle 154"/>
            <p:cNvSpPr>
              <a:spLocks noChangeArrowheads="1"/>
            </p:cNvSpPr>
            <p:nvPr/>
          </p:nvSpPr>
          <p:spPr bwMode="auto">
            <a:xfrm>
              <a:off x="240" y="1900"/>
              <a:ext cx="637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38970" name="Rectangle 155"/>
            <p:cNvSpPr>
              <a:spLocks noChangeArrowheads="1"/>
            </p:cNvSpPr>
            <p:nvPr/>
          </p:nvSpPr>
          <p:spPr bwMode="auto">
            <a:xfrm>
              <a:off x="240" y="1460"/>
              <a:ext cx="637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lnSpc>
                  <a:spcPct val="5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Ref:</a:t>
              </a:r>
            </a:p>
            <a:p>
              <a:pPr algn="l">
                <a:lnSpc>
                  <a:spcPct val="90000"/>
                </a:lnSpc>
                <a:spcBef>
                  <a:spcPct val="3000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Page:</a:t>
              </a:r>
            </a:p>
          </p:txBody>
        </p:sp>
        <p:sp>
          <p:nvSpPr>
            <p:cNvPr id="38971" name="Line 156"/>
            <p:cNvSpPr>
              <a:spLocks noChangeShapeType="1"/>
            </p:cNvSpPr>
            <p:nvPr/>
          </p:nvSpPr>
          <p:spPr bwMode="auto">
            <a:xfrm>
              <a:off x="240" y="1900"/>
              <a:ext cx="516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8972" name="Group 157"/>
            <p:cNvGrpSpPr>
              <a:grpSpLocks/>
            </p:cNvGrpSpPr>
            <p:nvPr/>
          </p:nvGrpSpPr>
          <p:grpSpPr bwMode="auto">
            <a:xfrm>
              <a:off x="240" y="2210"/>
              <a:ext cx="5161" cy="310"/>
              <a:chOff x="240" y="2210"/>
              <a:chExt cx="4790" cy="310"/>
            </a:xfrm>
          </p:grpSpPr>
          <p:sp>
            <p:nvSpPr>
              <p:cNvPr id="38990" name="Line 158"/>
              <p:cNvSpPr>
                <a:spLocks noChangeShapeType="1"/>
              </p:cNvSpPr>
              <p:nvPr/>
            </p:nvSpPr>
            <p:spPr bwMode="auto">
              <a:xfrm>
                <a:off x="240" y="2210"/>
                <a:ext cx="47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8991" name="Line 159"/>
              <p:cNvSpPr>
                <a:spLocks noChangeShapeType="1"/>
              </p:cNvSpPr>
              <p:nvPr/>
            </p:nvSpPr>
            <p:spPr bwMode="auto">
              <a:xfrm>
                <a:off x="240" y="2520"/>
                <a:ext cx="479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8973" name="Line 160"/>
            <p:cNvSpPr>
              <a:spLocks noChangeShapeType="1"/>
            </p:cNvSpPr>
            <p:nvPr/>
          </p:nvSpPr>
          <p:spPr bwMode="auto">
            <a:xfrm>
              <a:off x="240" y="1440"/>
              <a:ext cx="0" cy="13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74" name="Line 161"/>
            <p:cNvSpPr>
              <a:spLocks noChangeShapeType="1"/>
            </p:cNvSpPr>
            <p:nvPr/>
          </p:nvSpPr>
          <p:spPr bwMode="auto">
            <a:xfrm>
              <a:off x="877" y="1440"/>
              <a:ext cx="0" cy="139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75" name="Line 162"/>
            <p:cNvSpPr>
              <a:spLocks noChangeShapeType="1"/>
            </p:cNvSpPr>
            <p:nvPr/>
          </p:nvSpPr>
          <p:spPr bwMode="auto">
            <a:xfrm>
              <a:off x="1254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76" name="Line 163"/>
            <p:cNvSpPr>
              <a:spLocks noChangeShapeType="1"/>
            </p:cNvSpPr>
            <p:nvPr/>
          </p:nvSpPr>
          <p:spPr bwMode="auto">
            <a:xfrm>
              <a:off x="163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77" name="Line 164"/>
            <p:cNvSpPr>
              <a:spLocks noChangeShapeType="1"/>
            </p:cNvSpPr>
            <p:nvPr/>
          </p:nvSpPr>
          <p:spPr bwMode="auto">
            <a:xfrm>
              <a:off x="2009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78" name="Line 165"/>
            <p:cNvSpPr>
              <a:spLocks noChangeShapeType="1"/>
            </p:cNvSpPr>
            <p:nvPr/>
          </p:nvSpPr>
          <p:spPr bwMode="auto">
            <a:xfrm>
              <a:off x="2387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79" name="Line 166"/>
            <p:cNvSpPr>
              <a:spLocks noChangeShapeType="1"/>
            </p:cNvSpPr>
            <p:nvPr/>
          </p:nvSpPr>
          <p:spPr bwMode="auto">
            <a:xfrm>
              <a:off x="2765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80" name="Line 167"/>
            <p:cNvSpPr>
              <a:spLocks noChangeShapeType="1"/>
            </p:cNvSpPr>
            <p:nvPr/>
          </p:nvSpPr>
          <p:spPr bwMode="auto">
            <a:xfrm>
              <a:off x="314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81" name="Line 168"/>
            <p:cNvSpPr>
              <a:spLocks noChangeShapeType="1"/>
            </p:cNvSpPr>
            <p:nvPr/>
          </p:nvSpPr>
          <p:spPr bwMode="auto">
            <a:xfrm>
              <a:off x="3520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82" name="Line 169"/>
            <p:cNvSpPr>
              <a:spLocks noChangeShapeType="1"/>
            </p:cNvSpPr>
            <p:nvPr/>
          </p:nvSpPr>
          <p:spPr bwMode="auto">
            <a:xfrm>
              <a:off x="3897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83" name="Line 170"/>
            <p:cNvSpPr>
              <a:spLocks noChangeShapeType="1"/>
            </p:cNvSpPr>
            <p:nvPr/>
          </p:nvSpPr>
          <p:spPr bwMode="auto">
            <a:xfrm>
              <a:off x="4275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8984" name="Line 171"/>
            <p:cNvSpPr>
              <a:spLocks noChangeShapeType="1"/>
            </p:cNvSpPr>
            <p:nvPr/>
          </p:nvSpPr>
          <p:spPr bwMode="auto">
            <a:xfrm>
              <a:off x="4652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grpSp>
          <p:nvGrpSpPr>
            <p:cNvPr id="38985" name="Group 172"/>
            <p:cNvGrpSpPr>
              <a:grpSpLocks/>
            </p:cNvGrpSpPr>
            <p:nvPr/>
          </p:nvGrpSpPr>
          <p:grpSpPr bwMode="auto">
            <a:xfrm>
              <a:off x="240" y="1440"/>
              <a:ext cx="5160" cy="1390"/>
              <a:chOff x="240" y="1440"/>
              <a:chExt cx="4790" cy="1390"/>
            </a:xfrm>
          </p:grpSpPr>
          <p:sp>
            <p:nvSpPr>
              <p:cNvPr id="38987" name="Line 173"/>
              <p:cNvSpPr>
                <a:spLocks noChangeShapeType="1"/>
              </p:cNvSpPr>
              <p:nvPr/>
            </p:nvSpPr>
            <p:spPr bwMode="auto">
              <a:xfrm>
                <a:off x="240" y="1440"/>
                <a:ext cx="47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8988" name="Line 174"/>
              <p:cNvSpPr>
                <a:spLocks noChangeShapeType="1"/>
              </p:cNvSpPr>
              <p:nvPr/>
            </p:nvSpPr>
            <p:spPr bwMode="auto">
              <a:xfrm>
                <a:off x="240" y="2830"/>
                <a:ext cx="4790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8989" name="Line 175"/>
              <p:cNvSpPr>
                <a:spLocks noChangeShapeType="1"/>
              </p:cNvSpPr>
              <p:nvPr/>
            </p:nvSpPr>
            <p:spPr bwMode="auto">
              <a:xfrm>
                <a:off x="5030" y="1440"/>
                <a:ext cx="0" cy="139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sp>
          <p:nvSpPr>
            <p:cNvPr id="38986" name="Line 176"/>
            <p:cNvSpPr>
              <a:spLocks noChangeShapeType="1"/>
            </p:cNvSpPr>
            <p:nvPr/>
          </p:nvSpPr>
          <p:spPr bwMode="auto">
            <a:xfrm>
              <a:off x="5024" y="1440"/>
              <a:ext cx="0" cy="13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255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55" grpId="0"/>
      <p:bldP spid="38958" grpId="0"/>
      <p:bldP spid="3896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533400"/>
          </a:xfrm>
        </p:spPr>
        <p:txBody>
          <a:bodyPr/>
          <a:lstStyle/>
          <a:p>
            <a:r>
              <a:rPr lang="en-US" altLang="ko-KR" sz="2800" dirty="0">
                <a:ea typeface="굴림" panose="020B0600000101010101" pitchFamily="34" charset="-127"/>
              </a:rPr>
              <a:t>Graph of Page Faults Versus </a:t>
            </a:r>
            <a:br>
              <a:rPr lang="en-US" altLang="ko-KR" sz="2800" dirty="0">
                <a:ea typeface="굴림" panose="020B0600000101010101" pitchFamily="34" charset="-127"/>
              </a:rPr>
            </a:br>
            <a:r>
              <a:rPr lang="en-US" altLang="ko-KR" sz="2800" dirty="0">
                <a:ea typeface="굴림" panose="020B0600000101010101" pitchFamily="34" charset="-127"/>
              </a:rPr>
              <a:t>The Number of Frames</a:t>
            </a: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8750" y="4167188"/>
            <a:ext cx="8785225" cy="253841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One desirable property: When you add memory the miss rate drops (stack property)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Does this always happen?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Seems like it should, right?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No: </a:t>
            </a:r>
            <a:r>
              <a:rPr lang="en-US" altLang="ko-KR" sz="2800" dirty="0" err="1">
                <a:ea typeface="굴림" panose="020B0600000101010101" pitchFamily="34" charset="-127"/>
              </a:rPr>
              <a:t>Bélády’s</a:t>
            </a:r>
            <a:r>
              <a:rPr lang="en-US" altLang="ko-KR" sz="2800" dirty="0">
                <a:ea typeface="굴림" panose="020B0600000101010101" pitchFamily="34" charset="-127"/>
              </a:rPr>
              <a:t> anomaly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Certain replacement algorithms (FIFO) don’t have this obvious property!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" t="11264" r="1244" b="11610"/>
          <a:stretch>
            <a:fillRect/>
          </a:stretch>
        </p:blipFill>
        <p:spPr bwMode="auto">
          <a:xfrm>
            <a:off x="1624013" y="711200"/>
            <a:ext cx="5646737" cy="33226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43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2202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Adding Memory Doesn’t Always Help Fault Rate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839200" cy="63246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Bef>
                <a:spcPct val="5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Does adding memory reduce number of page faults?</a:t>
            </a:r>
          </a:p>
          <a:p>
            <a:pPr lvl="1">
              <a:lnSpc>
                <a:spcPct val="80000"/>
              </a:lnSpc>
              <a:spcBef>
                <a:spcPct val="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Yes for LRU and MIN</a:t>
            </a:r>
          </a:p>
          <a:p>
            <a:pPr lvl="1">
              <a:lnSpc>
                <a:spcPct val="80000"/>
              </a:lnSpc>
              <a:spcBef>
                <a:spcPct val="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Not necessarily for FIFO!  (Called </a:t>
            </a:r>
            <a:r>
              <a:rPr lang="en-US" altLang="ko-KR" sz="2400" dirty="0" err="1">
                <a:ea typeface="굴림" panose="020B0600000101010101" pitchFamily="34" charset="-127"/>
              </a:rPr>
              <a:t>Bélády’s</a:t>
            </a:r>
            <a:r>
              <a:rPr lang="en-US" altLang="ko-KR" sz="2400" dirty="0">
                <a:ea typeface="굴림" panose="020B0600000101010101" pitchFamily="34" charset="-127"/>
              </a:rPr>
              <a:t> anomaly)</a:t>
            </a: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5000"/>
              </a:spcBef>
            </a:pPr>
            <a:endParaRPr lang="en-US" altLang="ko-KR" sz="24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5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5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After adding memory:</a:t>
            </a:r>
          </a:p>
          <a:p>
            <a:pPr lvl="1">
              <a:lnSpc>
                <a:spcPct val="80000"/>
              </a:lnSpc>
              <a:spcBef>
                <a:spcPct val="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With FIFO, contents can be completely different</a:t>
            </a:r>
          </a:p>
          <a:p>
            <a:pPr lvl="1">
              <a:lnSpc>
                <a:spcPct val="80000"/>
              </a:lnSpc>
              <a:spcBef>
                <a:spcPct val="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In contrast, with LRU or MIN, contents of memory with X pages are a subset of contents with X+1 Page</a:t>
            </a:r>
          </a:p>
        </p:txBody>
      </p:sp>
      <p:grpSp>
        <p:nvGrpSpPr>
          <p:cNvPr id="780292" name="Group 4"/>
          <p:cNvGrpSpPr>
            <a:grpSpLocks/>
          </p:cNvGrpSpPr>
          <p:nvPr/>
        </p:nvGrpSpPr>
        <p:grpSpPr bwMode="auto">
          <a:xfrm>
            <a:off x="1150938" y="1752600"/>
            <a:ext cx="6864350" cy="1624012"/>
            <a:chOff x="294" y="2786"/>
            <a:chExt cx="5178" cy="1390"/>
          </a:xfrm>
        </p:grpSpPr>
        <p:grpSp>
          <p:nvGrpSpPr>
            <p:cNvPr id="20573" name="Group 5"/>
            <p:cNvGrpSpPr>
              <a:grpSpLocks/>
            </p:cNvGrpSpPr>
            <p:nvPr/>
          </p:nvGrpSpPr>
          <p:grpSpPr bwMode="auto">
            <a:xfrm>
              <a:off x="5078" y="3246"/>
              <a:ext cx="378" cy="930"/>
              <a:chOff x="4950" y="2190"/>
              <a:chExt cx="378" cy="930"/>
            </a:xfrm>
          </p:grpSpPr>
          <p:sp>
            <p:nvSpPr>
              <p:cNvPr id="20656" name="Rectangle 6"/>
              <p:cNvSpPr>
                <a:spLocks noChangeArrowheads="1"/>
              </p:cNvSpPr>
              <p:nvPr/>
            </p:nvSpPr>
            <p:spPr bwMode="auto">
              <a:xfrm>
                <a:off x="4950" y="281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57" name="Rectangle 7"/>
              <p:cNvSpPr>
                <a:spLocks noChangeArrowheads="1"/>
              </p:cNvSpPr>
              <p:nvPr/>
            </p:nvSpPr>
            <p:spPr bwMode="auto">
              <a:xfrm>
                <a:off x="4950" y="250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58" name="Rectangle 8"/>
              <p:cNvSpPr>
                <a:spLocks noChangeArrowheads="1"/>
              </p:cNvSpPr>
              <p:nvPr/>
            </p:nvSpPr>
            <p:spPr bwMode="auto">
              <a:xfrm>
                <a:off x="4950" y="219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0574" name="Group 9"/>
            <p:cNvGrpSpPr>
              <a:grpSpLocks/>
            </p:cNvGrpSpPr>
            <p:nvPr/>
          </p:nvGrpSpPr>
          <p:grpSpPr bwMode="auto">
            <a:xfrm>
              <a:off x="4706" y="3246"/>
              <a:ext cx="378" cy="930"/>
              <a:chOff x="4950" y="2190"/>
              <a:chExt cx="378" cy="930"/>
            </a:xfrm>
          </p:grpSpPr>
          <p:sp>
            <p:nvSpPr>
              <p:cNvPr id="20653" name="Rectangle 10"/>
              <p:cNvSpPr>
                <a:spLocks noChangeArrowheads="1"/>
              </p:cNvSpPr>
              <p:nvPr/>
            </p:nvSpPr>
            <p:spPr bwMode="auto">
              <a:xfrm>
                <a:off x="4950" y="281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0654" name="Rectangle 11"/>
              <p:cNvSpPr>
                <a:spLocks noChangeArrowheads="1"/>
              </p:cNvSpPr>
              <p:nvPr/>
            </p:nvSpPr>
            <p:spPr bwMode="auto">
              <a:xfrm>
                <a:off x="4950" y="250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55" name="Rectangle 12"/>
              <p:cNvSpPr>
                <a:spLocks noChangeArrowheads="1"/>
              </p:cNvSpPr>
              <p:nvPr/>
            </p:nvSpPr>
            <p:spPr bwMode="auto">
              <a:xfrm>
                <a:off x="4950" y="219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0575" name="Group 13"/>
            <p:cNvGrpSpPr>
              <a:grpSpLocks/>
            </p:cNvGrpSpPr>
            <p:nvPr/>
          </p:nvGrpSpPr>
          <p:grpSpPr bwMode="auto">
            <a:xfrm>
              <a:off x="4329" y="3246"/>
              <a:ext cx="377" cy="930"/>
              <a:chOff x="4573" y="2190"/>
              <a:chExt cx="377" cy="930"/>
            </a:xfrm>
          </p:grpSpPr>
          <p:sp>
            <p:nvSpPr>
              <p:cNvPr id="20650" name="Rectangle 14"/>
              <p:cNvSpPr>
                <a:spLocks noChangeArrowheads="1"/>
              </p:cNvSpPr>
              <p:nvPr/>
            </p:nvSpPr>
            <p:spPr bwMode="auto">
              <a:xfrm>
                <a:off x="4573" y="281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51" name="Rectangle 15"/>
              <p:cNvSpPr>
                <a:spLocks noChangeArrowheads="1"/>
              </p:cNvSpPr>
              <p:nvPr/>
            </p:nvSpPr>
            <p:spPr bwMode="auto">
              <a:xfrm>
                <a:off x="4573" y="250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sp>
            <p:nvSpPr>
              <p:cNvPr id="20652" name="Rectangle 16"/>
              <p:cNvSpPr>
                <a:spLocks noChangeArrowheads="1"/>
              </p:cNvSpPr>
              <p:nvPr/>
            </p:nvSpPr>
            <p:spPr bwMode="auto">
              <a:xfrm>
                <a:off x="4573" y="219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0576" name="Group 17"/>
            <p:cNvGrpSpPr>
              <a:grpSpLocks/>
            </p:cNvGrpSpPr>
            <p:nvPr/>
          </p:nvGrpSpPr>
          <p:grpSpPr bwMode="auto">
            <a:xfrm>
              <a:off x="3951" y="3246"/>
              <a:ext cx="378" cy="930"/>
              <a:chOff x="4195" y="2190"/>
              <a:chExt cx="378" cy="930"/>
            </a:xfrm>
          </p:grpSpPr>
          <p:sp>
            <p:nvSpPr>
              <p:cNvPr id="20647" name="Rectangle 18"/>
              <p:cNvSpPr>
                <a:spLocks noChangeArrowheads="1"/>
              </p:cNvSpPr>
              <p:nvPr/>
            </p:nvSpPr>
            <p:spPr bwMode="auto">
              <a:xfrm>
                <a:off x="4195" y="281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48" name="Rectangle 19"/>
              <p:cNvSpPr>
                <a:spLocks noChangeArrowheads="1"/>
              </p:cNvSpPr>
              <p:nvPr/>
            </p:nvSpPr>
            <p:spPr bwMode="auto">
              <a:xfrm>
                <a:off x="4195" y="250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49" name="Rectangle 20"/>
              <p:cNvSpPr>
                <a:spLocks noChangeArrowheads="1"/>
              </p:cNvSpPr>
              <p:nvPr/>
            </p:nvSpPr>
            <p:spPr bwMode="auto">
              <a:xfrm>
                <a:off x="4195" y="219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0577" name="Group 21"/>
            <p:cNvGrpSpPr>
              <a:grpSpLocks/>
            </p:cNvGrpSpPr>
            <p:nvPr/>
          </p:nvGrpSpPr>
          <p:grpSpPr bwMode="auto">
            <a:xfrm>
              <a:off x="3574" y="3246"/>
              <a:ext cx="377" cy="930"/>
              <a:chOff x="3818" y="2190"/>
              <a:chExt cx="377" cy="930"/>
            </a:xfrm>
          </p:grpSpPr>
          <p:sp>
            <p:nvSpPr>
              <p:cNvPr id="20644" name="Rectangle 22"/>
              <p:cNvSpPr>
                <a:spLocks noChangeArrowheads="1"/>
              </p:cNvSpPr>
              <p:nvPr/>
            </p:nvSpPr>
            <p:spPr bwMode="auto">
              <a:xfrm>
                <a:off x="3818" y="281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45" name="Rectangle 23"/>
              <p:cNvSpPr>
                <a:spLocks noChangeArrowheads="1"/>
              </p:cNvSpPr>
              <p:nvPr/>
            </p:nvSpPr>
            <p:spPr bwMode="auto">
              <a:xfrm>
                <a:off x="3818" y="250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46" name="Rectangle 24"/>
              <p:cNvSpPr>
                <a:spLocks noChangeArrowheads="1"/>
              </p:cNvSpPr>
              <p:nvPr/>
            </p:nvSpPr>
            <p:spPr bwMode="auto">
              <a:xfrm>
                <a:off x="3818" y="219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0578" name="Group 25"/>
            <p:cNvGrpSpPr>
              <a:grpSpLocks/>
            </p:cNvGrpSpPr>
            <p:nvPr/>
          </p:nvGrpSpPr>
          <p:grpSpPr bwMode="auto">
            <a:xfrm>
              <a:off x="3196" y="3246"/>
              <a:ext cx="378" cy="930"/>
              <a:chOff x="3440" y="2190"/>
              <a:chExt cx="378" cy="930"/>
            </a:xfrm>
          </p:grpSpPr>
          <p:sp>
            <p:nvSpPr>
              <p:cNvPr id="20641" name="Rectangle 26"/>
              <p:cNvSpPr>
                <a:spLocks noChangeArrowheads="1"/>
              </p:cNvSpPr>
              <p:nvPr/>
            </p:nvSpPr>
            <p:spPr bwMode="auto">
              <a:xfrm>
                <a:off x="3440" y="281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42" name="Rectangle 27"/>
              <p:cNvSpPr>
                <a:spLocks noChangeArrowheads="1"/>
              </p:cNvSpPr>
              <p:nvPr/>
            </p:nvSpPr>
            <p:spPr bwMode="auto">
              <a:xfrm>
                <a:off x="3440" y="250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43" name="Rectangle 28"/>
              <p:cNvSpPr>
                <a:spLocks noChangeArrowheads="1"/>
              </p:cNvSpPr>
              <p:nvPr/>
            </p:nvSpPr>
            <p:spPr bwMode="auto">
              <a:xfrm>
                <a:off x="3440" y="219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E</a:t>
                </a:r>
              </a:p>
            </p:txBody>
          </p:sp>
        </p:grpSp>
        <p:grpSp>
          <p:nvGrpSpPr>
            <p:cNvPr id="20579" name="Group 29"/>
            <p:cNvGrpSpPr>
              <a:grpSpLocks/>
            </p:cNvGrpSpPr>
            <p:nvPr/>
          </p:nvGrpSpPr>
          <p:grpSpPr bwMode="auto">
            <a:xfrm>
              <a:off x="2819" y="3246"/>
              <a:ext cx="377" cy="930"/>
              <a:chOff x="3063" y="2190"/>
              <a:chExt cx="377" cy="930"/>
            </a:xfrm>
          </p:grpSpPr>
          <p:sp>
            <p:nvSpPr>
              <p:cNvPr id="20638" name="Rectangle 30"/>
              <p:cNvSpPr>
                <a:spLocks noChangeArrowheads="1"/>
              </p:cNvSpPr>
              <p:nvPr/>
            </p:nvSpPr>
            <p:spPr bwMode="auto">
              <a:xfrm>
                <a:off x="3063" y="281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0639" name="Rectangle 31"/>
              <p:cNvSpPr>
                <a:spLocks noChangeArrowheads="1"/>
              </p:cNvSpPr>
              <p:nvPr/>
            </p:nvSpPr>
            <p:spPr bwMode="auto">
              <a:xfrm>
                <a:off x="3063" y="250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40" name="Rectangle 32"/>
              <p:cNvSpPr>
                <a:spLocks noChangeArrowheads="1"/>
              </p:cNvSpPr>
              <p:nvPr/>
            </p:nvSpPr>
            <p:spPr bwMode="auto">
              <a:xfrm>
                <a:off x="3063" y="219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0580" name="Group 33"/>
            <p:cNvGrpSpPr>
              <a:grpSpLocks/>
            </p:cNvGrpSpPr>
            <p:nvPr/>
          </p:nvGrpSpPr>
          <p:grpSpPr bwMode="auto">
            <a:xfrm>
              <a:off x="2441" y="3246"/>
              <a:ext cx="378" cy="930"/>
              <a:chOff x="2685" y="2190"/>
              <a:chExt cx="378" cy="930"/>
            </a:xfrm>
          </p:grpSpPr>
          <p:sp>
            <p:nvSpPr>
              <p:cNvPr id="20635" name="Rectangle 34"/>
              <p:cNvSpPr>
                <a:spLocks noChangeArrowheads="1"/>
              </p:cNvSpPr>
              <p:nvPr/>
            </p:nvSpPr>
            <p:spPr bwMode="auto">
              <a:xfrm>
                <a:off x="2685" y="281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36" name="Rectangle 35"/>
              <p:cNvSpPr>
                <a:spLocks noChangeArrowheads="1"/>
              </p:cNvSpPr>
              <p:nvPr/>
            </p:nvSpPr>
            <p:spPr bwMode="auto">
              <a:xfrm>
                <a:off x="2685" y="250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  <p:sp>
            <p:nvSpPr>
              <p:cNvPr id="20637" name="Rectangle 36"/>
              <p:cNvSpPr>
                <a:spLocks noChangeArrowheads="1"/>
              </p:cNvSpPr>
              <p:nvPr/>
            </p:nvSpPr>
            <p:spPr bwMode="auto">
              <a:xfrm>
                <a:off x="2685" y="219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0581" name="Group 37"/>
            <p:cNvGrpSpPr>
              <a:grpSpLocks/>
            </p:cNvGrpSpPr>
            <p:nvPr/>
          </p:nvGrpSpPr>
          <p:grpSpPr bwMode="auto">
            <a:xfrm>
              <a:off x="2063" y="3246"/>
              <a:ext cx="378" cy="930"/>
              <a:chOff x="2307" y="2190"/>
              <a:chExt cx="378" cy="930"/>
            </a:xfrm>
          </p:grpSpPr>
          <p:sp>
            <p:nvSpPr>
              <p:cNvPr id="20632" name="Rectangle 38"/>
              <p:cNvSpPr>
                <a:spLocks noChangeArrowheads="1"/>
              </p:cNvSpPr>
              <p:nvPr/>
            </p:nvSpPr>
            <p:spPr bwMode="auto">
              <a:xfrm>
                <a:off x="2307" y="281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33" name="Rectangle 39"/>
              <p:cNvSpPr>
                <a:spLocks noChangeArrowheads="1"/>
              </p:cNvSpPr>
              <p:nvPr/>
            </p:nvSpPr>
            <p:spPr bwMode="auto">
              <a:xfrm>
                <a:off x="2307" y="250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34" name="Rectangle 40"/>
              <p:cNvSpPr>
                <a:spLocks noChangeArrowheads="1"/>
              </p:cNvSpPr>
              <p:nvPr/>
            </p:nvSpPr>
            <p:spPr bwMode="auto">
              <a:xfrm>
                <a:off x="2307" y="219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</p:grpSp>
        <p:grpSp>
          <p:nvGrpSpPr>
            <p:cNvPr id="20582" name="Group 41"/>
            <p:cNvGrpSpPr>
              <a:grpSpLocks/>
            </p:cNvGrpSpPr>
            <p:nvPr/>
          </p:nvGrpSpPr>
          <p:grpSpPr bwMode="auto">
            <a:xfrm>
              <a:off x="1686" y="3246"/>
              <a:ext cx="377" cy="930"/>
              <a:chOff x="1930" y="2190"/>
              <a:chExt cx="377" cy="930"/>
            </a:xfrm>
          </p:grpSpPr>
          <p:sp>
            <p:nvSpPr>
              <p:cNvPr id="20629" name="Rectangle 42"/>
              <p:cNvSpPr>
                <a:spLocks noChangeArrowheads="1"/>
              </p:cNvSpPr>
              <p:nvPr/>
            </p:nvSpPr>
            <p:spPr bwMode="auto">
              <a:xfrm>
                <a:off x="1930" y="281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C</a:t>
                </a:r>
              </a:p>
            </p:txBody>
          </p:sp>
          <p:sp>
            <p:nvSpPr>
              <p:cNvPr id="20630" name="Rectangle 43"/>
              <p:cNvSpPr>
                <a:spLocks noChangeArrowheads="1"/>
              </p:cNvSpPr>
              <p:nvPr/>
            </p:nvSpPr>
            <p:spPr bwMode="auto">
              <a:xfrm>
                <a:off x="1930" y="250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31" name="Rectangle 44"/>
              <p:cNvSpPr>
                <a:spLocks noChangeArrowheads="1"/>
              </p:cNvSpPr>
              <p:nvPr/>
            </p:nvSpPr>
            <p:spPr bwMode="auto">
              <a:xfrm>
                <a:off x="1930" y="2190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0583" name="Group 45"/>
            <p:cNvGrpSpPr>
              <a:grpSpLocks/>
            </p:cNvGrpSpPr>
            <p:nvPr/>
          </p:nvGrpSpPr>
          <p:grpSpPr bwMode="auto">
            <a:xfrm>
              <a:off x="1308" y="3246"/>
              <a:ext cx="378" cy="930"/>
              <a:chOff x="1552" y="2190"/>
              <a:chExt cx="378" cy="930"/>
            </a:xfrm>
          </p:grpSpPr>
          <p:sp>
            <p:nvSpPr>
              <p:cNvPr id="20626" name="Rectangle 46"/>
              <p:cNvSpPr>
                <a:spLocks noChangeArrowheads="1"/>
              </p:cNvSpPr>
              <p:nvPr/>
            </p:nvSpPr>
            <p:spPr bwMode="auto">
              <a:xfrm>
                <a:off x="1552" y="281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27" name="Rectangle 47"/>
              <p:cNvSpPr>
                <a:spLocks noChangeArrowheads="1"/>
              </p:cNvSpPr>
              <p:nvPr/>
            </p:nvSpPr>
            <p:spPr bwMode="auto">
              <a:xfrm>
                <a:off x="1552" y="250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B</a:t>
                </a:r>
              </a:p>
            </p:txBody>
          </p:sp>
          <p:sp>
            <p:nvSpPr>
              <p:cNvPr id="20628" name="Rectangle 48"/>
              <p:cNvSpPr>
                <a:spLocks noChangeArrowheads="1"/>
              </p:cNvSpPr>
              <p:nvPr/>
            </p:nvSpPr>
            <p:spPr bwMode="auto">
              <a:xfrm>
                <a:off x="1552" y="2190"/>
                <a:ext cx="378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  <p:grpSp>
          <p:nvGrpSpPr>
            <p:cNvPr id="20584" name="Group 49"/>
            <p:cNvGrpSpPr>
              <a:grpSpLocks/>
            </p:cNvGrpSpPr>
            <p:nvPr/>
          </p:nvGrpSpPr>
          <p:grpSpPr bwMode="auto">
            <a:xfrm>
              <a:off x="931" y="3246"/>
              <a:ext cx="377" cy="930"/>
              <a:chOff x="1117" y="1948"/>
              <a:chExt cx="377" cy="930"/>
            </a:xfrm>
          </p:grpSpPr>
          <p:sp>
            <p:nvSpPr>
              <p:cNvPr id="20623" name="Rectangle 50"/>
              <p:cNvSpPr>
                <a:spLocks noChangeArrowheads="1"/>
              </p:cNvSpPr>
              <p:nvPr/>
            </p:nvSpPr>
            <p:spPr bwMode="auto">
              <a:xfrm>
                <a:off x="1117" y="2568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24" name="Rectangle 51"/>
              <p:cNvSpPr>
                <a:spLocks noChangeArrowheads="1"/>
              </p:cNvSpPr>
              <p:nvPr/>
            </p:nvSpPr>
            <p:spPr bwMode="auto">
              <a:xfrm>
                <a:off x="1117" y="2258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endParaRPr lang="ko-KR" alt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25" name="Rectangle 52"/>
              <p:cNvSpPr>
                <a:spLocks noChangeArrowheads="1"/>
              </p:cNvSpPr>
              <p:nvPr/>
            </p:nvSpPr>
            <p:spPr bwMode="auto">
              <a:xfrm>
                <a:off x="1117" y="1948"/>
                <a:ext cx="37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A</a:t>
                </a:r>
              </a:p>
            </p:txBody>
          </p:sp>
        </p:grpSp>
        <p:sp>
          <p:nvSpPr>
            <p:cNvPr id="20585" name="Rectangle 53"/>
            <p:cNvSpPr>
              <a:spLocks noChangeArrowheads="1"/>
            </p:cNvSpPr>
            <p:nvPr/>
          </p:nvSpPr>
          <p:spPr bwMode="auto">
            <a:xfrm>
              <a:off x="4706" y="2786"/>
              <a:ext cx="378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20586" name="Rectangle 54"/>
            <p:cNvSpPr>
              <a:spLocks noChangeArrowheads="1"/>
            </p:cNvSpPr>
            <p:nvPr/>
          </p:nvSpPr>
          <p:spPr bwMode="auto">
            <a:xfrm>
              <a:off x="4329" y="2786"/>
              <a:ext cx="377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20587" name="Rectangle 55"/>
            <p:cNvSpPr>
              <a:spLocks noChangeArrowheads="1"/>
            </p:cNvSpPr>
            <p:nvPr/>
          </p:nvSpPr>
          <p:spPr bwMode="auto">
            <a:xfrm>
              <a:off x="3951" y="2786"/>
              <a:ext cx="378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20588" name="Rectangle 56"/>
            <p:cNvSpPr>
              <a:spLocks noChangeArrowheads="1"/>
            </p:cNvSpPr>
            <p:nvPr/>
          </p:nvSpPr>
          <p:spPr bwMode="auto">
            <a:xfrm>
              <a:off x="3574" y="2786"/>
              <a:ext cx="377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A	</a:t>
              </a:r>
            </a:p>
          </p:txBody>
        </p:sp>
        <p:sp>
          <p:nvSpPr>
            <p:cNvPr id="20589" name="Rectangle 57"/>
            <p:cNvSpPr>
              <a:spLocks noChangeArrowheads="1"/>
            </p:cNvSpPr>
            <p:nvPr/>
          </p:nvSpPr>
          <p:spPr bwMode="auto">
            <a:xfrm>
              <a:off x="3196" y="2786"/>
              <a:ext cx="378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20590" name="Rectangle 58"/>
            <p:cNvSpPr>
              <a:spLocks noChangeArrowheads="1"/>
            </p:cNvSpPr>
            <p:nvPr/>
          </p:nvSpPr>
          <p:spPr bwMode="auto">
            <a:xfrm>
              <a:off x="2819" y="2786"/>
              <a:ext cx="377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20591" name="Rectangle 59"/>
            <p:cNvSpPr>
              <a:spLocks noChangeArrowheads="1"/>
            </p:cNvSpPr>
            <p:nvPr/>
          </p:nvSpPr>
          <p:spPr bwMode="auto">
            <a:xfrm>
              <a:off x="2441" y="2786"/>
              <a:ext cx="378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20592" name="Rectangle 60"/>
            <p:cNvSpPr>
              <a:spLocks noChangeArrowheads="1"/>
            </p:cNvSpPr>
            <p:nvPr/>
          </p:nvSpPr>
          <p:spPr bwMode="auto">
            <a:xfrm>
              <a:off x="2063" y="2786"/>
              <a:ext cx="378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20593" name="Rectangle 61"/>
            <p:cNvSpPr>
              <a:spLocks noChangeArrowheads="1"/>
            </p:cNvSpPr>
            <p:nvPr/>
          </p:nvSpPr>
          <p:spPr bwMode="auto">
            <a:xfrm>
              <a:off x="1686" y="2786"/>
              <a:ext cx="377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20594" name="Rectangle 62"/>
            <p:cNvSpPr>
              <a:spLocks noChangeArrowheads="1"/>
            </p:cNvSpPr>
            <p:nvPr/>
          </p:nvSpPr>
          <p:spPr bwMode="auto">
            <a:xfrm>
              <a:off x="1308" y="2786"/>
              <a:ext cx="378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20595" name="Rectangle 63"/>
            <p:cNvSpPr>
              <a:spLocks noChangeArrowheads="1"/>
            </p:cNvSpPr>
            <p:nvPr/>
          </p:nvSpPr>
          <p:spPr bwMode="auto">
            <a:xfrm>
              <a:off x="931" y="2786"/>
              <a:ext cx="377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20596" name="Rectangle 64"/>
            <p:cNvSpPr>
              <a:spLocks noChangeArrowheads="1"/>
            </p:cNvSpPr>
            <p:nvPr/>
          </p:nvSpPr>
          <p:spPr bwMode="auto">
            <a:xfrm>
              <a:off x="5094" y="2786"/>
              <a:ext cx="378" cy="460"/>
            </a:xfrm>
            <a:prstGeom prst="rect">
              <a:avLst/>
            </a:prstGeom>
            <a:solidFill>
              <a:srgbClr val="99FF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grpSp>
          <p:nvGrpSpPr>
            <p:cNvPr id="20597" name="Group 65"/>
            <p:cNvGrpSpPr>
              <a:grpSpLocks/>
            </p:cNvGrpSpPr>
            <p:nvPr/>
          </p:nvGrpSpPr>
          <p:grpSpPr bwMode="auto">
            <a:xfrm>
              <a:off x="294" y="2786"/>
              <a:ext cx="5168" cy="1390"/>
              <a:chOff x="240" y="1440"/>
              <a:chExt cx="5168" cy="1390"/>
            </a:xfrm>
          </p:grpSpPr>
          <p:sp>
            <p:nvSpPr>
              <p:cNvPr id="20598" name="Rectangle 66"/>
              <p:cNvSpPr>
                <a:spLocks noChangeArrowheads="1"/>
              </p:cNvSpPr>
              <p:nvPr/>
            </p:nvSpPr>
            <p:spPr bwMode="auto">
              <a:xfrm>
                <a:off x="240" y="2520"/>
                <a:ext cx="63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3</a:t>
                </a:r>
              </a:p>
            </p:txBody>
          </p:sp>
          <p:sp>
            <p:nvSpPr>
              <p:cNvPr id="20599" name="Rectangle 67"/>
              <p:cNvSpPr>
                <a:spLocks noChangeArrowheads="1"/>
              </p:cNvSpPr>
              <p:nvPr/>
            </p:nvSpPr>
            <p:spPr bwMode="auto">
              <a:xfrm>
                <a:off x="240" y="2210"/>
                <a:ext cx="63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2</a:t>
                </a:r>
              </a:p>
            </p:txBody>
          </p:sp>
          <p:sp>
            <p:nvSpPr>
              <p:cNvPr id="20600" name="Rectangle 68"/>
              <p:cNvSpPr>
                <a:spLocks noChangeArrowheads="1"/>
              </p:cNvSpPr>
              <p:nvPr/>
            </p:nvSpPr>
            <p:spPr bwMode="auto">
              <a:xfrm>
                <a:off x="240" y="1900"/>
                <a:ext cx="637" cy="31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 algn="ctr">
                  <a:spcBef>
                    <a:spcPts val="0"/>
                  </a:spcBef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1</a:t>
                </a:r>
              </a:p>
            </p:txBody>
          </p:sp>
          <p:sp>
            <p:nvSpPr>
              <p:cNvPr id="20601" name="Rectangle 69"/>
              <p:cNvSpPr>
                <a:spLocks noChangeArrowheads="1"/>
              </p:cNvSpPr>
              <p:nvPr/>
            </p:nvSpPr>
            <p:spPr bwMode="auto">
              <a:xfrm>
                <a:off x="240" y="1440"/>
                <a:ext cx="637" cy="460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38100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8" tIns="44445" rIns="90478" bIns="44445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70000"/>
                  </a:lnSpc>
                  <a:spcBef>
                    <a:spcPts val="0"/>
                  </a:spcBef>
                </a:pPr>
                <a:r>
                  <a:rPr lang="en-US" altLang="ko-KR" sz="2000" b="0" dirty="0">
                    <a:latin typeface="Gill Sans" charset="0"/>
                    <a:ea typeface="Gill Sans" charset="0"/>
                    <a:cs typeface="Gill Sans" charset="0"/>
                  </a:rPr>
                  <a:t>Ref:</a:t>
                </a:r>
              </a:p>
              <a:p>
                <a:pPr>
                  <a:lnSpc>
                    <a:spcPct val="70000"/>
                  </a:lnSpc>
                  <a:spcBef>
                    <a:spcPts val="0"/>
                  </a:spcBef>
                </a:pPr>
                <a:r>
                  <a:rPr lang="en-US" altLang="ko-KR" sz="2000" b="0" dirty="0">
                    <a:latin typeface="Gill Sans" charset="0"/>
                    <a:ea typeface="Gill Sans" charset="0"/>
                    <a:cs typeface="Gill Sans" charset="0"/>
                  </a:rPr>
                  <a:t>Page:</a:t>
                </a:r>
              </a:p>
            </p:txBody>
          </p:sp>
          <p:sp>
            <p:nvSpPr>
              <p:cNvPr id="20602" name="Line 70"/>
              <p:cNvSpPr>
                <a:spLocks noChangeShapeType="1"/>
              </p:cNvSpPr>
              <p:nvPr/>
            </p:nvSpPr>
            <p:spPr bwMode="auto">
              <a:xfrm>
                <a:off x="240" y="1900"/>
                <a:ext cx="5168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20603" name="Group 71"/>
              <p:cNvGrpSpPr>
                <a:grpSpLocks/>
              </p:cNvGrpSpPr>
              <p:nvPr/>
            </p:nvGrpSpPr>
            <p:grpSpPr bwMode="auto">
              <a:xfrm>
                <a:off x="240" y="2210"/>
                <a:ext cx="5161" cy="310"/>
                <a:chOff x="240" y="2210"/>
                <a:chExt cx="4790" cy="310"/>
              </a:xfrm>
            </p:grpSpPr>
            <p:sp>
              <p:nvSpPr>
                <p:cNvPr id="20621" name="Line 72"/>
                <p:cNvSpPr>
                  <a:spLocks noChangeShapeType="1"/>
                </p:cNvSpPr>
                <p:nvPr/>
              </p:nvSpPr>
              <p:spPr bwMode="auto">
                <a:xfrm>
                  <a:off x="240" y="2210"/>
                  <a:ext cx="479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algn="ctr">
                    <a:spcBef>
                      <a:spcPts val="0"/>
                    </a:spcBef>
                  </a:pPr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0622" name="Line 73"/>
                <p:cNvSpPr>
                  <a:spLocks noChangeShapeType="1"/>
                </p:cNvSpPr>
                <p:nvPr/>
              </p:nvSpPr>
              <p:spPr bwMode="auto">
                <a:xfrm>
                  <a:off x="240" y="2520"/>
                  <a:ext cx="4790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algn="ctr">
                    <a:spcBef>
                      <a:spcPts val="0"/>
                    </a:spcBef>
                  </a:pPr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sp>
            <p:nvSpPr>
              <p:cNvPr id="20604" name="Line 74"/>
              <p:cNvSpPr>
                <a:spLocks noChangeShapeType="1"/>
              </p:cNvSpPr>
              <p:nvPr/>
            </p:nvSpPr>
            <p:spPr bwMode="auto">
              <a:xfrm>
                <a:off x="240" y="1440"/>
                <a:ext cx="0" cy="139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05" name="Line 75"/>
              <p:cNvSpPr>
                <a:spLocks noChangeShapeType="1"/>
              </p:cNvSpPr>
              <p:nvPr/>
            </p:nvSpPr>
            <p:spPr bwMode="auto">
              <a:xfrm>
                <a:off x="877" y="1440"/>
                <a:ext cx="0" cy="139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06" name="Line 76"/>
              <p:cNvSpPr>
                <a:spLocks noChangeShapeType="1"/>
              </p:cNvSpPr>
              <p:nvPr/>
            </p:nvSpPr>
            <p:spPr bwMode="auto">
              <a:xfrm>
                <a:off x="1254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07" name="Line 77"/>
              <p:cNvSpPr>
                <a:spLocks noChangeShapeType="1"/>
              </p:cNvSpPr>
              <p:nvPr/>
            </p:nvSpPr>
            <p:spPr bwMode="auto">
              <a:xfrm>
                <a:off x="1632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08" name="Line 78"/>
              <p:cNvSpPr>
                <a:spLocks noChangeShapeType="1"/>
              </p:cNvSpPr>
              <p:nvPr/>
            </p:nvSpPr>
            <p:spPr bwMode="auto">
              <a:xfrm>
                <a:off x="2009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09" name="Line 79"/>
              <p:cNvSpPr>
                <a:spLocks noChangeShapeType="1"/>
              </p:cNvSpPr>
              <p:nvPr/>
            </p:nvSpPr>
            <p:spPr bwMode="auto">
              <a:xfrm>
                <a:off x="2387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10" name="Line 80"/>
              <p:cNvSpPr>
                <a:spLocks noChangeShapeType="1"/>
              </p:cNvSpPr>
              <p:nvPr/>
            </p:nvSpPr>
            <p:spPr bwMode="auto">
              <a:xfrm>
                <a:off x="2765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11" name="Line 81"/>
              <p:cNvSpPr>
                <a:spLocks noChangeShapeType="1"/>
              </p:cNvSpPr>
              <p:nvPr/>
            </p:nvSpPr>
            <p:spPr bwMode="auto">
              <a:xfrm>
                <a:off x="3142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12" name="Line 82"/>
              <p:cNvSpPr>
                <a:spLocks noChangeShapeType="1"/>
              </p:cNvSpPr>
              <p:nvPr/>
            </p:nvSpPr>
            <p:spPr bwMode="auto">
              <a:xfrm>
                <a:off x="3520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13" name="Line 83"/>
              <p:cNvSpPr>
                <a:spLocks noChangeShapeType="1"/>
              </p:cNvSpPr>
              <p:nvPr/>
            </p:nvSpPr>
            <p:spPr bwMode="auto">
              <a:xfrm>
                <a:off x="3897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14" name="Line 84"/>
              <p:cNvSpPr>
                <a:spLocks noChangeShapeType="1"/>
              </p:cNvSpPr>
              <p:nvPr/>
            </p:nvSpPr>
            <p:spPr bwMode="auto">
              <a:xfrm>
                <a:off x="4275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20615" name="Line 85"/>
              <p:cNvSpPr>
                <a:spLocks noChangeShapeType="1"/>
              </p:cNvSpPr>
              <p:nvPr/>
            </p:nvSpPr>
            <p:spPr bwMode="auto">
              <a:xfrm>
                <a:off x="4652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grpSp>
            <p:nvGrpSpPr>
              <p:cNvPr id="20616" name="Group 86"/>
              <p:cNvGrpSpPr>
                <a:grpSpLocks/>
              </p:cNvGrpSpPr>
              <p:nvPr/>
            </p:nvGrpSpPr>
            <p:grpSpPr bwMode="auto">
              <a:xfrm>
                <a:off x="240" y="1440"/>
                <a:ext cx="5160" cy="1390"/>
                <a:chOff x="240" y="1440"/>
                <a:chExt cx="4790" cy="1390"/>
              </a:xfrm>
            </p:grpSpPr>
            <p:sp>
              <p:nvSpPr>
                <p:cNvPr id="20618" name="Line 87"/>
                <p:cNvSpPr>
                  <a:spLocks noChangeShapeType="1"/>
                </p:cNvSpPr>
                <p:nvPr/>
              </p:nvSpPr>
              <p:spPr bwMode="auto">
                <a:xfrm>
                  <a:off x="240" y="1440"/>
                  <a:ext cx="4790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algn="ctr">
                    <a:spcBef>
                      <a:spcPts val="0"/>
                    </a:spcBef>
                  </a:pPr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0619" name="Line 88"/>
                <p:cNvSpPr>
                  <a:spLocks noChangeShapeType="1"/>
                </p:cNvSpPr>
                <p:nvPr/>
              </p:nvSpPr>
              <p:spPr bwMode="auto">
                <a:xfrm>
                  <a:off x="240" y="2830"/>
                  <a:ext cx="4790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algn="ctr">
                    <a:spcBef>
                      <a:spcPts val="0"/>
                    </a:spcBef>
                  </a:pPr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  <p:sp>
              <p:nvSpPr>
                <p:cNvPr id="20620" name="Line 89"/>
                <p:cNvSpPr>
                  <a:spLocks noChangeShapeType="1"/>
                </p:cNvSpPr>
                <p:nvPr/>
              </p:nvSpPr>
              <p:spPr bwMode="auto">
                <a:xfrm>
                  <a:off x="5030" y="1440"/>
                  <a:ext cx="0" cy="139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78" tIns="44445" rIns="90478" bIns="44445" anchor="ctr"/>
                <a:lstStyle/>
                <a:p>
                  <a:pPr algn="ctr">
                    <a:spcBef>
                      <a:spcPts val="0"/>
                    </a:spcBef>
                  </a:pPr>
                  <a:endParaRPr lang="en-US" sz="2000" b="0">
                    <a:latin typeface="Gill Sans" charset="0"/>
                    <a:ea typeface="Gill Sans" charset="0"/>
                    <a:cs typeface="Gill Sans" charset="0"/>
                  </a:endParaRPr>
                </a:p>
              </p:txBody>
            </p:sp>
          </p:grpSp>
          <p:sp>
            <p:nvSpPr>
              <p:cNvPr id="20617" name="Line 90"/>
              <p:cNvSpPr>
                <a:spLocks noChangeShapeType="1"/>
              </p:cNvSpPr>
              <p:nvPr/>
            </p:nvSpPr>
            <p:spPr bwMode="auto">
              <a:xfrm>
                <a:off x="5024" y="1440"/>
                <a:ext cx="0" cy="139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/>
              <a:p>
                <a:pPr algn="ctr">
                  <a:spcBef>
                    <a:spcPts val="0"/>
                  </a:spcBef>
                </a:pPr>
                <a:endParaRPr lang="en-US" sz="2000" b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</p:grpSp>
      <p:grpSp>
        <p:nvGrpSpPr>
          <p:cNvPr id="780491" name="Group 203"/>
          <p:cNvGrpSpPr>
            <a:grpSpLocks/>
          </p:cNvGrpSpPr>
          <p:nvPr/>
        </p:nvGrpSpPr>
        <p:grpSpPr bwMode="auto">
          <a:xfrm>
            <a:off x="1143000" y="3435350"/>
            <a:ext cx="6872288" cy="1989137"/>
            <a:chOff x="282" y="2496"/>
            <a:chExt cx="5184" cy="1702"/>
          </a:xfrm>
        </p:grpSpPr>
        <p:sp>
          <p:nvSpPr>
            <p:cNvPr id="20486" name="Rectangle 196"/>
            <p:cNvSpPr>
              <a:spLocks noChangeArrowheads="1"/>
            </p:cNvSpPr>
            <p:nvPr/>
          </p:nvSpPr>
          <p:spPr bwMode="auto">
            <a:xfrm>
              <a:off x="1296" y="3888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87" name="Rectangle 197"/>
            <p:cNvSpPr>
              <a:spLocks noChangeArrowheads="1"/>
            </p:cNvSpPr>
            <p:nvPr/>
          </p:nvSpPr>
          <p:spPr bwMode="auto">
            <a:xfrm>
              <a:off x="919" y="3888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88" name="Rectangle 195"/>
            <p:cNvSpPr>
              <a:spLocks noChangeArrowheads="1"/>
            </p:cNvSpPr>
            <p:nvPr/>
          </p:nvSpPr>
          <p:spPr bwMode="auto">
            <a:xfrm>
              <a:off x="1674" y="3888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89" name="Rectangle 186"/>
            <p:cNvSpPr>
              <a:spLocks noChangeArrowheads="1"/>
            </p:cNvSpPr>
            <p:nvPr/>
          </p:nvSpPr>
          <p:spPr bwMode="auto">
            <a:xfrm>
              <a:off x="5066" y="3888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90" name="Rectangle 187"/>
            <p:cNvSpPr>
              <a:spLocks noChangeArrowheads="1"/>
            </p:cNvSpPr>
            <p:nvPr/>
          </p:nvSpPr>
          <p:spPr bwMode="auto">
            <a:xfrm>
              <a:off x="4694" y="3888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91" name="Rectangle 188"/>
            <p:cNvSpPr>
              <a:spLocks noChangeArrowheads="1"/>
            </p:cNvSpPr>
            <p:nvPr/>
          </p:nvSpPr>
          <p:spPr bwMode="auto">
            <a:xfrm>
              <a:off x="4317" y="3888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20492" name="Rectangle 189"/>
            <p:cNvSpPr>
              <a:spLocks noChangeArrowheads="1"/>
            </p:cNvSpPr>
            <p:nvPr/>
          </p:nvSpPr>
          <p:spPr bwMode="auto">
            <a:xfrm>
              <a:off x="3939" y="3888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93" name="Rectangle 190"/>
            <p:cNvSpPr>
              <a:spLocks noChangeArrowheads="1"/>
            </p:cNvSpPr>
            <p:nvPr/>
          </p:nvSpPr>
          <p:spPr bwMode="auto">
            <a:xfrm>
              <a:off x="3562" y="3888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94" name="Rectangle 191"/>
            <p:cNvSpPr>
              <a:spLocks noChangeArrowheads="1"/>
            </p:cNvSpPr>
            <p:nvPr/>
          </p:nvSpPr>
          <p:spPr bwMode="auto">
            <a:xfrm>
              <a:off x="3184" y="3888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95" name="Rectangle 192"/>
            <p:cNvSpPr>
              <a:spLocks noChangeArrowheads="1"/>
            </p:cNvSpPr>
            <p:nvPr/>
          </p:nvSpPr>
          <p:spPr bwMode="auto">
            <a:xfrm>
              <a:off x="2807" y="3888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96" name="Rectangle 193"/>
            <p:cNvSpPr>
              <a:spLocks noChangeArrowheads="1"/>
            </p:cNvSpPr>
            <p:nvPr/>
          </p:nvSpPr>
          <p:spPr bwMode="auto">
            <a:xfrm>
              <a:off x="2429" y="3888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497" name="Rectangle 194"/>
            <p:cNvSpPr>
              <a:spLocks noChangeArrowheads="1"/>
            </p:cNvSpPr>
            <p:nvPr/>
          </p:nvSpPr>
          <p:spPr bwMode="auto">
            <a:xfrm>
              <a:off x="2051" y="3888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20498" name="Rectangle 198"/>
            <p:cNvSpPr>
              <a:spLocks noChangeArrowheads="1"/>
            </p:cNvSpPr>
            <p:nvPr/>
          </p:nvSpPr>
          <p:spPr bwMode="auto">
            <a:xfrm>
              <a:off x="282" y="3888"/>
              <a:ext cx="63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4</a:t>
              </a:r>
            </a:p>
          </p:txBody>
        </p:sp>
        <p:sp>
          <p:nvSpPr>
            <p:cNvPr id="20499" name="Rectangle 93"/>
            <p:cNvSpPr>
              <a:spLocks noChangeArrowheads="1"/>
            </p:cNvSpPr>
            <p:nvPr/>
          </p:nvSpPr>
          <p:spPr bwMode="auto">
            <a:xfrm>
              <a:off x="5072" y="357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00" name="Rectangle 94"/>
            <p:cNvSpPr>
              <a:spLocks noChangeArrowheads="1"/>
            </p:cNvSpPr>
            <p:nvPr/>
          </p:nvSpPr>
          <p:spPr bwMode="auto">
            <a:xfrm>
              <a:off x="5072" y="326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20501" name="Rectangle 95"/>
            <p:cNvSpPr>
              <a:spLocks noChangeArrowheads="1"/>
            </p:cNvSpPr>
            <p:nvPr/>
          </p:nvSpPr>
          <p:spPr bwMode="auto">
            <a:xfrm>
              <a:off x="5072" y="295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02" name="Rectangle 97"/>
            <p:cNvSpPr>
              <a:spLocks noChangeArrowheads="1"/>
            </p:cNvSpPr>
            <p:nvPr/>
          </p:nvSpPr>
          <p:spPr bwMode="auto">
            <a:xfrm>
              <a:off x="4700" y="357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03" name="Rectangle 98"/>
            <p:cNvSpPr>
              <a:spLocks noChangeArrowheads="1"/>
            </p:cNvSpPr>
            <p:nvPr/>
          </p:nvSpPr>
          <p:spPr bwMode="auto">
            <a:xfrm>
              <a:off x="4700" y="326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04" name="Rectangle 99"/>
            <p:cNvSpPr>
              <a:spLocks noChangeArrowheads="1"/>
            </p:cNvSpPr>
            <p:nvPr/>
          </p:nvSpPr>
          <p:spPr bwMode="auto">
            <a:xfrm>
              <a:off x="4700" y="295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20505" name="Rectangle 101"/>
            <p:cNvSpPr>
              <a:spLocks noChangeArrowheads="1"/>
            </p:cNvSpPr>
            <p:nvPr/>
          </p:nvSpPr>
          <p:spPr bwMode="auto">
            <a:xfrm>
              <a:off x="4323" y="357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06" name="Rectangle 102"/>
            <p:cNvSpPr>
              <a:spLocks noChangeArrowheads="1"/>
            </p:cNvSpPr>
            <p:nvPr/>
          </p:nvSpPr>
          <p:spPr bwMode="auto">
            <a:xfrm>
              <a:off x="4323" y="326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07" name="Rectangle 103"/>
            <p:cNvSpPr>
              <a:spLocks noChangeArrowheads="1"/>
            </p:cNvSpPr>
            <p:nvPr/>
          </p:nvSpPr>
          <p:spPr bwMode="auto">
            <a:xfrm>
              <a:off x="4323" y="295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08" name="Rectangle 105"/>
            <p:cNvSpPr>
              <a:spLocks noChangeArrowheads="1"/>
            </p:cNvSpPr>
            <p:nvPr/>
          </p:nvSpPr>
          <p:spPr bwMode="auto">
            <a:xfrm>
              <a:off x="3945" y="357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20509" name="Rectangle 106"/>
            <p:cNvSpPr>
              <a:spLocks noChangeArrowheads="1"/>
            </p:cNvSpPr>
            <p:nvPr/>
          </p:nvSpPr>
          <p:spPr bwMode="auto">
            <a:xfrm>
              <a:off x="3945" y="326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10" name="Rectangle 107"/>
            <p:cNvSpPr>
              <a:spLocks noChangeArrowheads="1"/>
            </p:cNvSpPr>
            <p:nvPr/>
          </p:nvSpPr>
          <p:spPr bwMode="auto">
            <a:xfrm>
              <a:off x="3945" y="295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11" name="Rectangle 109"/>
            <p:cNvSpPr>
              <a:spLocks noChangeArrowheads="1"/>
            </p:cNvSpPr>
            <p:nvPr/>
          </p:nvSpPr>
          <p:spPr bwMode="auto">
            <a:xfrm>
              <a:off x="3568" y="357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12" name="Rectangle 110"/>
            <p:cNvSpPr>
              <a:spLocks noChangeArrowheads="1"/>
            </p:cNvSpPr>
            <p:nvPr/>
          </p:nvSpPr>
          <p:spPr bwMode="auto">
            <a:xfrm>
              <a:off x="3568" y="326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20513" name="Rectangle 111"/>
            <p:cNvSpPr>
              <a:spLocks noChangeArrowheads="1"/>
            </p:cNvSpPr>
            <p:nvPr/>
          </p:nvSpPr>
          <p:spPr bwMode="auto">
            <a:xfrm>
              <a:off x="3568" y="295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14" name="Rectangle 113"/>
            <p:cNvSpPr>
              <a:spLocks noChangeArrowheads="1"/>
            </p:cNvSpPr>
            <p:nvPr/>
          </p:nvSpPr>
          <p:spPr bwMode="auto">
            <a:xfrm>
              <a:off x="3190" y="357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15" name="Rectangle 114"/>
            <p:cNvSpPr>
              <a:spLocks noChangeArrowheads="1"/>
            </p:cNvSpPr>
            <p:nvPr/>
          </p:nvSpPr>
          <p:spPr bwMode="auto">
            <a:xfrm>
              <a:off x="3190" y="326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16" name="Rectangle 115"/>
            <p:cNvSpPr>
              <a:spLocks noChangeArrowheads="1"/>
            </p:cNvSpPr>
            <p:nvPr/>
          </p:nvSpPr>
          <p:spPr bwMode="auto">
            <a:xfrm>
              <a:off x="3190" y="295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20517" name="Rectangle 117"/>
            <p:cNvSpPr>
              <a:spLocks noChangeArrowheads="1"/>
            </p:cNvSpPr>
            <p:nvPr/>
          </p:nvSpPr>
          <p:spPr bwMode="auto">
            <a:xfrm>
              <a:off x="2813" y="357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18" name="Rectangle 118"/>
            <p:cNvSpPr>
              <a:spLocks noChangeArrowheads="1"/>
            </p:cNvSpPr>
            <p:nvPr/>
          </p:nvSpPr>
          <p:spPr bwMode="auto">
            <a:xfrm>
              <a:off x="2813" y="326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19" name="Rectangle 119"/>
            <p:cNvSpPr>
              <a:spLocks noChangeArrowheads="1"/>
            </p:cNvSpPr>
            <p:nvPr/>
          </p:nvSpPr>
          <p:spPr bwMode="auto">
            <a:xfrm>
              <a:off x="2813" y="295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20" name="Rectangle 121"/>
            <p:cNvSpPr>
              <a:spLocks noChangeArrowheads="1"/>
            </p:cNvSpPr>
            <p:nvPr/>
          </p:nvSpPr>
          <p:spPr bwMode="auto">
            <a:xfrm>
              <a:off x="2435" y="357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21" name="Rectangle 122"/>
            <p:cNvSpPr>
              <a:spLocks noChangeArrowheads="1"/>
            </p:cNvSpPr>
            <p:nvPr/>
          </p:nvSpPr>
          <p:spPr bwMode="auto">
            <a:xfrm>
              <a:off x="2435" y="326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22" name="Rectangle 123"/>
            <p:cNvSpPr>
              <a:spLocks noChangeArrowheads="1"/>
            </p:cNvSpPr>
            <p:nvPr/>
          </p:nvSpPr>
          <p:spPr bwMode="auto">
            <a:xfrm>
              <a:off x="2435" y="295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23" name="Rectangle 125"/>
            <p:cNvSpPr>
              <a:spLocks noChangeArrowheads="1"/>
            </p:cNvSpPr>
            <p:nvPr/>
          </p:nvSpPr>
          <p:spPr bwMode="auto">
            <a:xfrm>
              <a:off x="2057" y="357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24" name="Rectangle 126"/>
            <p:cNvSpPr>
              <a:spLocks noChangeArrowheads="1"/>
            </p:cNvSpPr>
            <p:nvPr/>
          </p:nvSpPr>
          <p:spPr bwMode="auto">
            <a:xfrm>
              <a:off x="2057" y="326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25" name="Rectangle 127"/>
            <p:cNvSpPr>
              <a:spLocks noChangeArrowheads="1"/>
            </p:cNvSpPr>
            <p:nvPr/>
          </p:nvSpPr>
          <p:spPr bwMode="auto">
            <a:xfrm>
              <a:off x="2057" y="295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26" name="Rectangle 129"/>
            <p:cNvSpPr>
              <a:spLocks noChangeArrowheads="1"/>
            </p:cNvSpPr>
            <p:nvPr/>
          </p:nvSpPr>
          <p:spPr bwMode="auto">
            <a:xfrm>
              <a:off x="1680" y="357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20527" name="Rectangle 130"/>
            <p:cNvSpPr>
              <a:spLocks noChangeArrowheads="1"/>
            </p:cNvSpPr>
            <p:nvPr/>
          </p:nvSpPr>
          <p:spPr bwMode="auto">
            <a:xfrm>
              <a:off x="1680" y="326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28" name="Rectangle 131"/>
            <p:cNvSpPr>
              <a:spLocks noChangeArrowheads="1"/>
            </p:cNvSpPr>
            <p:nvPr/>
          </p:nvSpPr>
          <p:spPr bwMode="auto">
            <a:xfrm>
              <a:off x="1680" y="295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29" name="Rectangle 133"/>
            <p:cNvSpPr>
              <a:spLocks noChangeArrowheads="1"/>
            </p:cNvSpPr>
            <p:nvPr/>
          </p:nvSpPr>
          <p:spPr bwMode="auto">
            <a:xfrm>
              <a:off x="1302" y="357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30" name="Rectangle 134"/>
            <p:cNvSpPr>
              <a:spLocks noChangeArrowheads="1"/>
            </p:cNvSpPr>
            <p:nvPr/>
          </p:nvSpPr>
          <p:spPr bwMode="auto">
            <a:xfrm>
              <a:off x="1302" y="326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20531" name="Rectangle 135"/>
            <p:cNvSpPr>
              <a:spLocks noChangeArrowheads="1"/>
            </p:cNvSpPr>
            <p:nvPr/>
          </p:nvSpPr>
          <p:spPr bwMode="auto">
            <a:xfrm>
              <a:off x="1302" y="2956"/>
              <a:ext cx="378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32" name="Rectangle 137"/>
            <p:cNvSpPr>
              <a:spLocks noChangeArrowheads="1"/>
            </p:cNvSpPr>
            <p:nvPr/>
          </p:nvSpPr>
          <p:spPr bwMode="auto">
            <a:xfrm>
              <a:off x="925" y="357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33" name="Rectangle 138"/>
            <p:cNvSpPr>
              <a:spLocks noChangeArrowheads="1"/>
            </p:cNvSpPr>
            <p:nvPr/>
          </p:nvSpPr>
          <p:spPr bwMode="auto">
            <a:xfrm>
              <a:off x="925" y="326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endParaRPr lang="ko-KR" alt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34" name="Rectangle 139"/>
            <p:cNvSpPr>
              <a:spLocks noChangeArrowheads="1"/>
            </p:cNvSpPr>
            <p:nvPr/>
          </p:nvSpPr>
          <p:spPr bwMode="auto">
            <a:xfrm>
              <a:off x="925" y="2956"/>
              <a:ext cx="37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20535" name="Rectangle 140"/>
            <p:cNvSpPr>
              <a:spLocks noChangeArrowheads="1"/>
            </p:cNvSpPr>
            <p:nvPr/>
          </p:nvSpPr>
          <p:spPr bwMode="auto">
            <a:xfrm>
              <a:off x="4700" y="2496"/>
              <a:ext cx="378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20536" name="Rectangle 141"/>
            <p:cNvSpPr>
              <a:spLocks noChangeArrowheads="1"/>
            </p:cNvSpPr>
            <p:nvPr/>
          </p:nvSpPr>
          <p:spPr bwMode="auto">
            <a:xfrm>
              <a:off x="4323" y="2496"/>
              <a:ext cx="377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20537" name="Rectangle 142"/>
            <p:cNvSpPr>
              <a:spLocks noChangeArrowheads="1"/>
            </p:cNvSpPr>
            <p:nvPr/>
          </p:nvSpPr>
          <p:spPr bwMode="auto">
            <a:xfrm>
              <a:off x="3945" y="2496"/>
              <a:ext cx="378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20538" name="Rectangle 143"/>
            <p:cNvSpPr>
              <a:spLocks noChangeArrowheads="1"/>
            </p:cNvSpPr>
            <p:nvPr/>
          </p:nvSpPr>
          <p:spPr bwMode="auto">
            <a:xfrm>
              <a:off x="3568" y="2496"/>
              <a:ext cx="377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20539" name="Rectangle 144"/>
            <p:cNvSpPr>
              <a:spLocks noChangeArrowheads="1"/>
            </p:cNvSpPr>
            <p:nvPr/>
          </p:nvSpPr>
          <p:spPr bwMode="auto">
            <a:xfrm>
              <a:off x="3190" y="2496"/>
              <a:ext cx="378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20540" name="Rectangle 145"/>
            <p:cNvSpPr>
              <a:spLocks noChangeArrowheads="1"/>
            </p:cNvSpPr>
            <p:nvPr/>
          </p:nvSpPr>
          <p:spPr bwMode="auto">
            <a:xfrm>
              <a:off x="2813" y="2496"/>
              <a:ext cx="377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20541" name="Rectangle 146"/>
            <p:cNvSpPr>
              <a:spLocks noChangeArrowheads="1"/>
            </p:cNvSpPr>
            <p:nvPr/>
          </p:nvSpPr>
          <p:spPr bwMode="auto">
            <a:xfrm>
              <a:off x="2435" y="2496"/>
              <a:ext cx="378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20542" name="Rectangle 147"/>
            <p:cNvSpPr>
              <a:spLocks noChangeArrowheads="1"/>
            </p:cNvSpPr>
            <p:nvPr/>
          </p:nvSpPr>
          <p:spPr bwMode="auto">
            <a:xfrm>
              <a:off x="2057" y="2496"/>
              <a:ext cx="378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D</a:t>
              </a:r>
            </a:p>
          </p:txBody>
        </p:sp>
        <p:sp>
          <p:nvSpPr>
            <p:cNvPr id="20543" name="Rectangle 148"/>
            <p:cNvSpPr>
              <a:spLocks noChangeArrowheads="1"/>
            </p:cNvSpPr>
            <p:nvPr/>
          </p:nvSpPr>
          <p:spPr bwMode="auto">
            <a:xfrm>
              <a:off x="1680" y="2496"/>
              <a:ext cx="377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C</a:t>
              </a:r>
            </a:p>
          </p:txBody>
        </p:sp>
        <p:sp>
          <p:nvSpPr>
            <p:cNvPr id="20544" name="Rectangle 149"/>
            <p:cNvSpPr>
              <a:spLocks noChangeArrowheads="1"/>
            </p:cNvSpPr>
            <p:nvPr/>
          </p:nvSpPr>
          <p:spPr bwMode="auto">
            <a:xfrm>
              <a:off x="1302" y="2496"/>
              <a:ext cx="378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20545" name="Rectangle 150"/>
            <p:cNvSpPr>
              <a:spLocks noChangeArrowheads="1"/>
            </p:cNvSpPr>
            <p:nvPr/>
          </p:nvSpPr>
          <p:spPr bwMode="auto">
            <a:xfrm>
              <a:off x="925" y="2496"/>
              <a:ext cx="377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A</a:t>
              </a:r>
            </a:p>
          </p:txBody>
        </p:sp>
        <p:sp>
          <p:nvSpPr>
            <p:cNvPr id="20546" name="Rectangle 151"/>
            <p:cNvSpPr>
              <a:spLocks noChangeArrowheads="1"/>
            </p:cNvSpPr>
            <p:nvPr/>
          </p:nvSpPr>
          <p:spPr bwMode="auto">
            <a:xfrm>
              <a:off x="5088" y="2496"/>
              <a:ext cx="378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E</a:t>
              </a:r>
            </a:p>
          </p:txBody>
        </p:sp>
        <p:sp>
          <p:nvSpPr>
            <p:cNvPr id="20547" name="Rectangle 153"/>
            <p:cNvSpPr>
              <a:spLocks noChangeArrowheads="1"/>
            </p:cNvSpPr>
            <p:nvPr/>
          </p:nvSpPr>
          <p:spPr bwMode="auto">
            <a:xfrm>
              <a:off x="288" y="3576"/>
              <a:ext cx="63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20548" name="Rectangle 154"/>
            <p:cNvSpPr>
              <a:spLocks noChangeArrowheads="1"/>
            </p:cNvSpPr>
            <p:nvPr/>
          </p:nvSpPr>
          <p:spPr bwMode="auto">
            <a:xfrm>
              <a:off x="288" y="3266"/>
              <a:ext cx="63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sp>
          <p:nvSpPr>
            <p:cNvPr id="20549" name="Rectangle 155"/>
            <p:cNvSpPr>
              <a:spLocks noChangeArrowheads="1"/>
            </p:cNvSpPr>
            <p:nvPr/>
          </p:nvSpPr>
          <p:spPr bwMode="auto">
            <a:xfrm>
              <a:off x="288" y="2956"/>
              <a:ext cx="637" cy="31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n-US" altLang="ko-KR" sz="2000" b="0"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20550" name="Rectangle 156"/>
            <p:cNvSpPr>
              <a:spLocks noChangeArrowheads="1"/>
            </p:cNvSpPr>
            <p:nvPr/>
          </p:nvSpPr>
          <p:spPr bwMode="auto">
            <a:xfrm>
              <a:off x="288" y="2496"/>
              <a:ext cx="637" cy="46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78" tIns="44445" rIns="90478" bIns="44445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70000"/>
                </a:lnSpc>
                <a:spcBef>
                  <a:spcPts val="0"/>
                </a:spcBef>
              </a:pP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Ref:</a:t>
              </a:r>
            </a:p>
            <a:p>
              <a:pPr>
                <a:lnSpc>
                  <a:spcPct val="70000"/>
                </a:lnSpc>
                <a:spcBef>
                  <a:spcPts val="0"/>
                </a:spcBef>
              </a:pP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Page:</a:t>
              </a:r>
            </a:p>
          </p:txBody>
        </p:sp>
        <p:sp>
          <p:nvSpPr>
            <p:cNvPr id="20551" name="Line 157"/>
            <p:cNvSpPr>
              <a:spLocks noChangeShapeType="1"/>
            </p:cNvSpPr>
            <p:nvPr/>
          </p:nvSpPr>
          <p:spPr bwMode="auto">
            <a:xfrm>
              <a:off x="288" y="2956"/>
              <a:ext cx="5168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52" name="Line 159"/>
            <p:cNvSpPr>
              <a:spLocks noChangeShapeType="1"/>
            </p:cNvSpPr>
            <p:nvPr/>
          </p:nvSpPr>
          <p:spPr bwMode="auto">
            <a:xfrm>
              <a:off x="288" y="3266"/>
              <a:ext cx="5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53" name="Line 160"/>
            <p:cNvSpPr>
              <a:spLocks noChangeShapeType="1"/>
            </p:cNvSpPr>
            <p:nvPr/>
          </p:nvSpPr>
          <p:spPr bwMode="auto">
            <a:xfrm>
              <a:off x="288" y="3576"/>
              <a:ext cx="5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54" name="Line 162"/>
            <p:cNvSpPr>
              <a:spLocks noChangeShapeType="1"/>
            </p:cNvSpPr>
            <p:nvPr/>
          </p:nvSpPr>
          <p:spPr bwMode="auto">
            <a:xfrm>
              <a:off x="925" y="2496"/>
              <a:ext cx="0" cy="16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55" name="Line 174"/>
            <p:cNvSpPr>
              <a:spLocks noChangeShapeType="1"/>
            </p:cNvSpPr>
            <p:nvPr/>
          </p:nvSpPr>
          <p:spPr bwMode="auto">
            <a:xfrm>
              <a:off x="288" y="2496"/>
              <a:ext cx="51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56" name="Line 175"/>
            <p:cNvSpPr>
              <a:spLocks noChangeShapeType="1"/>
            </p:cNvSpPr>
            <p:nvPr/>
          </p:nvSpPr>
          <p:spPr bwMode="auto">
            <a:xfrm>
              <a:off x="288" y="4176"/>
              <a:ext cx="516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57" name="Line 176"/>
            <p:cNvSpPr>
              <a:spLocks noChangeShapeType="1"/>
            </p:cNvSpPr>
            <p:nvPr/>
          </p:nvSpPr>
          <p:spPr bwMode="auto">
            <a:xfrm>
              <a:off x="5448" y="2496"/>
              <a:ext cx="0" cy="16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58" name="Line 163"/>
            <p:cNvSpPr>
              <a:spLocks noChangeShapeType="1"/>
            </p:cNvSpPr>
            <p:nvPr/>
          </p:nvSpPr>
          <p:spPr bwMode="auto">
            <a:xfrm>
              <a:off x="1302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59" name="Line 164"/>
            <p:cNvSpPr>
              <a:spLocks noChangeShapeType="1"/>
            </p:cNvSpPr>
            <p:nvPr/>
          </p:nvSpPr>
          <p:spPr bwMode="auto">
            <a:xfrm>
              <a:off x="1680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0" name="Line 165"/>
            <p:cNvSpPr>
              <a:spLocks noChangeShapeType="1"/>
            </p:cNvSpPr>
            <p:nvPr/>
          </p:nvSpPr>
          <p:spPr bwMode="auto">
            <a:xfrm>
              <a:off x="2057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1" name="Line 166"/>
            <p:cNvSpPr>
              <a:spLocks noChangeShapeType="1"/>
            </p:cNvSpPr>
            <p:nvPr/>
          </p:nvSpPr>
          <p:spPr bwMode="auto">
            <a:xfrm>
              <a:off x="2435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2" name="Line 167"/>
            <p:cNvSpPr>
              <a:spLocks noChangeShapeType="1"/>
            </p:cNvSpPr>
            <p:nvPr/>
          </p:nvSpPr>
          <p:spPr bwMode="auto">
            <a:xfrm>
              <a:off x="2813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3" name="Line 168"/>
            <p:cNvSpPr>
              <a:spLocks noChangeShapeType="1"/>
            </p:cNvSpPr>
            <p:nvPr/>
          </p:nvSpPr>
          <p:spPr bwMode="auto">
            <a:xfrm>
              <a:off x="3190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4" name="Line 169"/>
            <p:cNvSpPr>
              <a:spLocks noChangeShapeType="1"/>
            </p:cNvSpPr>
            <p:nvPr/>
          </p:nvSpPr>
          <p:spPr bwMode="auto">
            <a:xfrm>
              <a:off x="3568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5" name="Line 170"/>
            <p:cNvSpPr>
              <a:spLocks noChangeShapeType="1"/>
            </p:cNvSpPr>
            <p:nvPr/>
          </p:nvSpPr>
          <p:spPr bwMode="auto">
            <a:xfrm>
              <a:off x="3945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6" name="Line 171"/>
            <p:cNvSpPr>
              <a:spLocks noChangeShapeType="1"/>
            </p:cNvSpPr>
            <p:nvPr/>
          </p:nvSpPr>
          <p:spPr bwMode="auto">
            <a:xfrm>
              <a:off x="4323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7" name="Line 172"/>
            <p:cNvSpPr>
              <a:spLocks noChangeShapeType="1"/>
            </p:cNvSpPr>
            <p:nvPr/>
          </p:nvSpPr>
          <p:spPr bwMode="auto">
            <a:xfrm>
              <a:off x="4700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8" name="Line 177"/>
            <p:cNvSpPr>
              <a:spLocks noChangeShapeType="1"/>
            </p:cNvSpPr>
            <p:nvPr/>
          </p:nvSpPr>
          <p:spPr bwMode="auto">
            <a:xfrm>
              <a:off x="5072" y="2496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69" name="Line 184"/>
            <p:cNvSpPr>
              <a:spLocks noChangeShapeType="1"/>
            </p:cNvSpPr>
            <p:nvPr/>
          </p:nvSpPr>
          <p:spPr bwMode="auto">
            <a:xfrm>
              <a:off x="303" y="3881"/>
              <a:ext cx="5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70" name="Line 199"/>
            <p:cNvSpPr>
              <a:spLocks noChangeShapeType="1"/>
            </p:cNvSpPr>
            <p:nvPr/>
          </p:nvSpPr>
          <p:spPr bwMode="auto">
            <a:xfrm>
              <a:off x="282" y="3888"/>
              <a:ext cx="5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71" name="Line 161"/>
            <p:cNvSpPr>
              <a:spLocks noChangeShapeType="1"/>
            </p:cNvSpPr>
            <p:nvPr/>
          </p:nvSpPr>
          <p:spPr bwMode="auto">
            <a:xfrm>
              <a:off x="288" y="2496"/>
              <a:ext cx="0" cy="16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572" name="Line 200"/>
            <p:cNvSpPr>
              <a:spLocks noChangeShapeType="1"/>
            </p:cNvSpPr>
            <p:nvPr/>
          </p:nvSpPr>
          <p:spPr bwMode="auto">
            <a:xfrm>
              <a:off x="297" y="4193"/>
              <a:ext cx="5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 algn="ctr">
                <a:spcBef>
                  <a:spcPts val="0"/>
                </a:spcBef>
              </a:pPr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273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0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80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29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Implementing LRU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685800"/>
            <a:ext cx="9067800" cy="60960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Perfect: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Timestamp page on each reference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Keep list of pages ordered by time of reference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Too expensive to implement in reality for many reasons</a:t>
            </a:r>
          </a:p>
          <a:p>
            <a:pPr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Clock Algorithm:</a:t>
            </a:r>
            <a:r>
              <a:rPr lang="en-US" altLang="ko-KR" dirty="0">
                <a:ea typeface="굴림" panose="020B0600000101010101" pitchFamily="34" charset="-127"/>
              </a:rPr>
              <a:t> Arrange physical pages in circle with single clock hand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Approximate LRU (</a:t>
            </a:r>
            <a:r>
              <a:rPr lang="en-US" altLang="ko-KR" i="1" dirty="0">
                <a:ea typeface="굴림" panose="020B0600000101010101" pitchFamily="34" charset="-127"/>
              </a:rPr>
              <a:t>approximation to approximation to MIN</a:t>
            </a:r>
            <a:r>
              <a:rPr lang="en-US" altLang="ko-KR" dirty="0">
                <a:ea typeface="굴림" panose="020B0600000101010101" pitchFamily="34" charset="-127"/>
              </a:rPr>
              <a:t>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Replace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an</a:t>
            </a:r>
            <a:r>
              <a:rPr lang="en-US" altLang="ko-KR" dirty="0">
                <a:ea typeface="굴림" panose="020B0600000101010101" pitchFamily="34" charset="-127"/>
              </a:rPr>
              <a:t> old page, not 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the oldest</a:t>
            </a:r>
            <a:r>
              <a:rPr lang="en-US" altLang="ko-KR" dirty="0">
                <a:ea typeface="굴림" panose="020B0600000101010101" pitchFamily="34" charset="-127"/>
              </a:rPr>
              <a:t> page</a:t>
            </a:r>
          </a:p>
          <a:p>
            <a:pPr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Details: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Hardware “use” bit per physical page: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Hardware sets use bit on each reference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If use bit isn’t set, means not referenced in a long time</a:t>
            </a:r>
          </a:p>
          <a:p>
            <a:pPr lvl="2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Some hardware sets use bit in the TLB; you have to copy this back to page table entry when TLB entry gets replaced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On page fault:</a:t>
            </a:r>
          </a:p>
          <a:p>
            <a:pPr lvl="2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Advance clock hand (not real time)</a:t>
            </a:r>
          </a:p>
          <a:p>
            <a:pPr lvl="2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Check use bit: 	1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used recently; clear and leave alone</a:t>
            </a:r>
            <a:b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</a:b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	0selected candidate for replacement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Will always find a page or loop forever?</a:t>
            </a:r>
          </a:p>
          <a:p>
            <a:pPr lvl="2"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r>
              <a:rPr lang="en-US" altLang="ko-KR" dirty="0">
                <a:ea typeface="굴림" panose="020B0600000101010101" pitchFamily="34" charset="-127"/>
              </a:rPr>
              <a:t>Even if all use bits set, will eventually loop around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 FIFO</a:t>
            </a:r>
          </a:p>
          <a:p>
            <a:pPr>
              <a:lnSpc>
                <a:spcPct val="80000"/>
              </a:lnSpc>
              <a:spcBef>
                <a:spcPct val="10000"/>
              </a:spcBef>
              <a:tabLst>
                <a:tab pos="3030538" algn="l"/>
              </a:tabLst>
            </a:pPr>
            <a:endParaRPr lang="ko-KR" altLang="en-US" dirty="0"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329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1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12938" y="228600"/>
            <a:ext cx="5476875" cy="379413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ko-KR">
                <a:ea typeface="굴림" panose="020B0600000101010101" pitchFamily="34" charset="-127"/>
              </a:rPr>
              <a:t>Clock Algorithm: Not Recently Used</a:t>
            </a:r>
          </a:p>
        </p:txBody>
      </p:sp>
      <p:sp>
        <p:nvSpPr>
          <p:cNvPr id="22531" name="Oval 4"/>
          <p:cNvSpPr>
            <a:spLocks noChangeArrowheads="1"/>
          </p:cNvSpPr>
          <p:nvPr/>
        </p:nvSpPr>
        <p:spPr bwMode="auto">
          <a:xfrm>
            <a:off x="1371600" y="762000"/>
            <a:ext cx="2971800" cy="2895600"/>
          </a:xfrm>
          <a:prstGeom prst="ellipse">
            <a:avLst/>
          </a:prstGeom>
          <a:noFill/>
          <a:ln w="762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>
                <a:latin typeface="Arial" panose="020B0604020202020204" pitchFamily="34" charset="0"/>
                <a:ea typeface="굴림" panose="020B0600000101010101" pitchFamily="34" charset="-127"/>
              </a:rPr>
              <a:t>Set of all pages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2400" b="0">
                <a:latin typeface="Arial" panose="020B0604020202020204" pitchFamily="34" charset="0"/>
                <a:ea typeface="굴림" panose="020B0600000101010101" pitchFamily="34" charset="-127"/>
              </a:rPr>
              <a:t>in Memory</a:t>
            </a:r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H="1">
            <a:off x="4038600" y="990600"/>
            <a:ext cx="609600" cy="4572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4572000" y="762000"/>
            <a:ext cx="45720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b="0" dirty="0">
                <a:solidFill>
                  <a:schemeClr val="accent1"/>
                </a:solidFill>
                <a:latin typeface="Gill Sans" charset="0"/>
                <a:ea typeface="Gill Sans" charset="0"/>
                <a:cs typeface="Gill Sans" charset="0"/>
              </a:rPr>
              <a:t>Single Clock Hand: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Advances only on page fault!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Check for pages not used recently</a:t>
            </a:r>
          </a:p>
          <a:p>
            <a:pPr lvl="1"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Mark pages as not used recently</a:t>
            </a:r>
          </a:p>
        </p:txBody>
      </p:sp>
      <p:sp>
        <p:nvSpPr>
          <p:cNvPr id="22534" name="Arc 9"/>
          <p:cNvSpPr>
            <a:spLocks/>
          </p:cNvSpPr>
          <p:nvPr/>
        </p:nvSpPr>
        <p:spPr bwMode="auto">
          <a:xfrm rot="-230429">
            <a:off x="4114800" y="1371600"/>
            <a:ext cx="533400" cy="1371600"/>
          </a:xfrm>
          <a:custGeom>
            <a:avLst/>
            <a:gdLst>
              <a:gd name="T0" fmla="*/ 335647 w 21600"/>
              <a:gd name="T1" fmla="*/ 0 h 29328"/>
              <a:gd name="T2" fmla="*/ 434301 w 21600"/>
              <a:gd name="T3" fmla="*/ 1371600 h 29328"/>
              <a:gd name="T4" fmla="*/ 0 w 21600"/>
              <a:gd name="T5" fmla="*/ 785088 h 293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9328" fill="none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</a:path>
              <a:path w="21600" h="29328" stroke="0" extrusionOk="0">
                <a:moveTo>
                  <a:pt x="13592" y="-1"/>
                </a:moveTo>
                <a:cubicBezTo>
                  <a:pt x="18657" y="4100"/>
                  <a:pt x="21600" y="10269"/>
                  <a:pt x="21600" y="16787"/>
                </a:cubicBezTo>
                <a:cubicBezTo>
                  <a:pt x="21600" y="21283"/>
                  <a:pt x="20197" y="25667"/>
                  <a:pt x="17586" y="29327"/>
                </a:cubicBezTo>
                <a:lnTo>
                  <a:pt x="0" y="16787"/>
                </a:lnTo>
                <a:lnTo>
                  <a:pt x="13592" y="-1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200">
              <a:latin typeface="Gill Sans Light"/>
              <a:cs typeface="Gill Sans Light"/>
            </a:endParaRPr>
          </a:p>
        </p:txBody>
      </p:sp>
      <p:sp>
        <p:nvSpPr>
          <p:cNvPr id="78235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76200" y="3733800"/>
            <a:ext cx="8915400" cy="2971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What if hand moving slowly?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Good sign or bad sign?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Not many page faults and/or find page quickly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What if hand is moving quickly?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Lots of page faults and/or lots of reference bits set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One way to view clock algorithm: 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Crude partitioning of pages into two groups: young and old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>
                <a:ea typeface="굴림" panose="020B0600000101010101" pitchFamily="34" charset="-127"/>
              </a:rPr>
              <a:t>Why not partition into more than 2 groups?</a:t>
            </a:r>
          </a:p>
        </p:txBody>
      </p:sp>
      <p:pic>
        <p:nvPicPr>
          <p:cNvPr id="22536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1356102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66CC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4429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35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N</a:t>
            </a:r>
            <a:r>
              <a:rPr lang="en-US" altLang="ko-KR" baseline="30000">
                <a:ea typeface="굴림" panose="020B0600000101010101" pitchFamily="34" charset="-127"/>
              </a:rPr>
              <a:t>th</a:t>
            </a:r>
            <a:r>
              <a:rPr lang="en-US" altLang="ko-KR">
                <a:ea typeface="굴림" panose="020B0600000101010101" pitchFamily="34" charset="-127"/>
              </a:rPr>
              <a:t> Chance version of Clock Algorithm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86800" cy="6019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N</a:t>
            </a:r>
            <a:r>
              <a:rPr lang="en-US" altLang="ko-KR" baseline="30000" dirty="0">
                <a:solidFill>
                  <a:schemeClr val="hlink"/>
                </a:solidFill>
                <a:ea typeface="굴림" panose="020B0600000101010101" pitchFamily="34" charset="-127"/>
              </a:rPr>
              <a:t>th</a:t>
            </a:r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 chance algorithm:</a:t>
            </a:r>
            <a:r>
              <a:rPr lang="en-US" altLang="ko-KR" dirty="0">
                <a:ea typeface="굴림" panose="020B0600000101010101" pitchFamily="34" charset="-127"/>
              </a:rPr>
              <a:t> Give page N chances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OS keeps counter per page: # sweeps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On page fault, OS checks use bit: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1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  clear use and also clear counter (used in last sweep)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0  increment counter; if count=N, replace page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Means that clock hand has to sweep by N times without page being used before page is replaced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How do we pick N?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Why pick large N? Better approximation to LRU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If N ~ 1K, really good approximation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Why pick small N? More efficient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Otherwise might have to look a long way to find free page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What about dirty pages?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Takes extra overhead to replace a dirty page, so give dirty pages an extra chance before replacing?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Common approach: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Clean pages, use N=1</a:t>
            </a:r>
          </a:p>
          <a:p>
            <a:pPr lvl="2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Dirty pages, use N=2 (and write back to disk when N=1)</a:t>
            </a:r>
          </a:p>
        </p:txBody>
      </p:sp>
    </p:spTree>
    <p:extLst>
      <p:ext uri="{BB962C8B-B14F-4D97-AF65-F5344CB8AC3E}">
        <p14:creationId xmlns:p14="http://schemas.microsoft.com/office/powerpoint/2010/main" val="1212260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3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38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Clock Algorithms: Details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86800" cy="5638800"/>
          </a:xfrm>
        </p:spPr>
        <p:txBody>
          <a:bodyPr>
            <a:normAutofit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Which bits of a PTE entry are useful to us?</a:t>
            </a:r>
          </a:p>
          <a:p>
            <a:pPr lvl="1"/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Use:</a:t>
            </a:r>
            <a:r>
              <a:rPr lang="en-US" altLang="ko-KR" dirty="0">
                <a:ea typeface="굴림" panose="020B0600000101010101" pitchFamily="34" charset="-127"/>
              </a:rPr>
              <a:t> Set when page is referenced; cleared by clock algorithm</a:t>
            </a:r>
          </a:p>
          <a:p>
            <a:pPr lvl="1"/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Modified:</a:t>
            </a:r>
            <a:r>
              <a:rPr lang="en-US" altLang="ko-KR" dirty="0">
                <a:ea typeface="굴림" panose="020B0600000101010101" pitchFamily="34" charset="-127"/>
              </a:rPr>
              <a:t> set when page is modified, cleared when page written to disk</a:t>
            </a:r>
          </a:p>
          <a:p>
            <a:pPr lvl="1"/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Valid:</a:t>
            </a:r>
            <a:r>
              <a:rPr lang="en-US" altLang="ko-KR" dirty="0">
                <a:ea typeface="굴림" panose="020B0600000101010101" pitchFamily="34" charset="-127"/>
              </a:rPr>
              <a:t> ok for program to reference this page</a:t>
            </a:r>
          </a:p>
          <a:p>
            <a:pPr lvl="1"/>
            <a:r>
              <a:rPr lang="en-US" altLang="ko-KR" dirty="0">
                <a:solidFill>
                  <a:schemeClr val="hlink"/>
                </a:solidFill>
                <a:ea typeface="굴림" panose="020B0600000101010101" pitchFamily="34" charset="-127"/>
              </a:rPr>
              <a:t>Read-only:</a:t>
            </a:r>
            <a:r>
              <a:rPr lang="en-US" altLang="ko-KR" dirty="0">
                <a:ea typeface="굴림" panose="020B0600000101010101" pitchFamily="34" charset="-127"/>
              </a:rPr>
              <a:t> ok for program to read page, but not modify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</a:rPr>
              <a:t>For example for catching modifications to code pages!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Do we really need hardware-supported “modified” bit?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No.  Can emulate it (BSD Unix) using read-only bit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</a:rPr>
              <a:t>Initially, mark all pages as read-only, even data pages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</a:rPr>
              <a:t>On write, trap to OS. OS sets software “modified” bit, and marks page as read-write.</a:t>
            </a:r>
          </a:p>
          <a:p>
            <a:pPr lvl="2"/>
            <a:r>
              <a:rPr lang="en-US" altLang="ko-KR" dirty="0">
                <a:ea typeface="굴림" panose="020B0600000101010101" pitchFamily="34" charset="-127"/>
              </a:rPr>
              <a:t>Whenever page comes back in from disk, mark read-only</a:t>
            </a:r>
          </a:p>
        </p:txBody>
      </p:sp>
    </p:spTree>
    <p:extLst>
      <p:ext uri="{BB962C8B-B14F-4D97-AF65-F5344CB8AC3E}">
        <p14:creationId xmlns:p14="http://schemas.microsoft.com/office/powerpoint/2010/main" val="4209930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Clock Algorithms Details </a:t>
            </a:r>
            <a:r>
              <a:rPr lang="en-US" altLang="ko-KR" dirty="0" smtClean="0">
                <a:ea typeface="굴림" panose="020B0600000101010101" pitchFamily="34" charset="-127"/>
              </a:rPr>
              <a:t>(continued)</a:t>
            </a:r>
            <a:endParaRPr lang="en-US" altLang="ko-KR" dirty="0">
              <a:ea typeface="굴림" panose="020B0600000101010101" pitchFamily="34" charset="-127"/>
            </a:endParaRPr>
          </a:p>
        </p:txBody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762000"/>
            <a:ext cx="8915400" cy="6019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Do we really need a hardware-supported “use” bit?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No. Can emulate it similar to above: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Mark all pages as invalid, even if in memory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On read to invalid page, trap to OS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OS sets use bit, and marks page read-only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Get modified bit in same way as previous: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On write, trap to OS (either invalid or read-only)</a:t>
            </a:r>
          </a:p>
          <a:p>
            <a:pPr lvl="2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Set use and modified bits, mark page read-write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When clock hand passes by, reset use and modified bits and mark page as invalid again 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Remember, however, </a:t>
            </a:r>
            <a:r>
              <a:rPr lang="en-US" altLang="ko-KR" dirty="0" smtClean="0">
                <a:ea typeface="굴림" panose="020B0600000101010101" pitchFamily="34" charset="-127"/>
              </a:rPr>
              <a:t>clock </a:t>
            </a:r>
            <a:r>
              <a:rPr lang="en-US" altLang="ko-KR" dirty="0">
                <a:ea typeface="굴림" panose="020B0600000101010101" pitchFamily="34" charset="-127"/>
              </a:rPr>
              <a:t>is just an approximation of </a:t>
            </a:r>
            <a:r>
              <a:rPr lang="en-US" altLang="ko-KR" dirty="0" smtClean="0">
                <a:ea typeface="굴림" panose="020B0600000101010101" pitchFamily="34" charset="-127"/>
              </a:rPr>
              <a:t>LRU!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Can we do a better approximation, given that we have to take page faults on some reads and writes to collect use information?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Need to identify an old page, not oldest page!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Answer: second chance list</a:t>
            </a:r>
          </a:p>
        </p:txBody>
      </p:sp>
    </p:spTree>
    <p:extLst>
      <p:ext uri="{BB962C8B-B14F-4D97-AF65-F5344CB8AC3E}">
        <p14:creationId xmlns:p14="http://schemas.microsoft.com/office/powerpoint/2010/main" val="1790383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8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Line 20"/>
          <p:cNvSpPr>
            <a:spLocks noChangeShapeType="1"/>
          </p:cNvSpPr>
          <p:nvPr/>
        </p:nvSpPr>
        <p:spPr bwMode="auto">
          <a:xfrm flipV="1">
            <a:off x="3124200" y="1828800"/>
            <a:ext cx="304800" cy="11874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5778" name="Line 22"/>
          <p:cNvSpPr>
            <a:spLocks noChangeShapeType="1"/>
          </p:cNvSpPr>
          <p:nvPr/>
        </p:nvSpPr>
        <p:spPr bwMode="auto">
          <a:xfrm>
            <a:off x="3109913" y="3405188"/>
            <a:ext cx="319087" cy="3286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5779" name="Rectangle 8"/>
          <p:cNvSpPr>
            <a:spLocks noChangeArrowheads="1"/>
          </p:cNvSpPr>
          <p:nvPr/>
        </p:nvSpPr>
        <p:spPr bwMode="auto">
          <a:xfrm>
            <a:off x="3429000" y="3689350"/>
            <a:ext cx="668338" cy="958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5780" name="Rectangle 10" descr="50%"/>
          <p:cNvSpPr>
            <a:spLocks noChangeArrowheads="1"/>
          </p:cNvSpPr>
          <p:nvPr/>
        </p:nvSpPr>
        <p:spPr bwMode="auto">
          <a:xfrm>
            <a:off x="3429000" y="3957638"/>
            <a:ext cx="668338" cy="141287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5781" name="Rectangle 10" descr="50%"/>
          <p:cNvSpPr>
            <a:spLocks noChangeArrowheads="1"/>
          </p:cNvSpPr>
          <p:nvPr/>
        </p:nvSpPr>
        <p:spPr bwMode="auto">
          <a:xfrm>
            <a:off x="3429000" y="4267200"/>
            <a:ext cx="668338" cy="141288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5782" name="Text Box 66"/>
          <p:cNvSpPr txBox="1">
            <a:spLocks noChangeArrowheads="1"/>
          </p:cNvSpPr>
          <p:nvPr/>
        </p:nvSpPr>
        <p:spPr bwMode="auto">
          <a:xfrm>
            <a:off x="2971800" y="4648200"/>
            <a:ext cx="1447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Page Table </a:t>
            </a:r>
          </a:p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(2</a:t>
            </a:r>
            <a:r>
              <a:rPr lang="en-US" altLang="en-US" sz="1800" b="0" baseline="30000">
                <a:latin typeface="Gill Sans Light"/>
                <a:cs typeface="Gill Sans Light"/>
              </a:rPr>
              <a:t>nd</a:t>
            </a:r>
            <a:r>
              <a:rPr lang="en-US" altLang="en-US" sz="1800" b="0">
                <a:latin typeface="Gill Sans Light"/>
                <a:cs typeface="Gill Sans Light"/>
              </a:rPr>
              <a:t> level)</a:t>
            </a:r>
          </a:p>
        </p:txBody>
      </p:sp>
      <p:sp>
        <p:nvSpPr>
          <p:cNvPr id="75783" name="Rectangle 8"/>
          <p:cNvSpPr>
            <a:spLocks noChangeArrowheads="1"/>
          </p:cNvSpPr>
          <p:nvPr/>
        </p:nvSpPr>
        <p:spPr bwMode="auto">
          <a:xfrm>
            <a:off x="3429000" y="1828800"/>
            <a:ext cx="668338" cy="958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5784" name="Rectangle 10" descr="50%"/>
          <p:cNvSpPr>
            <a:spLocks noChangeArrowheads="1"/>
          </p:cNvSpPr>
          <p:nvPr/>
        </p:nvSpPr>
        <p:spPr bwMode="auto">
          <a:xfrm>
            <a:off x="3429000" y="2097088"/>
            <a:ext cx="668338" cy="141287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5785" name="Rectangle 11" descr="70%"/>
          <p:cNvSpPr>
            <a:spLocks noChangeArrowheads="1"/>
          </p:cNvSpPr>
          <p:nvPr/>
        </p:nvSpPr>
        <p:spPr bwMode="auto">
          <a:xfrm>
            <a:off x="3429000" y="2409825"/>
            <a:ext cx="668338" cy="144463"/>
          </a:xfrm>
          <a:prstGeom prst="rect">
            <a:avLst/>
          </a:prstGeom>
          <a:pattFill prst="pct70">
            <a:fgClr>
              <a:schemeClr val="hlink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5786" name="Line 20"/>
          <p:cNvSpPr>
            <a:spLocks noChangeShapeType="1"/>
          </p:cNvSpPr>
          <p:nvPr/>
        </p:nvSpPr>
        <p:spPr bwMode="auto">
          <a:xfrm>
            <a:off x="4114800" y="2438400"/>
            <a:ext cx="4572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5787" name="Rectangle 4"/>
          <p:cNvSpPr>
            <a:spLocks noChangeArrowheads="1"/>
          </p:cNvSpPr>
          <p:nvPr/>
        </p:nvSpPr>
        <p:spPr bwMode="auto">
          <a:xfrm>
            <a:off x="2438400" y="2762250"/>
            <a:ext cx="669925" cy="1123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5788" name="Rectangle 5" descr="80%"/>
          <p:cNvSpPr>
            <a:spLocks noChangeArrowheads="1"/>
          </p:cNvSpPr>
          <p:nvPr/>
        </p:nvSpPr>
        <p:spPr bwMode="auto">
          <a:xfrm>
            <a:off x="2438400" y="2971800"/>
            <a:ext cx="669925" cy="142875"/>
          </a:xfrm>
          <a:prstGeom prst="rect">
            <a:avLst/>
          </a:prstGeom>
          <a:pattFill prst="pct80">
            <a:fgClr>
              <a:schemeClr val="hlink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5789" name="Rectangle 7" descr="75%"/>
          <p:cNvSpPr>
            <a:spLocks noChangeArrowheads="1"/>
          </p:cNvSpPr>
          <p:nvPr/>
        </p:nvSpPr>
        <p:spPr bwMode="auto">
          <a:xfrm>
            <a:off x="2438400" y="3352800"/>
            <a:ext cx="669925" cy="142875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5790" name="Line 92"/>
          <p:cNvSpPr>
            <a:spLocks noChangeShapeType="1"/>
          </p:cNvSpPr>
          <p:nvPr/>
        </p:nvSpPr>
        <p:spPr bwMode="auto">
          <a:xfrm flipV="1">
            <a:off x="1600200" y="2787650"/>
            <a:ext cx="838200" cy="107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5791" name="Rectangle 76"/>
          <p:cNvSpPr>
            <a:spLocks noChangeArrowheads="1"/>
          </p:cNvSpPr>
          <p:nvPr/>
        </p:nvSpPr>
        <p:spPr bwMode="auto">
          <a:xfrm>
            <a:off x="0" y="2743200"/>
            <a:ext cx="1600200" cy="304800"/>
          </a:xfrm>
          <a:prstGeom prst="rect">
            <a:avLst/>
          </a:prstGeom>
          <a:solidFill>
            <a:srgbClr val="FF66C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PageTablePtr</a:t>
            </a:r>
          </a:p>
        </p:txBody>
      </p:sp>
      <p:sp>
        <p:nvSpPr>
          <p:cNvPr id="75792" name="Freeform 93"/>
          <p:cNvSpPr>
            <a:spLocks/>
          </p:cNvSpPr>
          <p:nvPr/>
        </p:nvSpPr>
        <p:spPr bwMode="auto">
          <a:xfrm>
            <a:off x="990600" y="1720850"/>
            <a:ext cx="1447800" cy="1295400"/>
          </a:xfrm>
          <a:custGeom>
            <a:avLst/>
            <a:gdLst>
              <a:gd name="T0" fmla="*/ 0 w 912"/>
              <a:gd name="T1" fmla="*/ 0 h 960"/>
              <a:gd name="T2" fmla="*/ 0 w 912"/>
              <a:gd name="T3" fmla="*/ 2147483647 h 960"/>
              <a:gd name="T4" fmla="*/ 2147483647 w 912"/>
              <a:gd name="T5" fmla="*/ 2147483647 h 960"/>
              <a:gd name="T6" fmla="*/ 2147483647 w 912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960"/>
              <a:gd name="T14" fmla="*/ 912 w 912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960">
                <a:moveTo>
                  <a:pt x="0" y="0"/>
                </a:moveTo>
                <a:lnTo>
                  <a:pt x="0" y="288"/>
                </a:lnTo>
                <a:lnTo>
                  <a:pt x="528" y="960"/>
                </a:lnTo>
                <a:lnTo>
                  <a:pt x="912" y="960"/>
                </a:ln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5793" name="Freeform 120"/>
          <p:cNvSpPr>
            <a:spLocks/>
          </p:cNvSpPr>
          <p:nvPr/>
        </p:nvSpPr>
        <p:spPr bwMode="auto">
          <a:xfrm>
            <a:off x="1905000" y="1720850"/>
            <a:ext cx="1524000" cy="869950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7 h 768"/>
              <a:gd name="T4" fmla="*/ 2147483647 w 1824"/>
              <a:gd name="T5" fmla="*/ 2147483647 h 768"/>
              <a:gd name="T6" fmla="*/ 2147483647 w 1824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824"/>
              <a:gd name="T13" fmla="*/ 0 h 768"/>
              <a:gd name="T14" fmla="*/ 1824 w 1824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5794" name="Text Box 66"/>
          <p:cNvSpPr txBox="1">
            <a:spLocks noChangeArrowheads="1"/>
          </p:cNvSpPr>
          <p:nvPr/>
        </p:nvSpPr>
        <p:spPr bwMode="auto">
          <a:xfrm>
            <a:off x="1905000" y="3952875"/>
            <a:ext cx="1447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Page Table </a:t>
            </a:r>
          </a:p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(1</a:t>
            </a:r>
            <a:r>
              <a:rPr lang="en-US" altLang="en-US" sz="1800" b="0" baseline="30000">
                <a:latin typeface="Gill Sans Light"/>
                <a:cs typeface="Gill Sans Light"/>
              </a:rPr>
              <a:t>st</a:t>
            </a:r>
            <a:r>
              <a:rPr lang="en-US" altLang="en-US" sz="1800" b="0">
                <a:latin typeface="Gill Sans Light"/>
                <a:cs typeface="Gill Sans Light"/>
              </a:rPr>
              <a:t> level)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0" y="727075"/>
            <a:ext cx="7696200" cy="4911725"/>
          </a:xfrm>
          <a:prstGeom prst="rect">
            <a:avLst/>
          </a:prstGeom>
          <a:solidFill>
            <a:schemeClr val="bg2">
              <a:lumMod val="40000"/>
              <a:lumOff val="60000"/>
              <a:alpha val="7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478" tIns="44445" rIns="90478" bIns="44445" anchor="ctr"/>
          <a:lstStyle/>
          <a:p>
            <a:pPr marL="685800" indent="-228600"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7579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533400"/>
          </a:xfrm>
        </p:spPr>
        <p:txBody>
          <a:bodyPr/>
          <a:lstStyle/>
          <a:p>
            <a:r>
              <a:rPr lang="en-US" altLang="en-US" dirty="0" smtClean="0"/>
              <a:t>Recall: Putting </a:t>
            </a:r>
            <a:r>
              <a:rPr lang="en-US" altLang="en-US" dirty="0"/>
              <a:t>Everything Together: TLB</a:t>
            </a:r>
          </a:p>
        </p:txBody>
      </p:sp>
      <p:sp>
        <p:nvSpPr>
          <p:cNvPr id="75797" name="Rectangle 98"/>
          <p:cNvSpPr>
            <a:spLocks noChangeArrowheads="1"/>
          </p:cNvSpPr>
          <p:nvPr/>
        </p:nvSpPr>
        <p:spPr bwMode="auto">
          <a:xfrm>
            <a:off x="5257799" y="3127375"/>
            <a:ext cx="1447801" cy="3778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Offset</a:t>
            </a:r>
          </a:p>
        </p:txBody>
      </p:sp>
      <p:sp>
        <p:nvSpPr>
          <p:cNvPr id="75798" name="Rectangle 102"/>
          <p:cNvSpPr>
            <a:spLocks noChangeArrowheads="1"/>
          </p:cNvSpPr>
          <p:nvPr/>
        </p:nvSpPr>
        <p:spPr bwMode="auto">
          <a:xfrm>
            <a:off x="4267200" y="3127375"/>
            <a:ext cx="1000125" cy="377825"/>
          </a:xfrm>
          <a:prstGeom prst="rect">
            <a:avLst/>
          </a:prstGeom>
          <a:solidFill>
            <a:srgbClr val="FFFFAA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Physical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Page #</a:t>
            </a:r>
          </a:p>
        </p:txBody>
      </p:sp>
      <p:sp>
        <p:nvSpPr>
          <p:cNvPr id="75799" name="Text Box 66"/>
          <p:cNvSpPr txBox="1">
            <a:spLocks noChangeArrowheads="1"/>
          </p:cNvSpPr>
          <p:nvPr/>
        </p:nvSpPr>
        <p:spPr bwMode="auto">
          <a:xfrm>
            <a:off x="152400" y="1000125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Virtual Address:</a:t>
            </a:r>
          </a:p>
        </p:txBody>
      </p:sp>
      <p:sp>
        <p:nvSpPr>
          <p:cNvPr id="75800" name="Rectangle 68"/>
          <p:cNvSpPr>
            <a:spLocks noChangeArrowheads="1"/>
          </p:cNvSpPr>
          <p:nvPr/>
        </p:nvSpPr>
        <p:spPr bwMode="auto">
          <a:xfrm>
            <a:off x="2093913" y="1343025"/>
            <a:ext cx="1258887" cy="3778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Offset</a:t>
            </a:r>
          </a:p>
        </p:txBody>
      </p:sp>
      <p:sp>
        <p:nvSpPr>
          <p:cNvPr id="75801" name="Rectangle 69"/>
          <p:cNvSpPr>
            <a:spLocks noChangeArrowheads="1"/>
          </p:cNvSpPr>
          <p:nvPr/>
        </p:nvSpPr>
        <p:spPr bwMode="auto">
          <a:xfrm>
            <a:off x="1092200" y="1343025"/>
            <a:ext cx="1001713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P2 index</a:t>
            </a:r>
          </a:p>
        </p:txBody>
      </p:sp>
      <p:sp>
        <p:nvSpPr>
          <p:cNvPr id="75802" name="Rectangle 70"/>
          <p:cNvSpPr>
            <a:spLocks noChangeArrowheads="1"/>
          </p:cNvSpPr>
          <p:nvPr/>
        </p:nvSpPr>
        <p:spPr bwMode="auto">
          <a:xfrm>
            <a:off x="90488" y="1343025"/>
            <a:ext cx="1001712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800" b="0" dirty="0">
                <a:latin typeface="Gill Sans Light"/>
                <a:cs typeface="Gill Sans Ligh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800" b="0" dirty="0">
                <a:latin typeface="Gill Sans Light"/>
                <a:cs typeface="Gill Sans Light"/>
              </a:rPr>
              <a:t>P1 index</a:t>
            </a:r>
          </a:p>
        </p:txBody>
      </p:sp>
      <p:sp>
        <p:nvSpPr>
          <p:cNvPr id="75803" name="Rectangle 8"/>
          <p:cNvSpPr>
            <a:spLocks noChangeArrowheads="1"/>
          </p:cNvSpPr>
          <p:nvPr/>
        </p:nvSpPr>
        <p:spPr bwMode="auto">
          <a:xfrm>
            <a:off x="7696200" y="1371600"/>
            <a:ext cx="1295400" cy="419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88" name="Rectangle 10" descr="50%"/>
          <p:cNvSpPr>
            <a:spLocks noChangeArrowheads="1"/>
          </p:cNvSpPr>
          <p:nvPr/>
        </p:nvSpPr>
        <p:spPr bwMode="auto">
          <a:xfrm>
            <a:off x="7696200" y="1905000"/>
            <a:ext cx="129540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90" name="Rectangle 10" descr="50%"/>
          <p:cNvSpPr>
            <a:spLocks noChangeArrowheads="1"/>
          </p:cNvSpPr>
          <p:nvPr/>
        </p:nvSpPr>
        <p:spPr bwMode="auto">
          <a:xfrm>
            <a:off x="7696200" y="2286000"/>
            <a:ext cx="1295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75806" name="Text Box 100"/>
          <p:cNvSpPr txBox="1">
            <a:spLocks noChangeArrowheads="1"/>
          </p:cNvSpPr>
          <p:nvPr/>
        </p:nvSpPr>
        <p:spPr bwMode="auto">
          <a:xfrm>
            <a:off x="7620000" y="727075"/>
            <a:ext cx="13716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Physical </a:t>
            </a:r>
          </a:p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Memory:</a:t>
            </a:r>
          </a:p>
        </p:txBody>
      </p:sp>
      <p:sp>
        <p:nvSpPr>
          <p:cNvPr id="75807" name="Freeform 83"/>
          <p:cNvSpPr>
            <a:spLocks noChangeArrowheads="1"/>
          </p:cNvSpPr>
          <p:nvPr/>
        </p:nvSpPr>
        <p:spPr bwMode="auto">
          <a:xfrm>
            <a:off x="3368675" y="1549400"/>
            <a:ext cx="2436813" cy="1541463"/>
          </a:xfrm>
          <a:custGeom>
            <a:avLst/>
            <a:gdLst>
              <a:gd name="T0" fmla="*/ 0 w 2436241"/>
              <a:gd name="T1" fmla="*/ 0 h 1541997"/>
              <a:gd name="T2" fmla="*/ 2016162 w 2436241"/>
              <a:gd name="T3" fmla="*/ 373702 h 1541997"/>
              <a:gd name="T4" fmla="*/ 2445409 w 2436241"/>
              <a:gd name="T5" fmla="*/ 1533475 h 1541997"/>
              <a:gd name="T6" fmla="*/ 0 60000 65536"/>
              <a:gd name="T7" fmla="*/ 0 60000 65536"/>
              <a:gd name="T8" fmla="*/ 0 60000 65536"/>
              <a:gd name="T9" fmla="*/ 0 w 2436241"/>
              <a:gd name="T10" fmla="*/ 0 h 1541997"/>
              <a:gd name="T11" fmla="*/ 2436241 w 2436241"/>
              <a:gd name="T12" fmla="*/ 1541997 h 15419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36241" h="1541997">
                <a:moveTo>
                  <a:pt x="0" y="0"/>
                </a:moveTo>
                <a:lnTo>
                  <a:pt x="2008603" y="375781"/>
                </a:lnTo>
                <a:lnTo>
                  <a:pt x="2436241" y="1541997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5808" name="Text Box 100"/>
          <p:cNvSpPr txBox="1">
            <a:spLocks noChangeArrowheads="1"/>
          </p:cNvSpPr>
          <p:nvPr/>
        </p:nvSpPr>
        <p:spPr bwMode="auto">
          <a:xfrm>
            <a:off x="4038600" y="2752725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Physical Address:</a:t>
            </a:r>
          </a:p>
        </p:txBody>
      </p:sp>
      <p:sp>
        <p:nvSpPr>
          <p:cNvPr id="75809" name="Right Brace 47"/>
          <p:cNvSpPr>
            <a:spLocks/>
          </p:cNvSpPr>
          <p:nvPr/>
        </p:nvSpPr>
        <p:spPr bwMode="auto">
          <a:xfrm rot="5400000">
            <a:off x="971550" y="895350"/>
            <a:ext cx="228600" cy="1943100"/>
          </a:xfrm>
          <a:prstGeom prst="rightBrace">
            <a:avLst>
              <a:gd name="adj1" fmla="val 834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>
            <a:lvl1pPr marL="6858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1062038" y="1981200"/>
            <a:ext cx="830262" cy="4014788"/>
          </a:xfrm>
          <a:custGeom>
            <a:avLst/>
            <a:gdLst>
              <a:gd name="T0" fmla="*/ 39561 w 829359"/>
              <a:gd name="T1" fmla="*/ 0 h 3939220"/>
              <a:gd name="T2" fmla="*/ 0 w 829359"/>
              <a:gd name="T3" fmla="*/ 5424228 h 3939220"/>
              <a:gd name="T4" fmla="*/ 843927 w 829359"/>
              <a:gd name="T5" fmla="*/ 5442131 h 3939220"/>
              <a:gd name="T6" fmla="*/ 0 60000 65536"/>
              <a:gd name="T7" fmla="*/ 0 60000 65536"/>
              <a:gd name="T8" fmla="*/ 0 60000 65536"/>
              <a:gd name="T9" fmla="*/ 0 w 829359"/>
              <a:gd name="T10" fmla="*/ 0 h 3939220"/>
              <a:gd name="T11" fmla="*/ 829359 w 829359"/>
              <a:gd name="T12" fmla="*/ 3939220 h 39392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9359" h="3939220">
                <a:moveTo>
                  <a:pt x="38877" y="0"/>
                </a:moveTo>
                <a:lnTo>
                  <a:pt x="0" y="3926262"/>
                </a:lnTo>
                <a:lnTo>
                  <a:pt x="829359" y="3939220"/>
                </a:ln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4354513" y="3492500"/>
            <a:ext cx="361950" cy="2487613"/>
          </a:xfrm>
          <a:custGeom>
            <a:avLst/>
            <a:gdLst>
              <a:gd name="T0" fmla="*/ 0 w 362845"/>
              <a:gd name="T1" fmla="*/ 2482891 h 2487928"/>
              <a:gd name="T2" fmla="*/ 348787 w 362845"/>
              <a:gd name="T3" fmla="*/ 2482891 h 2487928"/>
              <a:gd name="T4" fmla="*/ 348787 w 362845"/>
              <a:gd name="T5" fmla="*/ 0 h 2487928"/>
              <a:gd name="T6" fmla="*/ 0 60000 65536"/>
              <a:gd name="T7" fmla="*/ 0 60000 65536"/>
              <a:gd name="T8" fmla="*/ 0 60000 65536"/>
              <a:gd name="T9" fmla="*/ 0 w 362845"/>
              <a:gd name="T10" fmla="*/ 0 h 2487928"/>
              <a:gd name="T11" fmla="*/ 362845 w 362845"/>
              <a:gd name="T12" fmla="*/ 2487928 h 24879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2845" h="2487928">
                <a:moveTo>
                  <a:pt x="0" y="2487928"/>
                </a:moveTo>
                <a:lnTo>
                  <a:pt x="362845" y="2487928"/>
                </a:lnTo>
                <a:lnTo>
                  <a:pt x="362845" y="0"/>
                </a:ln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1752600" y="5318125"/>
            <a:ext cx="2590800" cy="1235075"/>
            <a:chOff x="1752600" y="5013410"/>
            <a:chExt cx="2590800" cy="123499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1905000" y="5791231"/>
              <a:ext cx="2438400" cy="228584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905000" y="5334063"/>
              <a:ext cx="1219200" cy="228584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5817" name="Rectangle 39"/>
            <p:cNvSpPr>
              <a:spLocks noChangeArrowheads="1"/>
            </p:cNvSpPr>
            <p:nvPr/>
          </p:nvSpPr>
          <p:spPr bwMode="auto">
            <a:xfrm>
              <a:off x="1905000" y="5562600"/>
              <a:ext cx="1219200" cy="2286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905000" y="6019816"/>
              <a:ext cx="1219200" cy="228584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124200" y="5334063"/>
              <a:ext cx="1219200" cy="228584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5820" name="Rectangle 44"/>
            <p:cNvSpPr>
              <a:spLocks noChangeArrowheads="1"/>
            </p:cNvSpPr>
            <p:nvPr/>
          </p:nvSpPr>
          <p:spPr bwMode="auto">
            <a:xfrm>
              <a:off x="3124200" y="5562600"/>
              <a:ext cx="1219200" cy="228600"/>
            </a:xfrm>
            <a:prstGeom prst="rect">
              <a:avLst/>
            </a:prstGeom>
            <a:solidFill>
              <a:srgbClr val="FFFFAA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3124200" y="6019816"/>
              <a:ext cx="1219200" cy="228584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5822" name="TextBox 48"/>
            <p:cNvSpPr txBox="1">
              <a:spLocks noChangeArrowheads="1"/>
            </p:cNvSpPr>
            <p:nvPr/>
          </p:nvSpPr>
          <p:spPr bwMode="auto">
            <a:xfrm>
              <a:off x="2971800" y="5645339"/>
              <a:ext cx="492443" cy="46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0">
                  <a:latin typeface="Gill Sans Light"/>
                  <a:cs typeface="Gill Sans Light"/>
                </a:rPr>
                <a:t>…</a:t>
              </a:r>
            </a:p>
          </p:txBody>
        </p:sp>
        <p:sp>
          <p:nvSpPr>
            <p:cNvPr id="75823" name="Text Box 66"/>
            <p:cNvSpPr txBox="1">
              <a:spLocks noChangeArrowheads="1"/>
            </p:cNvSpPr>
            <p:nvPr/>
          </p:nvSpPr>
          <p:spPr bwMode="auto">
            <a:xfrm>
              <a:off x="1752600" y="5013410"/>
              <a:ext cx="838200" cy="366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TLB:</a:t>
              </a:r>
            </a:p>
          </p:txBody>
        </p:sp>
      </p:grpSp>
      <p:sp>
        <p:nvSpPr>
          <p:cNvPr id="75813" name="Line 20"/>
          <p:cNvSpPr>
            <a:spLocks noChangeShapeType="1"/>
          </p:cNvSpPr>
          <p:nvPr/>
        </p:nvSpPr>
        <p:spPr bwMode="auto">
          <a:xfrm flipV="1">
            <a:off x="4724400" y="1905000"/>
            <a:ext cx="2971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5814" name="Line 20"/>
          <p:cNvSpPr>
            <a:spLocks noChangeShapeType="1"/>
          </p:cNvSpPr>
          <p:nvPr/>
        </p:nvSpPr>
        <p:spPr bwMode="auto">
          <a:xfrm flipV="1">
            <a:off x="6096000" y="2286000"/>
            <a:ext cx="1600200" cy="914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58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533400"/>
          </a:xfrm>
        </p:spPr>
        <p:txBody>
          <a:bodyPr/>
          <a:lstStyle/>
          <a:p>
            <a:r>
              <a:rPr lang="en-US" altLang="ko-KR" dirty="0" smtClean="0"/>
              <a:t>Second-Chance List Algorithm (VAX/VMS)</a:t>
            </a:r>
            <a:endParaRPr lang="en-US" altLang="ko-KR" dirty="0"/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8210" y="3802313"/>
            <a:ext cx="8707579" cy="2905124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Split memory in two: Active list (RW), SC list (Invalid)</a:t>
            </a:r>
          </a:p>
          <a:p>
            <a:r>
              <a:rPr lang="en-US" altLang="ko-KR" dirty="0" smtClean="0"/>
              <a:t>Access pages in Active list at full speed</a:t>
            </a:r>
          </a:p>
          <a:p>
            <a:r>
              <a:rPr lang="en-US" altLang="ko-KR" dirty="0" smtClean="0"/>
              <a:t>Otherwise, Page Fault</a:t>
            </a:r>
          </a:p>
          <a:p>
            <a:pPr lvl="1"/>
            <a:r>
              <a:rPr lang="en-US" altLang="ko-KR" dirty="0" smtClean="0"/>
              <a:t>Always move overflow page from end of Active list to front of Second-chance list (SC) and mark invalid</a:t>
            </a:r>
          </a:p>
          <a:p>
            <a:pPr lvl="1"/>
            <a:r>
              <a:rPr lang="en-US" altLang="ko-KR" dirty="0" smtClean="0"/>
              <a:t>Desired Page On SC List: move to front of Active list, mark RW</a:t>
            </a:r>
          </a:p>
          <a:p>
            <a:pPr lvl="1"/>
            <a:r>
              <a:rPr lang="en-US" altLang="ko-KR" dirty="0" smtClean="0"/>
              <a:t>Not on SC list: page in to front of Active list, mark RW; page out LRU victim at end of SC list</a:t>
            </a:r>
            <a:endParaRPr lang="en-US" altLang="ko-KR" dirty="0"/>
          </a:p>
        </p:txBody>
      </p:sp>
      <p:grpSp>
        <p:nvGrpSpPr>
          <p:cNvPr id="789537" name="Group 33"/>
          <p:cNvGrpSpPr>
            <a:grpSpLocks/>
          </p:cNvGrpSpPr>
          <p:nvPr/>
        </p:nvGrpSpPr>
        <p:grpSpPr bwMode="auto">
          <a:xfrm>
            <a:off x="365125" y="730250"/>
            <a:ext cx="7796214" cy="2138363"/>
            <a:chOff x="230" y="384"/>
            <a:chExt cx="4911" cy="1347"/>
          </a:xfrm>
        </p:grpSpPr>
        <p:sp>
          <p:nvSpPr>
            <p:cNvPr id="26643" name="Rectangle 5"/>
            <p:cNvSpPr>
              <a:spLocks noChangeArrowheads="1"/>
            </p:cNvSpPr>
            <p:nvPr/>
          </p:nvSpPr>
          <p:spPr bwMode="auto">
            <a:xfrm>
              <a:off x="1772" y="384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4" name="Rectangle 6"/>
            <p:cNvSpPr>
              <a:spLocks noChangeArrowheads="1"/>
            </p:cNvSpPr>
            <p:nvPr/>
          </p:nvSpPr>
          <p:spPr bwMode="auto">
            <a:xfrm>
              <a:off x="1772" y="720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5" name="Rectangle 7"/>
            <p:cNvSpPr>
              <a:spLocks noChangeArrowheads="1"/>
            </p:cNvSpPr>
            <p:nvPr/>
          </p:nvSpPr>
          <p:spPr bwMode="auto">
            <a:xfrm>
              <a:off x="1772" y="1056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6" name="Rectangle 8"/>
            <p:cNvSpPr>
              <a:spLocks noChangeArrowheads="1"/>
            </p:cNvSpPr>
            <p:nvPr/>
          </p:nvSpPr>
          <p:spPr bwMode="auto">
            <a:xfrm>
              <a:off x="1772" y="1392"/>
              <a:ext cx="528" cy="240"/>
            </a:xfrm>
            <a:prstGeom prst="rect">
              <a:avLst/>
            </a:prstGeom>
            <a:solidFill>
              <a:srgbClr val="53FB25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7" name="Rectangle 10"/>
            <p:cNvSpPr>
              <a:spLocks noChangeArrowheads="1"/>
            </p:cNvSpPr>
            <p:nvPr/>
          </p:nvSpPr>
          <p:spPr bwMode="auto">
            <a:xfrm>
              <a:off x="3164" y="384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8" name="Rectangle 11"/>
            <p:cNvSpPr>
              <a:spLocks noChangeArrowheads="1"/>
            </p:cNvSpPr>
            <p:nvPr/>
          </p:nvSpPr>
          <p:spPr bwMode="auto">
            <a:xfrm>
              <a:off x="3164" y="720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9" name="Rectangle 12"/>
            <p:cNvSpPr>
              <a:spLocks noChangeArrowheads="1"/>
            </p:cNvSpPr>
            <p:nvPr/>
          </p:nvSpPr>
          <p:spPr bwMode="auto">
            <a:xfrm>
              <a:off x="3164" y="1056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0" name="Rectangle 13"/>
            <p:cNvSpPr>
              <a:spLocks noChangeArrowheads="1"/>
            </p:cNvSpPr>
            <p:nvPr/>
          </p:nvSpPr>
          <p:spPr bwMode="auto">
            <a:xfrm>
              <a:off x="3164" y="1392"/>
              <a:ext cx="528" cy="240"/>
            </a:xfrm>
            <a:prstGeom prst="rect">
              <a:avLst/>
            </a:prstGeom>
            <a:solidFill>
              <a:srgbClr val="FFFF00"/>
            </a:solidFill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51" name="Text Box 14"/>
            <p:cNvSpPr txBox="1">
              <a:spLocks noChangeArrowheads="1"/>
            </p:cNvSpPr>
            <p:nvPr/>
          </p:nvSpPr>
          <p:spPr bwMode="auto">
            <a:xfrm>
              <a:off x="230" y="569"/>
              <a:ext cx="1421" cy="1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Directly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Mapped Pages</a:t>
              </a:r>
            </a:p>
            <a:p>
              <a:pPr algn="r"/>
              <a:endParaRPr lang="en-US" altLang="ko-KR" sz="18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RW</a:t>
              </a:r>
            </a:p>
            <a:p>
              <a:pPr algn="r"/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FIFO</a:t>
              </a:r>
            </a:p>
          </p:txBody>
        </p:sp>
        <p:sp>
          <p:nvSpPr>
            <p:cNvPr id="26652" name="Text Box 15"/>
            <p:cNvSpPr txBox="1">
              <a:spLocks noChangeArrowheads="1"/>
            </p:cNvSpPr>
            <p:nvPr/>
          </p:nvSpPr>
          <p:spPr bwMode="auto">
            <a:xfrm>
              <a:off x="3865" y="573"/>
              <a:ext cx="1276" cy="1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Second 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Chance List</a:t>
              </a:r>
            </a:p>
            <a:p>
              <a:endParaRPr lang="en-US" altLang="ko-KR" sz="1600" b="0" dirty="0">
                <a:solidFill>
                  <a:schemeClr val="hlink"/>
                </a:solidFill>
                <a:latin typeface="Gill Sans" charset="0"/>
                <a:ea typeface="Gill Sans" charset="0"/>
                <a:cs typeface="Gill Sans" charset="0"/>
              </a:endParaRP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Marked: Invalid</a:t>
              </a:r>
            </a:p>
            <a:p>
              <a:r>
                <a:rPr lang="en-US" altLang="ko-KR" sz="2400" b="0" dirty="0">
                  <a:solidFill>
                    <a:schemeClr val="hlink"/>
                  </a:solidFill>
                  <a:latin typeface="Gill Sans" charset="0"/>
                  <a:ea typeface="Gill Sans" charset="0"/>
                  <a:cs typeface="Gill Sans" charset="0"/>
                </a:rPr>
                <a:t>List: LRU</a:t>
              </a:r>
            </a:p>
          </p:txBody>
        </p:sp>
      </p:grpSp>
      <p:grpSp>
        <p:nvGrpSpPr>
          <p:cNvPr id="789535" name="Group 31"/>
          <p:cNvGrpSpPr>
            <a:grpSpLocks/>
          </p:cNvGrpSpPr>
          <p:nvPr/>
        </p:nvGrpSpPr>
        <p:grpSpPr bwMode="auto">
          <a:xfrm>
            <a:off x="5861051" y="706438"/>
            <a:ext cx="2668588" cy="458788"/>
            <a:chOff x="3692" y="369"/>
            <a:chExt cx="1681" cy="289"/>
          </a:xfrm>
        </p:grpSpPr>
        <p:sp>
          <p:nvSpPr>
            <p:cNvPr id="26641" name="Line 18"/>
            <p:cNvSpPr>
              <a:spLocks noChangeShapeType="1"/>
            </p:cNvSpPr>
            <p:nvPr/>
          </p:nvSpPr>
          <p:spPr bwMode="auto">
            <a:xfrm>
              <a:off x="3692" y="504"/>
              <a:ext cx="7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2" name="Text Box 19"/>
            <p:cNvSpPr txBox="1">
              <a:spLocks noChangeArrowheads="1"/>
            </p:cNvSpPr>
            <p:nvPr/>
          </p:nvSpPr>
          <p:spPr bwMode="auto">
            <a:xfrm>
              <a:off x="4392" y="369"/>
              <a:ext cx="98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LRU victim</a:t>
              </a:r>
            </a:p>
          </p:txBody>
        </p:sp>
      </p:grpSp>
      <p:grpSp>
        <p:nvGrpSpPr>
          <p:cNvPr id="789534" name="Group 30"/>
          <p:cNvGrpSpPr>
            <a:grpSpLocks/>
          </p:cNvGrpSpPr>
          <p:nvPr/>
        </p:nvGrpSpPr>
        <p:grpSpPr bwMode="auto">
          <a:xfrm>
            <a:off x="320675" y="2787651"/>
            <a:ext cx="2422526" cy="828675"/>
            <a:chOff x="202" y="1680"/>
            <a:chExt cx="1526" cy="522"/>
          </a:xfrm>
        </p:grpSpPr>
        <p:sp>
          <p:nvSpPr>
            <p:cNvPr id="26639" name="Line 22"/>
            <p:cNvSpPr>
              <a:spLocks noChangeShapeType="1"/>
            </p:cNvSpPr>
            <p:nvPr/>
          </p:nvSpPr>
          <p:spPr bwMode="auto">
            <a:xfrm>
              <a:off x="1168" y="1968"/>
              <a:ext cx="5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40" name="Text Box 23"/>
            <p:cNvSpPr txBox="1">
              <a:spLocks noChangeArrowheads="1"/>
            </p:cNvSpPr>
            <p:nvPr/>
          </p:nvSpPr>
          <p:spPr bwMode="auto">
            <a:xfrm>
              <a:off x="202" y="1680"/>
              <a:ext cx="966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Page-in</a:t>
              </a:r>
            </a:p>
            <a:p>
              <a:pPr algn="r"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From disk</a:t>
              </a:r>
            </a:p>
          </p:txBody>
        </p:sp>
      </p:grpSp>
      <p:grpSp>
        <p:nvGrpSpPr>
          <p:cNvPr id="789533" name="Group 29"/>
          <p:cNvGrpSpPr>
            <a:grpSpLocks/>
          </p:cNvGrpSpPr>
          <p:nvPr/>
        </p:nvGrpSpPr>
        <p:grpSpPr bwMode="auto">
          <a:xfrm>
            <a:off x="2743200" y="1492250"/>
            <a:ext cx="2279650" cy="2124075"/>
            <a:chOff x="1728" y="864"/>
            <a:chExt cx="1436" cy="1338"/>
          </a:xfrm>
        </p:grpSpPr>
        <p:sp>
          <p:nvSpPr>
            <p:cNvPr id="26636" name="Line 16"/>
            <p:cNvSpPr>
              <a:spLocks noChangeShapeType="1"/>
            </p:cNvSpPr>
            <p:nvPr/>
          </p:nvSpPr>
          <p:spPr bwMode="auto">
            <a:xfrm flipH="1">
              <a:off x="2204" y="864"/>
              <a:ext cx="960" cy="9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7" name="Text Box 20"/>
            <p:cNvSpPr txBox="1">
              <a:spLocks noChangeArrowheads="1"/>
            </p:cNvSpPr>
            <p:nvPr/>
          </p:nvSpPr>
          <p:spPr bwMode="auto">
            <a:xfrm>
              <a:off x="1728" y="1680"/>
              <a:ext cx="1242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Active Pages</a:t>
              </a:r>
            </a:p>
          </p:txBody>
        </p:sp>
        <p:sp>
          <p:nvSpPr>
            <p:cNvPr id="26638" name="Text Box 24"/>
            <p:cNvSpPr txBox="1">
              <a:spLocks noChangeArrowheads="1"/>
            </p:cNvSpPr>
            <p:nvPr/>
          </p:nvSpPr>
          <p:spPr bwMode="auto">
            <a:xfrm rot="19063843">
              <a:off x="2247" y="1160"/>
              <a:ext cx="656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Access</a:t>
              </a:r>
            </a:p>
          </p:txBody>
        </p:sp>
      </p:grpSp>
      <p:grpSp>
        <p:nvGrpSpPr>
          <p:cNvPr id="789532" name="Group 28"/>
          <p:cNvGrpSpPr>
            <a:grpSpLocks/>
          </p:cNvGrpSpPr>
          <p:nvPr/>
        </p:nvGrpSpPr>
        <p:grpSpPr bwMode="auto">
          <a:xfrm>
            <a:off x="3651251" y="608013"/>
            <a:ext cx="2978151" cy="3055938"/>
            <a:chOff x="2300" y="307"/>
            <a:chExt cx="1876" cy="1925"/>
          </a:xfrm>
        </p:grpSpPr>
        <p:sp>
          <p:nvSpPr>
            <p:cNvPr id="26633" name="Line 17"/>
            <p:cNvSpPr>
              <a:spLocks noChangeShapeType="1"/>
            </p:cNvSpPr>
            <p:nvPr/>
          </p:nvSpPr>
          <p:spPr bwMode="auto">
            <a:xfrm>
              <a:off x="2300" y="480"/>
              <a:ext cx="1060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634" name="Text Box 21"/>
            <p:cNvSpPr txBox="1">
              <a:spLocks noChangeArrowheads="1"/>
            </p:cNvSpPr>
            <p:nvPr/>
          </p:nvSpPr>
          <p:spPr bwMode="auto">
            <a:xfrm>
              <a:off x="3107" y="1710"/>
              <a:ext cx="1069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New</a:t>
              </a:r>
            </a:p>
            <a:p>
              <a:pPr>
                <a:spcBef>
                  <a:spcPct val="0"/>
                </a:spcBef>
              </a:pPr>
              <a:r>
                <a:rPr lang="en-US" altLang="ko-KR" sz="2400" b="0" dirty="0">
                  <a:latin typeface="Gill Sans" charset="0"/>
                  <a:ea typeface="Gill Sans" charset="0"/>
                  <a:cs typeface="Gill Sans" charset="0"/>
                </a:rPr>
                <a:t>SC Victims</a:t>
              </a:r>
            </a:p>
          </p:txBody>
        </p:sp>
        <p:sp>
          <p:nvSpPr>
            <p:cNvPr id="26635" name="Text Box 25"/>
            <p:cNvSpPr txBox="1">
              <a:spLocks noChangeArrowheads="1"/>
            </p:cNvSpPr>
            <p:nvPr/>
          </p:nvSpPr>
          <p:spPr bwMode="auto">
            <a:xfrm rot="2931928">
              <a:off x="2218" y="593"/>
              <a:ext cx="861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400" b="0">
                  <a:latin typeface="Gill Sans" charset="0"/>
                  <a:ea typeface="Gill Sans" charset="0"/>
                  <a:cs typeface="Gill Sans" charset="0"/>
                </a:rPr>
                <a:t>Overflow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182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500"/>
                                        <p:tgtEl>
                                          <p:spTgt spid="789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8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8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9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Second-Chance List Algorithm (</a:t>
            </a:r>
            <a:r>
              <a:rPr lang="en-US" altLang="ko-KR" dirty="0" smtClean="0">
                <a:ea typeface="굴림" panose="020B0600000101010101" pitchFamily="34" charset="-127"/>
              </a:rPr>
              <a:t>continued)</a:t>
            </a:r>
            <a:endParaRPr lang="en-US" altLang="ko-KR" dirty="0">
              <a:ea typeface="굴림" panose="020B0600000101010101" pitchFamily="34" charset="-127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610600" cy="5867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How many pages for second chance list?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</a:rPr>
              <a:t>If 0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 FIFO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If all  LRU, but page fault on every page reference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Pick intermediate value.  Result is: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Pro: Few disk accesses (page only goes to disk if unused for a long time) 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Con: Increased overhead trapping to OS (software / hardware tradeoff)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With page translation, we can adapt to any kind of access the program makes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Later, we will show how to use page translation / protection to share memory between threads on widely separated machines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Question: why didn’t VAX include “use” bit?</a:t>
            </a:r>
          </a:p>
          <a:p>
            <a:pPr lvl="1">
              <a:lnSpc>
                <a:spcPct val="80000"/>
              </a:lnSpc>
            </a:pPr>
            <a:r>
              <a:rPr lang="en-US" altLang="ko-KR" dirty="0" err="1">
                <a:ea typeface="굴림" panose="020B0600000101010101" pitchFamily="34" charset="-127"/>
                <a:sym typeface="Symbol" panose="05050102010706020507" pitchFamily="18" charset="2"/>
              </a:rPr>
              <a:t>Strecker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 (architect) asked OS people, they said they didn’t need it, so didn’t implement it</a:t>
            </a:r>
          </a:p>
          <a:p>
            <a:pPr lvl="1">
              <a:lnSpc>
                <a:spcPct val="80000"/>
              </a:lnSpc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He later got blamed, but VAX did OK anyway</a:t>
            </a:r>
          </a:p>
        </p:txBody>
      </p:sp>
    </p:spTree>
    <p:extLst>
      <p:ext uri="{BB962C8B-B14F-4D97-AF65-F5344CB8AC3E}">
        <p14:creationId xmlns:p14="http://schemas.microsoft.com/office/powerpoint/2010/main" val="3257424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16363" y="228600"/>
            <a:ext cx="1474787" cy="379413"/>
          </a:xfrm>
          <a:noFill/>
        </p:spPr>
        <p:txBody>
          <a:bodyPr wrap="none" lIns="63500" tIns="25400" rIns="63500" bIns="25400" anchor="t">
            <a:spAutoFit/>
          </a:bodyPr>
          <a:lstStyle/>
          <a:p>
            <a:r>
              <a:rPr lang="en-US" altLang="ko-KR">
                <a:ea typeface="굴림" panose="020B0600000101010101" pitchFamily="34" charset="-127"/>
              </a:rPr>
              <a:t>Free List</a:t>
            </a:r>
          </a:p>
        </p:txBody>
      </p:sp>
      <p:sp>
        <p:nvSpPr>
          <p:cNvPr id="79360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6200" y="3962400"/>
            <a:ext cx="8915400" cy="28194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Keep set of free pages ready for use in demand paging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 err="1">
                <a:ea typeface="굴림" panose="020B0600000101010101" pitchFamily="34" charset="-127"/>
              </a:rPr>
              <a:t>Freelist</a:t>
            </a:r>
            <a:r>
              <a:rPr lang="en-US" altLang="ko-KR" dirty="0">
                <a:ea typeface="굴림" panose="020B0600000101010101" pitchFamily="34" charset="-127"/>
              </a:rPr>
              <a:t> filled in background by Clock algorithm or other technique (“</a:t>
            </a:r>
            <a:r>
              <a:rPr lang="en-US" altLang="ko-KR" dirty="0" err="1">
                <a:ea typeface="굴림" panose="020B0600000101010101" pitchFamily="34" charset="-127"/>
              </a:rPr>
              <a:t>Pageout</a:t>
            </a:r>
            <a:r>
              <a:rPr lang="en-US" altLang="ko-KR" dirty="0">
                <a:ea typeface="굴림" panose="020B0600000101010101" pitchFamily="34" charset="-127"/>
              </a:rPr>
              <a:t> demon”)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Dirty pages start copying back to disk when enter list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Like VAX second-chance list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If page needed before reused, just return to active set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Advantage: faster for page fault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Can always use page (or pages) immediately on fault</a:t>
            </a:r>
          </a:p>
        </p:txBody>
      </p:sp>
      <p:grpSp>
        <p:nvGrpSpPr>
          <p:cNvPr id="28676" name="Group 203"/>
          <p:cNvGrpSpPr>
            <a:grpSpLocks/>
          </p:cNvGrpSpPr>
          <p:nvPr/>
        </p:nvGrpSpPr>
        <p:grpSpPr bwMode="auto">
          <a:xfrm>
            <a:off x="855663" y="818761"/>
            <a:ext cx="8288669" cy="3087711"/>
            <a:chOff x="432" y="432"/>
            <a:chExt cx="5569" cy="2075"/>
          </a:xfrm>
        </p:grpSpPr>
        <p:sp>
          <p:nvSpPr>
            <p:cNvPr id="28677" name="Oval 3"/>
            <p:cNvSpPr>
              <a:spLocks noChangeArrowheads="1"/>
            </p:cNvSpPr>
            <p:nvPr/>
          </p:nvSpPr>
          <p:spPr bwMode="auto">
            <a:xfrm>
              <a:off x="432" y="432"/>
              <a:ext cx="1872" cy="1824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Set of all pages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latin typeface="Arial"/>
                  <a:ea typeface="굴림" panose="020B0600000101010101" pitchFamily="34" charset="-127"/>
                  <a:cs typeface="Arial"/>
                </a:rPr>
                <a:t>in Memory</a:t>
              </a:r>
            </a:p>
          </p:txBody>
        </p:sp>
        <p:sp>
          <p:nvSpPr>
            <p:cNvPr id="28678" name="Line 4"/>
            <p:cNvSpPr>
              <a:spLocks noChangeShapeType="1"/>
            </p:cNvSpPr>
            <p:nvPr/>
          </p:nvSpPr>
          <p:spPr bwMode="auto">
            <a:xfrm flipH="1">
              <a:off x="2112" y="576"/>
              <a:ext cx="384" cy="288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79" name="Text Box 5"/>
            <p:cNvSpPr txBox="1">
              <a:spLocks noChangeArrowheads="1"/>
            </p:cNvSpPr>
            <p:nvPr/>
          </p:nvSpPr>
          <p:spPr bwMode="auto">
            <a:xfrm>
              <a:off x="2496" y="432"/>
              <a:ext cx="3505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2000" b="0" dirty="0">
                  <a:solidFill>
                    <a:schemeClr val="accent1"/>
                  </a:solidFill>
                  <a:latin typeface="Gill Sans" charset="0"/>
                  <a:ea typeface="Gill Sans" charset="0"/>
                  <a:cs typeface="Gill Sans" charset="0"/>
                </a:rPr>
                <a:t>Single Clock Hand:  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Advances as needed to keep </a:t>
              </a:r>
              <a:r>
                <a:rPr lang="en-US" altLang="ko-KR" sz="2000" b="0" dirty="0" err="1">
                  <a:latin typeface="Gill Sans" charset="0"/>
                  <a:ea typeface="Gill Sans" charset="0"/>
                  <a:cs typeface="Gill Sans" charset="0"/>
                </a:rPr>
                <a:t>freelist</a:t>
              </a:r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 full (“background”)</a:t>
              </a:r>
            </a:p>
          </p:txBody>
        </p:sp>
        <p:sp>
          <p:nvSpPr>
            <p:cNvPr id="28680" name="Arc 6"/>
            <p:cNvSpPr>
              <a:spLocks/>
            </p:cNvSpPr>
            <p:nvPr/>
          </p:nvSpPr>
          <p:spPr bwMode="auto">
            <a:xfrm rot="646489">
              <a:off x="2160" y="1008"/>
              <a:ext cx="336" cy="864"/>
            </a:xfrm>
            <a:custGeom>
              <a:avLst/>
              <a:gdLst>
                <a:gd name="T0" fmla="*/ 211 w 21600"/>
                <a:gd name="T1" fmla="*/ 0 h 29328"/>
                <a:gd name="T2" fmla="*/ 274 w 21600"/>
                <a:gd name="T3" fmla="*/ 864 h 29328"/>
                <a:gd name="T4" fmla="*/ 0 w 21600"/>
                <a:gd name="T5" fmla="*/ 495 h 293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9328" fill="none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</a:path>
                <a:path w="21600" h="29328" stroke="0" extrusionOk="0">
                  <a:moveTo>
                    <a:pt x="13592" y="-1"/>
                  </a:moveTo>
                  <a:cubicBezTo>
                    <a:pt x="18657" y="4100"/>
                    <a:pt x="21600" y="10269"/>
                    <a:pt x="21600" y="16787"/>
                  </a:cubicBezTo>
                  <a:cubicBezTo>
                    <a:pt x="21600" y="21283"/>
                    <a:pt x="20197" y="25667"/>
                    <a:pt x="17586" y="29327"/>
                  </a:cubicBezTo>
                  <a:lnTo>
                    <a:pt x="0" y="16787"/>
                  </a:lnTo>
                  <a:lnTo>
                    <a:pt x="13592" y="-1"/>
                  </a:lnTo>
                  <a:close/>
                </a:path>
              </a:pathLst>
            </a:custGeom>
            <a:noFill/>
            <a:ln w="571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>
              <a:off x="2256" y="864"/>
              <a:ext cx="816" cy="24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grpSp>
          <p:nvGrpSpPr>
            <p:cNvPr id="28682" name="Group 18"/>
            <p:cNvGrpSpPr>
              <a:grpSpLocks/>
            </p:cNvGrpSpPr>
            <p:nvPr/>
          </p:nvGrpSpPr>
          <p:grpSpPr bwMode="auto">
            <a:xfrm>
              <a:off x="3120" y="1056"/>
              <a:ext cx="672" cy="1344"/>
              <a:chOff x="3600" y="1536"/>
              <a:chExt cx="768" cy="1536"/>
            </a:xfrm>
          </p:grpSpPr>
          <p:sp>
            <p:nvSpPr>
              <p:cNvPr id="28688" name="Rectangle 9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536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89" name="Rectangle 11"/>
              <p:cNvSpPr>
                <a:spLocks noChangeArrowheads="1"/>
              </p:cNvSpPr>
              <p:nvPr/>
            </p:nvSpPr>
            <p:spPr bwMode="auto">
              <a:xfrm>
                <a:off x="3600" y="1536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0" name="Rectangle 12"/>
              <p:cNvSpPr>
                <a:spLocks noChangeArrowheads="1"/>
              </p:cNvSpPr>
              <p:nvPr/>
            </p:nvSpPr>
            <p:spPr bwMode="auto">
              <a:xfrm>
                <a:off x="3600" y="172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1" name="Rectangle 13"/>
              <p:cNvSpPr>
                <a:spLocks noChangeArrowheads="1"/>
              </p:cNvSpPr>
              <p:nvPr/>
            </p:nvSpPr>
            <p:spPr bwMode="auto">
              <a:xfrm>
                <a:off x="3600" y="1920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2" name="Rectangle 14"/>
              <p:cNvSpPr>
                <a:spLocks noChangeArrowheads="1"/>
              </p:cNvSpPr>
              <p:nvPr/>
            </p:nvSpPr>
            <p:spPr bwMode="auto">
              <a:xfrm>
                <a:off x="3600" y="2112"/>
                <a:ext cx="768" cy="192"/>
              </a:xfrm>
              <a:prstGeom prst="rect">
                <a:avLst/>
              </a:prstGeom>
              <a:solidFill>
                <a:schemeClr val="hlink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pPr>
                  <a:lnSpc>
                    <a:spcPct val="90000"/>
                  </a:lnSpc>
                </a:pPr>
                <a:r>
                  <a:rPr lang="en-US" altLang="ko-KR" sz="2000" b="0">
                    <a:latin typeface="Gill Sans" charset="0"/>
                    <a:ea typeface="Gill Sans" charset="0"/>
                    <a:cs typeface="Gill Sans" charset="0"/>
                  </a:rPr>
                  <a:t>D</a:t>
                </a:r>
              </a:p>
            </p:txBody>
          </p:sp>
          <p:sp>
            <p:nvSpPr>
              <p:cNvPr id="28693" name="Rectangle 15"/>
              <p:cNvSpPr>
                <a:spLocks noChangeArrowheads="1"/>
              </p:cNvSpPr>
              <p:nvPr/>
            </p:nvSpPr>
            <p:spPr bwMode="auto">
              <a:xfrm>
                <a:off x="3600" y="2304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  <p:sp>
            <p:nvSpPr>
              <p:cNvPr id="28694" name="Rectangle 16"/>
              <p:cNvSpPr>
                <a:spLocks noChangeArrowheads="1"/>
              </p:cNvSpPr>
              <p:nvPr/>
            </p:nvSpPr>
            <p:spPr bwMode="auto">
              <a:xfrm>
                <a:off x="3600" y="2496"/>
                <a:ext cx="768" cy="192"/>
              </a:xfrm>
              <a:prstGeom prst="rect">
                <a:avLst/>
              </a:prstGeom>
              <a:solidFill>
                <a:srgbClr val="53FB25"/>
              </a:solidFill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ko-KR" altLang="en-US" sz="2000">
                  <a:latin typeface="Gill Sans Light"/>
                  <a:ea typeface="굴림" panose="020B0600000101010101" pitchFamily="34" charset="-127"/>
                  <a:cs typeface="Gill Sans Light"/>
                </a:endParaRPr>
              </a:p>
            </p:txBody>
          </p:sp>
          <p:sp>
            <p:nvSpPr>
              <p:cNvPr id="28695" name="Rectangle 17"/>
              <p:cNvSpPr>
                <a:spLocks noChangeArrowheads="1"/>
              </p:cNvSpPr>
              <p:nvPr/>
            </p:nvSpPr>
            <p:spPr bwMode="auto">
              <a:xfrm>
                <a:off x="3600" y="2688"/>
                <a:ext cx="768" cy="19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66CC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478" tIns="44445" rIns="90478" bIns="44445" anchor="ctr"/>
              <a:lstStyle>
                <a:lvl1pPr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4pPr>
                <a:lvl5pPr marL="2057400" indent="-228600"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5pPr>
                <a:lvl6pPr marL="25146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6pPr>
                <a:lvl7pPr marL="29718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7pPr>
                <a:lvl8pPr marL="34290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8pPr>
                <a:lvl9pPr marL="3886200" indent="-228600" algn="ctr" eaLnBrk="0" fontAlgn="base" hangingPunct="0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SzPct val="100000"/>
                  <a:defRPr sz="2200" b="1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9pPr>
              </a:lstStyle>
              <a:p>
                <a:endParaRPr lang="en-US" altLang="en-US" sz="2000">
                  <a:latin typeface="Gill Sans Light"/>
                  <a:cs typeface="Gill Sans Light"/>
                </a:endParaRPr>
              </a:p>
            </p:txBody>
          </p:sp>
        </p:grpSp>
        <p:sp>
          <p:nvSpPr>
            <p:cNvPr id="28683" name="Line 19"/>
            <p:cNvSpPr>
              <a:spLocks noChangeShapeType="1"/>
            </p:cNvSpPr>
            <p:nvPr/>
          </p:nvSpPr>
          <p:spPr bwMode="auto">
            <a:xfrm flipV="1">
              <a:off x="3792" y="2289"/>
              <a:ext cx="622" cy="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4" name="Line 200"/>
            <p:cNvSpPr>
              <a:spLocks noChangeShapeType="1"/>
            </p:cNvSpPr>
            <p:nvPr/>
          </p:nvSpPr>
          <p:spPr bwMode="auto">
            <a:xfrm>
              <a:off x="3792" y="1104"/>
              <a:ext cx="826" cy="3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5" name="Line 201"/>
            <p:cNvSpPr>
              <a:spLocks noChangeShapeType="1"/>
            </p:cNvSpPr>
            <p:nvPr/>
          </p:nvSpPr>
          <p:spPr bwMode="auto">
            <a:xfrm>
              <a:off x="3792" y="1632"/>
              <a:ext cx="826" cy="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endParaRPr lang="en-US" sz="2000">
                <a:latin typeface="Gill Sans Light"/>
                <a:cs typeface="Gill Sans Light"/>
              </a:endParaRPr>
            </a:p>
          </p:txBody>
        </p:sp>
        <p:sp>
          <p:nvSpPr>
            <p:cNvPr id="28686" name="Text Box 202"/>
            <p:cNvSpPr txBox="1">
              <a:spLocks noChangeArrowheads="1"/>
            </p:cNvSpPr>
            <p:nvPr/>
          </p:nvSpPr>
          <p:spPr bwMode="auto">
            <a:xfrm>
              <a:off x="4415" y="2033"/>
              <a:ext cx="1099" cy="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2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Free Pages</a:t>
              </a:r>
            </a:p>
            <a:p>
              <a:r>
                <a:rPr lang="en-US" altLang="ko-KR" sz="2000" b="0" dirty="0">
                  <a:latin typeface="Gill Sans" charset="0"/>
                  <a:ea typeface="Gill Sans" charset="0"/>
                  <a:cs typeface="Gill Sans" charset="0"/>
                </a:rPr>
                <a:t>For Processes</a:t>
              </a:r>
            </a:p>
          </p:txBody>
        </p:sp>
        <p:pic>
          <p:nvPicPr>
            <p:cNvPr id="28687" name="Picture 19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" y="1094"/>
              <a:ext cx="1092" cy="1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381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3011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Demand Paging (more details) </a:t>
            </a:r>
            <a:endParaRPr lang="en-US" altLang="ko-KR"/>
          </a:p>
        </p:txBody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5867400"/>
          </a:xfrm>
        </p:spPr>
        <p:txBody>
          <a:bodyPr/>
          <a:lstStyle/>
          <a:p>
            <a:r>
              <a:rPr lang="en-US" altLang="ko-KR" dirty="0" smtClean="0"/>
              <a:t>Does software-loaded TLB need use bit? </a:t>
            </a:r>
            <a:br>
              <a:rPr lang="en-US" altLang="ko-KR" dirty="0" smtClean="0"/>
            </a:br>
            <a:r>
              <a:rPr lang="en-US" altLang="ko-KR" dirty="0" smtClean="0"/>
              <a:t>Two Options:</a:t>
            </a:r>
          </a:p>
          <a:p>
            <a:pPr lvl="1"/>
            <a:r>
              <a:rPr lang="en-US" altLang="ko-KR" dirty="0" smtClean="0"/>
              <a:t>Hardware sets use bit in TLB; when TLB entry is replaced, software copies use bit back to page table</a:t>
            </a:r>
          </a:p>
          <a:p>
            <a:pPr lvl="1"/>
            <a:r>
              <a:rPr lang="en-US" altLang="ko-KR" dirty="0" smtClean="0"/>
              <a:t>Software manages TLB entries as FIFO list; everything not in TLB is Second-Chance list, managed as strict LRU</a:t>
            </a:r>
          </a:p>
          <a:p>
            <a:r>
              <a:rPr lang="en-US" altLang="ko-KR" dirty="0" smtClean="0"/>
              <a:t>Core Map</a:t>
            </a:r>
          </a:p>
          <a:p>
            <a:pPr lvl="1"/>
            <a:r>
              <a:rPr lang="en-US" altLang="ko-KR" dirty="0" smtClean="0"/>
              <a:t>Page tables map virtual page </a:t>
            </a:r>
            <a:r>
              <a:rPr lang="en-US" altLang="ko-KR" dirty="0" smtClean="0">
                <a:sym typeface="Symbol" panose="05050102010706020507" pitchFamily="18" charset="2"/>
              </a:rPr>
              <a:t> physical page </a:t>
            </a:r>
          </a:p>
          <a:p>
            <a:pPr lvl="1"/>
            <a:r>
              <a:rPr lang="en-US" altLang="ko-KR" dirty="0" smtClean="0">
                <a:sym typeface="Symbol" panose="05050102010706020507" pitchFamily="18" charset="2"/>
              </a:rPr>
              <a:t>Do we need a reverse mapping (i.e. physical page  virtual page)?</a:t>
            </a:r>
          </a:p>
          <a:p>
            <a:pPr lvl="2"/>
            <a:r>
              <a:rPr lang="en-US" altLang="ko-KR" dirty="0" smtClean="0">
                <a:sym typeface="Symbol" panose="05050102010706020507" pitchFamily="18" charset="2"/>
              </a:rPr>
              <a:t>Yes. Clock algorithm runs through page frames. If sharing, then multiple virtual-pages per physical page</a:t>
            </a:r>
          </a:p>
          <a:p>
            <a:pPr lvl="2"/>
            <a:r>
              <a:rPr lang="en-US" altLang="ko-KR" dirty="0" smtClean="0">
                <a:sym typeface="Symbol" panose="05050102010706020507" pitchFamily="18" charset="2"/>
              </a:rPr>
              <a:t>Can’t push page out to disk without invalidating all PTEs</a:t>
            </a:r>
            <a:endParaRPr lang="en-US" altLang="ko-KR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5372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2579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Allocation of Page Frames (Memory Pages)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710612" cy="58674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How do we allocate memory among different processes?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Does every process get the same fraction of memory?  Different fractions?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Should we completely swap some processes out of memory?</a:t>
            </a:r>
          </a:p>
          <a:p>
            <a:pPr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Each process needs </a:t>
            </a:r>
            <a:r>
              <a:rPr lang="en-US" altLang="ko-KR" i="1" dirty="0">
                <a:ea typeface="굴림" panose="020B0600000101010101" pitchFamily="34" charset="-127"/>
              </a:rPr>
              <a:t>minimum</a:t>
            </a:r>
            <a:r>
              <a:rPr lang="en-US" altLang="ko-KR" dirty="0">
                <a:ea typeface="굴림" panose="020B0600000101010101" pitchFamily="34" charset="-127"/>
              </a:rPr>
              <a:t> number of pages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Want to make sure that all processes </a:t>
            </a:r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that are loaded into memory</a:t>
            </a:r>
            <a:r>
              <a:rPr lang="en-US" altLang="ko-KR" sz="2000" dirty="0">
                <a:ea typeface="굴림" panose="020B0600000101010101" pitchFamily="34" charset="-127"/>
              </a:rPr>
              <a:t> can make forward progress</a:t>
            </a:r>
          </a:p>
          <a:p>
            <a:pPr lvl="1">
              <a:lnSpc>
                <a:spcPct val="80000"/>
              </a:lnSpc>
              <a:spcBef>
                <a:spcPct val="15000"/>
              </a:spcBef>
            </a:pPr>
            <a:r>
              <a:rPr lang="en-US" altLang="ko-KR" sz="2000" dirty="0">
                <a:ea typeface="굴림" panose="020B0600000101010101" pitchFamily="34" charset="-127"/>
              </a:rPr>
              <a:t>Example:  IBM 370 – 6 pages to handle SS MOVE instruction: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instruction is 6 bytes, might span 2 pages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from</a:t>
            </a:r>
          </a:p>
          <a:p>
            <a:pPr lvl="2">
              <a:lnSpc>
                <a:spcPct val="80000"/>
              </a:lnSpc>
              <a:spcBef>
                <a:spcPct val="15000"/>
              </a:spcBef>
            </a:pPr>
            <a:r>
              <a:rPr lang="en-US" altLang="ko-KR" dirty="0">
                <a:ea typeface="굴림" panose="020B0600000101010101" pitchFamily="34" charset="-127"/>
              </a:rPr>
              <a:t>2 pages to handle </a:t>
            </a:r>
            <a:r>
              <a:rPr lang="en-US" altLang="ko-KR" i="1" dirty="0">
                <a:ea typeface="굴림" panose="020B0600000101010101" pitchFamily="34" charset="-127"/>
              </a:rPr>
              <a:t>to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Possible Replacement Scopes: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Global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process selects replacement frame from set of all frames; one process can take a frame from another</a:t>
            </a:r>
          </a:p>
          <a:p>
            <a:pPr lvl="1"/>
            <a:r>
              <a:rPr lang="en-US" altLang="ko-KR" sz="2000" dirty="0">
                <a:solidFill>
                  <a:schemeClr val="hlink"/>
                </a:solidFill>
                <a:ea typeface="굴림" panose="020B0600000101010101" pitchFamily="34" charset="-127"/>
              </a:rPr>
              <a:t>Local replacement</a:t>
            </a:r>
            <a:r>
              <a:rPr lang="en-US" altLang="ko-KR" sz="2000" dirty="0">
                <a:ea typeface="굴림" panose="020B0600000101010101" pitchFamily="34" charset="-127"/>
              </a:rPr>
              <a:t> – each process selects from only its own set of allocated frames</a:t>
            </a:r>
          </a:p>
        </p:txBody>
      </p:sp>
    </p:spTree>
    <p:extLst>
      <p:ext uri="{BB962C8B-B14F-4D97-AF65-F5344CB8AC3E}">
        <p14:creationId xmlns:p14="http://schemas.microsoft.com/office/powerpoint/2010/main" val="84222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715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Fixed/Priority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8193" name="Rectangle 17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 smtClean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Equal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Scheme): 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Every process gets same amount of memory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Example: 100 frames, 5 processes</a:t>
                </a:r>
                <a:r>
                  <a:rPr lang="en-US" altLang="ko-KR" sz="2000" dirty="0">
                    <a:ea typeface="굴림" panose="020B0600000101010101" pitchFamily="34" charset="-127"/>
                    <a:sym typeface="Symbol" panose="05050102010706020507" pitchFamily="18" charset="2"/>
                  </a:rPr>
                  <a:t>  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process gets 20 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frames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Proportional allocation</a:t>
                </a:r>
                <a:r>
                  <a:rPr lang="en-US" altLang="ko-KR" dirty="0">
                    <a:ea typeface="굴림" panose="020B0600000101010101" pitchFamily="34" charset="-127"/>
                  </a:rPr>
                  <a:t> (Fixed Scheme)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Allocate according to the size of process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Computation proceeds as follows: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i="1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𝑠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size of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S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ko-KR" sz="2000" dirty="0" smtClean="0">
                  <a:ea typeface="굴림" panose="020B0600000101010101" pitchFamily="34" charset="-127"/>
                </a:endParaRP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𝑚</m:t>
                    </m:r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total number of 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frames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  <a:buFontTx/>
                  <a:buNone/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	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>
                    <a:ea typeface="굴림" panose="020B0600000101010101" pitchFamily="34" charset="-127"/>
                  </a:rPr>
                  <a:t> = 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(allocation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000" dirty="0" smtClean="0">
                    <a:ea typeface="굴림" panose="020B0600000101010101" pitchFamily="34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굴림" panose="020B0600000101010101" pitchFamily="34" charset="-127"/>
                      </a:rPr>
                      <m:t> 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굴림" panose="020B0600000101010101" pitchFamily="34" charset="-127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굴림" panose="020B0600000101010101" pitchFamily="34" charset="-127"/>
                          </a:rPr>
                          <m:t>𝑆</m:t>
                        </m:r>
                      </m:den>
                    </m:f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2400" i="1" dirty="0" smtClean="0">
                  <a:ea typeface="굴림" panose="020B0600000101010101" pitchFamily="34" charset="-127"/>
                </a:endParaRPr>
              </a:p>
              <a:p>
                <a:pPr marL="457200" lvl="1" indent="0">
                  <a:lnSpc>
                    <a:spcPct val="80000"/>
                  </a:lnSpc>
                  <a:spcBef>
                    <a:spcPct val="10000"/>
                  </a:spcBef>
                  <a:buNone/>
                </a:pPr>
                <a:endParaRPr lang="en-US" altLang="ko-KR" sz="12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solidFill>
                      <a:schemeClr val="hlink"/>
                    </a:solidFill>
                    <a:ea typeface="굴림" panose="020B0600000101010101" pitchFamily="34" charset="-127"/>
                  </a:rPr>
                  <a:t>Priority Allocation: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Proportional scheme using priorities rather than size</a:t>
                </a:r>
              </a:p>
              <a:p>
                <a:pPr lvl="2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Same type of computation as previous scheme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Possible behavior: If process </a:t>
                </a:r>
                <a:r>
                  <a:rPr lang="en-US" altLang="ko-KR" sz="2000" i="1" dirty="0">
                    <a:ea typeface="굴림" panose="020B0600000101010101" pitchFamily="34" charset="-127"/>
                  </a:rPr>
                  <a:t>p</a:t>
                </a:r>
                <a:r>
                  <a:rPr lang="en-US" altLang="ko-KR" sz="2000" i="1" baseline="-25000" dirty="0">
                    <a:ea typeface="굴림" panose="020B0600000101010101" pitchFamily="34" charset="-127"/>
                  </a:rPr>
                  <a:t>i</a:t>
                </a:r>
                <a:r>
                  <a:rPr lang="en-US" altLang="ko-KR" sz="2000" dirty="0">
                    <a:ea typeface="굴림" panose="020B0600000101010101" pitchFamily="34" charset="-127"/>
                  </a:rPr>
                  <a:t> generates a page fault, select for replacement a frame from a process with lower priority </a:t>
                </a:r>
                <a:r>
                  <a:rPr lang="en-US" altLang="ko-KR" sz="2000" dirty="0" smtClean="0">
                    <a:ea typeface="굴림" panose="020B0600000101010101" pitchFamily="34" charset="-127"/>
                  </a:rPr>
                  <a:t>number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endParaRPr lang="en-US" altLang="ko-KR" sz="2000" dirty="0">
                  <a:ea typeface="굴림" panose="020B0600000101010101" pitchFamily="34" charset="-127"/>
                </a:endParaRPr>
              </a:p>
              <a:p>
                <a:pPr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dirty="0">
                    <a:ea typeface="굴림" panose="020B0600000101010101" pitchFamily="34" charset="-127"/>
                  </a:rPr>
                  <a:t>Perhaps we should use an adaptive scheme instead???</a:t>
                </a:r>
              </a:p>
              <a:p>
                <a:pPr lvl="1">
                  <a:lnSpc>
                    <a:spcPct val="80000"/>
                  </a:lnSpc>
                  <a:spcBef>
                    <a:spcPct val="10000"/>
                  </a:spcBef>
                </a:pPr>
                <a:r>
                  <a:rPr lang="en-US" altLang="ko-KR" sz="2000" dirty="0">
                    <a:ea typeface="굴림" panose="020B0600000101010101" pitchFamily="34" charset="-127"/>
                  </a:rPr>
                  <a:t>What if some application just needs more memory?</a:t>
                </a:r>
              </a:p>
            </p:txBody>
          </p:sp>
        </mc:Choice>
        <mc:Fallback xmlns="">
          <p:sp>
            <p:nvSpPr>
              <p:cNvPr id="818193" name="Rectangle 1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0" y="685800"/>
                <a:ext cx="9144000" cy="6172200"/>
              </a:xfrm>
              <a:blipFill>
                <a:blip r:embed="rId7"/>
                <a:stretch>
                  <a:fillRect l="-933" t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2" name="Picture 7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3429000"/>
            <a:ext cx="8763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6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Page-Fault Frequency Allocation</a:t>
            </a:r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62000"/>
            <a:ext cx="8610600" cy="5638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Can we reduce Capacity misses by dynamically changing the number of pages/application?</a:t>
            </a: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Establish “acceptable” page-fault rate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low, process loses frame</a:t>
            </a:r>
          </a:p>
          <a:p>
            <a:pPr lvl="1">
              <a:lnSpc>
                <a:spcPct val="80000"/>
              </a:lnSpc>
            </a:pPr>
            <a:r>
              <a:rPr lang="en-US" altLang="ko-KR" sz="2400" dirty="0">
                <a:ea typeface="굴림" panose="020B0600000101010101" pitchFamily="34" charset="-127"/>
              </a:rPr>
              <a:t>If actual rate too high, process gains frame</a:t>
            </a:r>
          </a:p>
          <a:p>
            <a:pPr>
              <a:lnSpc>
                <a:spcPct val="8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Question: What if we just don’t have enough memory?</a:t>
            </a:r>
          </a:p>
        </p:txBody>
      </p:sp>
      <p:pic>
        <p:nvPicPr>
          <p:cNvPr id="815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t="16351" r="1137" b="16667"/>
          <a:stretch>
            <a:fillRect/>
          </a:stretch>
        </p:blipFill>
        <p:spPr bwMode="auto">
          <a:xfrm>
            <a:off x="1371600" y="1630362"/>
            <a:ext cx="5886450" cy="30178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991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34" charset="-127"/>
              </a:rPr>
              <a:t>Thrashing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3581400"/>
            <a:ext cx="8839200" cy="31242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>
                <a:ea typeface="굴림" panose="020B0600000101010101" pitchFamily="34" charset="-127"/>
              </a:rPr>
              <a:t>If a process does not have “enough” pages, the page-fault rate is very high.  </a:t>
            </a:r>
            <a:r>
              <a:rPr lang="en-US" altLang="ko-KR" sz="2800" dirty="0">
                <a:ea typeface="굴림" panose="020B0600000101010101" pitchFamily="34" charset="-127"/>
              </a:rPr>
              <a:t>This leads to: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low CPU utilization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operating system spends most of its time swapping to disk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solidFill>
                  <a:schemeClr val="hlink"/>
                </a:solidFill>
                <a:ea typeface="굴림" panose="020B0600000101010101" pitchFamily="34" charset="-127"/>
              </a:rPr>
              <a:t>Thrashing 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 a process is busy swapping pages in and out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Questions: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How do we detect Thrashing?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What is best response to Thrashing?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12083" r="856" b="12083"/>
          <a:stretch>
            <a:fillRect/>
          </a:stretch>
        </p:blipFill>
        <p:spPr bwMode="auto">
          <a:xfrm>
            <a:off x="2514600" y="762000"/>
            <a:ext cx="4667250" cy="2689225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36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1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6200" y="914400"/>
            <a:ext cx="4419600" cy="5562600"/>
          </a:xfrm>
        </p:spPr>
        <p:txBody>
          <a:bodyPr>
            <a:normAutofit fontScale="92500"/>
          </a:bodyPr>
          <a:lstStyle/>
          <a:p>
            <a:r>
              <a:rPr lang="en-US" altLang="ko-KR" sz="2800" dirty="0">
                <a:ea typeface="굴림" panose="020B0600000101010101" pitchFamily="34" charset="-127"/>
              </a:rPr>
              <a:t>Program Memory Access Patterns have temporal and spatial locality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Group of Pages accessed along a given time slice called the “Working Set”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</a:rPr>
              <a:t>Working Set defines minimum number of pages needed for process to behave well</a:t>
            </a:r>
          </a:p>
          <a:p>
            <a:r>
              <a:rPr lang="en-US" altLang="ko-KR" sz="2800" dirty="0">
                <a:ea typeface="굴림" panose="020B0600000101010101" pitchFamily="34" charset="-127"/>
              </a:rPr>
              <a:t>Not enough memory for Working Set </a:t>
            </a:r>
            <a:r>
              <a:rPr lang="en-US" altLang="ko-KR" sz="2800" dirty="0">
                <a:ea typeface="굴림" panose="020B0600000101010101" pitchFamily="34" charset="-127"/>
                <a:sym typeface="Symbol" panose="05050102010706020507" pitchFamily="18" charset="2"/>
              </a:rPr>
              <a:t> Thrashing</a:t>
            </a:r>
          </a:p>
          <a:p>
            <a:pPr lvl="1"/>
            <a:r>
              <a:rPr lang="en-US" altLang="ko-KR" sz="2400" dirty="0">
                <a:ea typeface="굴림" panose="020B0600000101010101" pitchFamily="34" charset="-127"/>
                <a:sym typeface="Symbol" panose="05050102010706020507" pitchFamily="18" charset="2"/>
              </a:rPr>
              <a:t>Better to swap out process?</a:t>
            </a:r>
          </a:p>
          <a:p>
            <a:pPr lvl="1"/>
            <a:endParaRPr lang="ko-KR" altLang="en-US" sz="2400" dirty="0">
              <a:ea typeface="굴림" panose="020B0600000101010101" pitchFamily="34" charset="-127"/>
            </a:endParaRPr>
          </a:p>
        </p:txBody>
      </p:sp>
      <p:sp>
        <p:nvSpPr>
          <p:cNvPr id="811013" name="AutoShape 5"/>
          <p:cNvSpPr>
            <a:spLocks noChangeArrowheads="1"/>
          </p:cNvSpPr>
          <p:nvPr/>
        </p:nvSpPr>
        <p:spPr bwMode="auto">
          <a:xfrm>
            <a:off x="-304800" y="838200"/>
            <a:ext cx="228600" cy="50292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90478" tIns="44445" rIns="90478" bIns="44445" anchor="ctr"/>
          <a:lstStyle>
            <a:lvl1pPr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2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/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Locality In A Memory-Reference Pattern</a:t>
            </a:r>
          </a:p>
        </p:txBody>
      </p:sp>
      <p:pic>
        <p:nvPicPr>
          <p:cNvPr id="8110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9" t="659" r="21251" b="1007"/>
          <a:stretch>
            <a:fillRect/>
          </a:stretch>
        </p:blipFill>
        <p:spPr bwMode="auto">
          <a:xfrm>
            <a:off x="4572000" y="762000"/>
            <a:ext cx="4406900" cy="532923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36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1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225 3.36725E-6 L 0.92093 -0.00139 " pathEditMode="fixed" rAng="0" ptsTypes="AA">
                                      <p:cBhvr>
                                        <p:cTn id="16" dur="3000" fill="hold"/>
                                        <p:tgtEl>
                                          <p:spTgt spid="8110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5" grpId="0" build="p"/>
      <p:bldP spid="8110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Working-Set Model</a:t>
            </a:r>
            <a:endParaRPr lang="en-US" altLang="ko-K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514600"/>
            <a:ext cx="8915400" cy="4267200"/>
          </a:xfrm>
        </p:spPr>
        <p:txBody>
          <a:bodyPr>
            <a:normAutofit lnSpcReduction="10000"/>
          </a:bodyPr>
          <a:lstStyle/>
          <a:p>
            <a:r>
              <a:rPr lang="ko-KR" altLang="en-US" smtClean="0">
                <a:sym typeface="Symbol" panose="05050102010706020507" pitchFamily="18" charset="2"/>
              </a:rPr>
              <a:t>  </a:t>
            </a:r>
            <a:r>
              <a:rPr lang="en-US" altLang="ko-KR" smtClean="0">
                <a:sym typeface="Symbol" panose="05050102010706020507" pitchFamily="18" charset="2"/>
              </a:rPr>
              <a:t>working-set window  fixed number of page references </a:t>
            </a:r>
          </a:p>
          <a:p>
            <a:pPr lvl="1"/>
            <a:r>
              <a:rPr lang="en-US" altLang="ko-KR" smtClean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ko-KR" smtClean="0">
                <a:sym typeface="Symbol" panose="05050102010706020507" pitchFamily="18" charset="2"/>
              </a:rPr>
              <a:t>WSi (working set of Process Pi) = total set of pages referenced in the most recent  (varies in time)</a:t>
            </a:r>
          </a:p>
          <a:p>
            <a:pPr lvl="1"/>
            <a:r>
              <a:rPr lang="en-US" altLang="ko-KR" smtClean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ko-KR" smtClean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ko-KR" smtClean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ko-KR" smtClean="0">
                <a:sym typeface="Symbol" panose="05050102010706020507" pitchFamily="18" charset="2"/>
              </a:rPr>
              <a:t>D = |WSi|  total demand frames </a:t>
            </a:r>
          </a:p>
          <a:p>
            <a:r>
              <a:rPr lang="en-US" altLang="ko-KR" smtClean="0">
                <a:sym typeface="Symbol" panose="05050102010706020507" pitchFamily="18" charset="2"/>
              </a:rPr>
              <a:t>if D &gt; m  Thrashing</a:t>
            </a:r>
          </a:p>
          <a:p>
            <a:pPr lvl="1"/>
            <a:r>
              <a:rPr lang="en-US" altLang="ko-KR" smtClean="0">
                <a:sym typeface="Symbol" panose="05050102010706020507" pitchFamily="18" charset="2"/>
              </a:rPr>
              <a:t>Policy: if D &gt; m, then suspend/swap out processes</a:t>
            </a:r>
          </a:p>
          <a:p>
            <a:pPr lvl="1"/>
            <a:r>
              <a:rPr lang="en-US" altLang="ko-KR" smtClean="0">
                <a:sym typeface="Symbol" panose="05050102010706020507" pitchFamily="18" charset="2"/>
              </a:rPr>
              <a:t>This can improve overall system behavior by a lot!</a:t>
            </a:r>
            <a:endParaRPr lang="en-US" altLang="ko-KR" dirty="0">
              <a:sym typeface="Symbol" panose="05050102010706020507" pitchFamily="18" charset="2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" t="34947" r="688" b="35550"/>
          <a:stretch>
            <a:fillRect/>
          </a:stretch>
        </p:blipFill>
        <p:spPr bwMode="auto">
          <a:xfrm>
            <a:off x="914400" y="685800"/>
            <a:ext cx="7426325" cy="1662113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23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Line 20"/>
          <p:cNvSpPr>
            <a:spLocks noChangeShapeType="1"/>
          </p:cNvSpPr>
          <p:nvPr/>
        </p:nvSpPr>
        <p:spPr bwMode="auto">
          <a:xfrm>
            <a:off x="4114800" y="2438400"/>
            <a:ext cx="45720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1905000" y="6096000"/>
            <a:ext cx="2438400" cy="228600"/>
          </a:xfrm>
          <a:prstGeom prst="rect">
            <a:avLst/>
          </a:prstGeom>
          <a:solidFill>
            <a:schemeClr val="accent3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478" tIns="44445" rIns="90478" bIns="44445" anchor="ctr"/>
          <a:lstStyle/>
          <a:p>
            <a:pPr marL="685800" indent="-228600"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76803" name="Line 20"/>
          <p:cNvSpPr>
            <a:spLocks noChangeShapeType="1"/>
          </p:cNvSpPr>
          <p:nvPr/>
        </p:nvSpPr>
        <p:spPr bwMode="auto">
          <a:xfrm flipV="1">
            <a:off x="3124200" y="1828800"/>
            <a:ext cx="304800" cy="11874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04" name="Line 22"/>
          <p:cNvSpPr>
            <a:spLocks noChangeShapeType="1"/>
          </p:cNvSpPr>
          <p:nvPr/>
        </p:nvSpPr>
        <p:spPr bwMode="auto">
          <a:xfrm>
            <a:off x="3109913" y="3405188"/>
            <a:ext cx="319087" cy="3286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05" name="Rectangle 8"/>
          <p:cNvSpPr>
            <a:spLocks noChangeArrowheads="1"/>
          </p:cNvSpPr>
          <p:nvPr/>
        </p:nvSpPr>
        <p:spPr bwMode="auto">
          <a:xfrm>
            <a:off x="3429000" y="3689350"/>
            <a:ext cx="668338" cy="958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06" name="Rectangle 10" descr="50%"/>
          <p:cNvSpPr>
            <a:spLocks noChangeArrowheads="1"/>
          </p:cNvSpPr>
          <p:nvPr/>
        </p:nvSpPr>
        <p:spPr bwMode="auto">
          <a:xfrm>
            <a:off x="3429000" y="3957638"/>
            <a:ext cx="668338" cy="141287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07" name="Rectangle 10" descr="50%"/>
          <p:cNvSpPr>
            <a:spLocks noChangeArrowheads="1"/>
          </p:cNvSpPr>
          <p:nvPr/>
        </p:nvSpPr>
        <p:spPr bwMode="auto">
          <a:xfrm>
            <a:off x="3429000" y="4267200"/>
            <a:ext cx="668338" cy="141288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08" name="Text Box 66"/>
          <p:cNvSpPr txBox="1">
            <a:spLocks noChangeArrowheads="1"/>
          </p:cNvSpPr>
          <p:nvPr/>
        </p:nvSpPr>
        <p:spPr bwMode="auto">
          <a:xfrm>
            <a:off x="2971800" y="4648200"/>
            <a:ext cx="1447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Page Table </a:t>
            </a:r>
          </a:p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(2</a:t>
            </a:r>
            <a:r>
              <a:rPr lang="en-US" altLang="en-US" sz="1800" b="0" baseline="30000">
                <a:latin typeface="Gill Sans Light"/>
                <a:cs typeface="Gill Sans Light"/>
              </a:rPr>
              <a:t>nd</a:t>
            </a:r>
            <a:r>
              <a:rPr lang="en-US" altLang="en-US" sz="1800" b="0">
                <a:latin typeface="Gill Sans Light"/>
                <a:cs typeface="Gill Sans Light"/>
              </a:rPr>
              <a:t> level)</a:t>
            </a:r>
          </a:p>
        </p:txBody>
      </p:sp>
      <p:sp>
        <p:nvSpPr>
          <p:cNvPr id="76809" name="Rectangle 8"/>
          <p:cNvSpPr>
            <a:spLocks noChangeArrowheads="1"/>
          </p:cNvSpPr>
          <p:nvPr/>
        </p:nvSpPr>
        <p:spPr bwMode="auto">
          <a:xfrm>
            <a:off x="3429000" y="1828800"/>
            <a:ext cx="668338" cy="958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10" name="Rectangle 10" descr="50%"/>
          <p:cNvSpPr>
            <a:spLocks noChangeArrowheads="1"/>
          </p:cNvSpPr>
          <p:nvPr/>
        </p:nvSpPr>
        <p:spPr bwMode="auto">
          <a:xfrm>
            <a:off x="3429000" y="2097088"/>
            <a:ext cx="668338" cy="141287"/>
          </a:xfrm>
          <a:prstGeom prst="rect">
            <a:avLst/>
          </a:prstGeom>
          <a:pattFill prst="pct50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11" name="Rectangle 11" descr="70%"/>
          <p:cNvSpPr>
            <a:spLocks noChangeArrowheads="1"/>
          </p:cNvSpPr>
          <p:nvPr/>
        </p:nvSpPr>
        <p:spPr bwMode="auto">
          <a:xfrm>
            <a:off x="3429000" y="2409825"/>
            <a:ext cx="668338" cy="144463"/>
          </a:xfrm>
          <a:prstGeom prst="rect">
            <a:avLst/>
          </a:prstGeom>
          <a:pattFill prst="pct70">
            <a:fgClr>
              <a:schemeClr val="hlink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12" name="Rectangle 4"/>
          <p:cNvSpPr>
            <a:spLocks noChangeArrowheads="1"/>
          </p:cNvSpPr>
          <p:nvPr/>
        </p:nvSpPr>
        <p:spPr bwMode="auto">
          <a:xfrm>
            <a:off x="2438400" y="2762250"/>
            <a:ext cx="669925" cy="1123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13" name="Rectangle 5" descr="80%"/>
          <p:cNvSpPr>
            <a:spLocks noChangeArrowheads="1"/>
          </p:cNvSpPr>
          <p:nvPr/>
        </p:nvSpPr>
        <p:spPr bwMode="auto">
          <a:xfrm>
            <a:off x="2438400" y="2971800"/>
            <a:ext cx="669925" cy="142875"/>
          </a:xfrm>
          <a:prstGeom prst="rect">
            <a:avLst/>
          </a:prstGeom>
          <a:pattFill prst="pct80">
            <a:fgClr>
              <a:schemeClr val="hlink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14" name="Rectangle 7" descr="75%"/>
          <p:cNvSpPr>
            <a:spLocks noChangeArrowheads="1"/>
          </p:cNvSpPr>
          <p:nvPr/>
        </p:nvSpPr>
        <p:spPr bwMode="auto">
          <a:xfrm>
            <a:off x="2438400" y="3352800"/>
            <a:ext cx="669925" cy="142875"/>
          </a:xfrm>
          <a:prstGeom prst="rect">
            <a:avLst/>
          </a:prstGeom>
          <a:pattFill prst="pct75">
            <a:fgClr>
              <a:schemeClr val="accent1"/>
            </a:fgClr>
            <a:bgClr>
              <a:schemeClr val="bg1"/>
            </a:bgClr>
          </a:patt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15" name="Line 92"/>
          <p:cNvSpPr>
            <a:spLocks noChangeShapeType="1"/>
          </p:cNvSpPr>
          <p:nvPr/>
        </p:nvSpPr>
        <p:spPr bwMode="auto">
          <a:xfrm flipV="1">
            <a:off x="1600200" y="2787650"/>
            <a:ext cx="838200" cy="107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16" name="Rectangle 76"/>
          <p:cNvSpPr>
            <a:spLocks noChangeArrowheads="1"/>
          </p:cNvSpPr>
          <p:nvPr/>
        </p:nvSpPr>
        <p:spPr bwMode="auto">
          <a:xfrm>
            <a:off x="0" y="2743200"/>
            <a:ext cx="1600200" cy="304800"/>
          </a:xfrm>
          <a:prstGeom prst="rect">
            <a:avLst/>
          </a:prstGeom>
          <a:solidFill>
            <a:srgbClr val="FF96DA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PageTablePtr</a:t>
            </a:r>
          </a:p>
        </p:txBody>
      </p:sp>
      <p:sp>
        <p:nvSpPr>
          <p:cNvPr id="76817" name="Freeform 93"/>
          <p:cNvSpPr>
            <a:spLocks/>
          </p:cNvSpPr>
          <p:nvPr/>
        </p:nvSpPr>
        <p:spPr bwMode="auto">
          <a:xfrm>
            <a:off x="990600" y="1720850"/>
            <a:ext cx="1447800" cy="1295400"/>
          </a:xfrm>
          <a:custGeom>
            <a:avLst/>
            <a:gdLst>
              <a:gd name="T0" fmla="*/ 0 w 912"/>
              <a:gd name="T1" fmla="*/ 0 h 960"/>
              <a:gd name="T2" fmla="*/ 0 w 912"/>
              <a:gd name="T3" fmla="*/ 2147483647 h 960"/>
              <a:gd name="T4" fmla="*/ 2147483647 w 912"/>
              <a:gd name="T5" fmla="*/ 2147483647 h 960"/>
              <a:gd name="T6" fmla="*/ 2147483647 w 912"/>
              <a:gd name="T7" fmla="*/ 2147483647 h 960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960"/>
              <a:gd name="T14" fmla="*/ 912 w 912"/>
              <a:gd name="T15" fmla="*/ 960 h 9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960">
                <a:moveTo>
                  <a:pt x="0" y="0"/>
                </a:moveTo>
                <a:lnTo>
                  <a:pt x="0" y="288"/>
                </a:lnTo>
                <a:lnTo>
                  <a:pt x="528" y="960"/>
                </a:lnTo>
                <a:lnTo>
                  <a:pt x="912" y="960"/>
                </a:ln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18" name="Freeform 120"/>
          <p:cNvSpPr>
            <a:spLocks/>
          </p:cNvSpPr>
          <p:nvPr/>
        </p:nvSpPr>
        <p:spPr bwMode="auto">
          <a:xfrm>
            <a:off x="1905000" y="1720850"/>
            <a:ext cx="1524000" cy="869950"/>
          </a:xfrm>
          <a:custGeom>
            <a:avLst/>
            <a:gdLst>
              <a:gd name="T0" fmla="*/ 0 w 1824"/>
              <a:gd name="T1" fmla="*/ 0 h 768"/>
              <a:gd name="T2" fmla="*/ 0 w 1824"/>
              <a:gd name="T3" fmla="*/ 2147483647 h 768"/>
              <a:gd name="T4" fmla="*/ 2147483647 w 1824"/>
              <a:gd name="T5" fmla="*/ 2147483647 h 768"/>
              <a:gd name="T6" fmla="*/ 2147483647 w 1824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824"/>
              <a:gd name="T13" fmla="*/ 0 h 768"/>
              <a:gd name="T14" fmla="*/ 1824 w 1824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24" h="768">
                <a:moveTo>
                  <a:pt x="0" y="0"/>
                </a:moveTo>
                <a:lnTo>
                  <a:pt x="0" y="192"/>
                </a:lnTo>
                <a:lnTo>
                  <a:pt x="1440" y="768"/>
                </a:lnTo>
                <a:lnTo>
                  <a:pt x="1824" y="768"/>
                </a:ln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19" name="Text Box 66"/>
          <p:cNvSpPr txBox="1">
            <a:spLocks noChangeArrowheads="1"/>
          </p:cNvSpPr>
          <p:nvPr/>
        </p:nvSpPr>
        <p:spPr bwMode="auto">
          <a:xfrm>
            <a:off x="1905000" y="3952875"/>
            <a:ext cx="1447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Page Table </a:t>
            </a:r>
          </a:p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(1</a:t>
            </a:r>
            <a:r>
              <a:rPr lang="en-US" altLang="en-US" sz="1800" b="0" baseline="30000">
                <a:latin typeface="Gill Sans Light"/>
                <a:cs typeface="Gill Sans Light"/>
              </a:rPr>
              <a:t>st</a:t>
            </a:r>
            <a:r>
              <a:rPr lang="en-US" altLang="en-US" sz="1800" b="0">
                <a:latin typeface="Gill Sans Light"/>
                <a:cs typeface="Gill Sans Light"/>
              </a:rPr>
              <a:t> level)</a:t>
            </a:r>
          </a:p>
        </p:txBody>
      </p:sp>
      <p:sp>
        <p:nvSpPr>
          <p:cNvPr id="76820" name="Text Box 66"/>
          <p:cNvSpPr txBox="1">
            <a:spLocks noChangeArrowheads="1"/>
          </p:cNvSpPr>
          <p:nvPr/>
        </p:nvSpPr>
        <p:spPr bwMode="auto">
          <a:xfrm>
            <a:off x="152400" y="1000125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Virtual Address:</a:t>
            </a:r>
          </a:p>
        </p:txBody>
      </p:sp>
      <p:sp>
        <p:nvSpPr>
          <p:cNvPr id="76821" name="Rectangle 68"/>
          <p:cNvSpPr>
            <a:spLocks noChangeArrowheads="1"/>
          </p:cNvSpPr>
          <p:nvPr/>
        </p:nvSpPr>
        <p:spPr bwMode="auto">
          <a:xfrm>
            <a:off x="2093913" y="1343025"/>
            <a:ext cx="1258887" cy="3778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Offset</a:t>
            </a:r>
          </a:p>
        </p:txBody>
      </p:sp>
      <p:sp>
        <p:nvSpPr>
          <p:cNvPr id="76822" name="Rectangle 69"/>
          <p:cNvSpPr>
            <a:spLocks noChangeArrowheads="1"/>
          </p:cNvSpPr>
          <p:nvPr/>
        </p:nvSpPr>
        <p:spPr bwMode="auto">
          <a:xfrm>
            <a:off x="1092200" y="1343025"/>
            <a:ext cx="1001713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P2 index</a:t>
            </a:r>
          </a:p>
        </p:txBody>
      </p:sp>
      <p:sp>
        <p:nvSpPr>
          <p:cNvPr id="76823" name="Rectangle 70"/>
          <p:cNvSpPr>
            <a:spLocks noChangeArrowheads="1"/>
          </p:cNvSpPr>
          <p:nvPr/>
        </p:nvSpPr>
        <p:spPr bwMode="auto">
          <a:xfrm>
            <a:off x="90488" y="1343025"/>
            <a:ext cx="1001712" cy="377825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800" b="0" dirty="0">
                <a:latin typeface="Gill Sans Light"/>
                <a:cs typeface="Gill Sans Light"/>
              </a:rPr>
              <a:t>Virtual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800" b="0" dirty="0">
                <a:latin typeface="Gill Sans Light"/>
                <a:cs typeface="Gill Sans Light"/>
              </a:rPr>
              <a:t>P1 index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1905000" y="5638800"/>
            <a:ext cx="1219200" cy="228600"/>
          </a:xfrm>
          <a:prstGeom prst="rect">
            <a:avLst/>
          </a:prstGeom>
          <a:solidFill>
            <a:schemeClr val="accent3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478" tIns="44445" rIns="90478" bIns="44445" anchor="ctr"/>
          <a:lstStyle/>
          <a:p>
            <a:pPr marL="685800" indent="-228600"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76825" name="Rectangle 39"/>
          <p:cNvSpPr>
            <a:spLocks noChangeArrowheads="1"/>
          </p:cNvSpPr>
          <p:nvPr/>
        </p:nvSpPr>
        <p:spPr bwMode="auto">
          <a:xfrm>
            <a:off x="1905000" y="5867400"/>
            <a:ext cx="1219200" cy="228600"/>
          </a:xfrm>
          <a:prstGeom prst="rect">
            <a:avLst/>
          </a:prstGeom>
          <a:solidFill>
            <a:srgbClr val="FF00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>
            <a:lvl1pPr marL="6858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1905000" y="6324600"/>
            <a:ext cx="1219200" cy="228600"/>
          </a:xfrm>
          <a:prstGeom prst="rect">
            <a:avLst/>
          </a:prstGeom>
          <a:solidFill>
            <a:schemeClr val="accent3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478" tIns="44445" rIns="90478" bIns="44445" anchor="ctr"/>
          <a:lstStyle/>
          <a:p>
            <a:pPr marL="685800" indent="-228600"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124200" y="5638800"/>
            <a:ext cx="1219200" cy="228600"/>
          </a:xfrm>
          <a:prstGeom prst="rect">
            <a:avLst/>
          </a:prstGeom>
          <a:solidFill>
            <a:schemeClr val="accent3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478" tIns="44445" rIns="90478" bIns="44445" anchor="ctr"/>
          <a:lstStyle/>
          <a:p>
            <a:pPr marL="685800" indent="-228600"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76828" name="Rectangle 44"/>
          <p:cNvSpPr>
            <a:spLocks noChangeArrowheads="1"/>
          </p:cNvSpPr>
          <p:nvPr/>
        </p:nvSpPr>
        <p:spPr bwMode="auto">
          <a:xfrm>
            <a:off x="3124200" y="5867400"/>
            <a:ext cx="1219200" cy="228600"/>
          </a:xfrm>
          <a:prstGeom prst="rect">
            <a:avLst/>
          </a:prstGeom>
          <a:solidFill>
            <a:srgbClr val="FFFFAA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0478" tIns="44445" rIns="90478" bIns="44445" anchor="ctr"/>
          <a:lstStyle>
            <a:lvl1pPr marL="6858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124200" y="6324600"/>
            <a:ext cx="1219200" cy="228600"/>
          </a:xfrm>
          <a:prstGeom prst="rect">
            <a:avLst/>
          </a:prstGeom>
          <a:solidFill>
            <a:schemeClr val="accent3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478" tIns="44445" rIns="90478" bIns="44445" anchor="ctr"/>
          <a:lstStyle/>
          <a:p>
            <a:pPr marL="685800" indent="-228600"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76830" name="Right Brace 47"/>
          <p:cNvSpPr>
            <a:spLocks/>
          </p:cNvSpPr>
          <p:nvPr/>
        </p:nvSpPr>
        <p:spPr bwMode="auto">
          <a:xfrm rot="5400000">
            <a:off x="971550" y="895350"/>
            <a:ext cx="228600" cy="1943100"/>
          </a:xfrm>
          <a:prstGeom prst="rightBrace">
            <a:avLst>
              <a:gd name="adj1" fmla="val 8343"/>
              <a:gd name="adj2" fmla="val 5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>
            <a:lvl1pPr marL="6858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76831" name="TextBox 48"/>
          <p:cNvSpPr txBox="1">
            <a:spLocks noChangeArrowheads="1"/>
          </p:cNvSpPr>
          <p:nvPr/>
        </p:nvSpPr>
        <p:spPr bwMode="auto">
          <a:xfrm>
            <a:off x="2971800" y="5949950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b="0">
                <a:latin typeface="Gill Sans Light"/>
                <a:cs typeface="Gill Sans Light"/>
              </a:rPr>
              <a:t>…</a:t>
            </a:r>
          </a:p>
        </p:txBody>
      </p:sp>
      <p:sp>
        <p:nvSpPr>
          <p:cNvPr id="76832" name="Freeform 49"/>
          <p:cNvSpPr>
            <a:spLocks noChangeArrowheads="1"/>
          </p:cNvSpPr>
          <p:nvPr/>
        </p:nvSpPr>
        <p:spPr bwMode="auto">
          <a:xfrm>
            <a:off x="1062038" y="2057400"/>
            <a:ext cx="830262" cy="3938588"/>
          </a:xfrm>
          <a:custGeom>
            <a:avLst/>
            <a:gdLst>
              <a:gd name="T0" fmla="*/ 39561 w 829359"/>
              <a:gd name="T1" fmla="*/ 0 h 3939220"/>
              <a:gd name="T2" fmla="*/ 0 w 829359"/>
              <a:gd name="T3" fmla="*/ 3916194 h 3939220"/>
              <a:gd name="T4" fmla="*/ 843927 w 829359"/>
              <a:gd name="T5" fmla="*/ 3929120 h 3939220"/>
              <a:gd name="T6" fmla="*/ 0 60000 65536"/>
              <a:gd name="T7" fmla="*/ 0 60000 65536"/>
              <a:gd name="T8" fmla="*/ 0 60000 65536"/>
              <a:gd name="T9" fmla="*/ 0 w 829359"/>
              <a:gd name="T10" fmla="*/ 0 h 3939220"/>
              <a:gd name="T11" fmla="*/ 829359 w 829359"/>
              <a:gd name="T12" fmla="*/ 3939220 h 39392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9359" h="3939220">
                <a:moveTo>
                  <a:pt x="38877" y="0"/>
                </a:moveTo>
                <a:lnTo>
                  <a:pt x="0" y="3926262"/>
                </a:lnTo>
                <a:lnTo>
                  <a:pt x="829359" y="3939220"/>
                </a:ln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33" name="Freeform 50"/>
          <p:cNvSpPr>
            <a:spLocks noChangeArrowheads="1"/>
          </p:cNvSpPr>
          <p:nvPr/>
        </p:nvSpPr>
        <p:spPr bwMode="auto">
          <a:xfrm>
            <a:off x="4354513" y="3492500"/>
            <a:ext cx="361950" cy="2487613"/>
          </a:xfrm>
          <a:custGeom>
            <a:avLst/>
            <a:gdLst>
              <a:gd name="T0" fmla="*/ 0 w 362845"/>
              <a:gd name="T1" fmla="*/ 2482891 h 2487928"/>
              <a:gd name="T2" fmla="*/ 348787 w 362845"/>
              <a:gd name="T3" fmla="*/ 2482891 h 2487928"/>
              <a:gd name="T4" fmla="*/ 348787 w 362845"/>
              <a:gd name="T5" fmla="*/ 0 h 2487928"/>
              <a:gd name="T6" fmla="*/ 0 60000 65536"/>
              <a:gd name="T7" fmla="*/ 0 60000 65536"/>
              <a:gd name="T8" fmla="*/ 0 60000 65536"/>
              <a:gd name="T9" fmla="*/ 0 w 362845"/>
              <a:gd name="T10" fmla="*/ 0 h 2487928"/>
              <a:gd name="T11" fmla="*/ 362845 w 362845"/>
              <a:gd name="T12" fmla="*/ 2487928 h 24879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2845" h="2487928">
                <a:moveTo>
                  <a:pt x="0" y="2487928"/>
                </a:moveTo>
                <a:lnTo>
                  <a:pt x="362845" y="2487928"/>
                </a:lnTo>
                <a:lnTo>
                  <a:pt x="362845" y="0"/>
                </a:ln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34" name="Text Box 66"/>
          <p:cNvSpPr txBox="1">
            <a:spLocks noChangeArrowheads="1"/>
          </p:cNvSpPr>
          <p:nvPr/>
        </p:nvSpPr>
        <p:spPr bwMode="auto">
          <a:xfrm>
            <a:off x="1752600" y="5318125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TLB: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0" y="727075"/>
            <a:ext cx="7696200" cy="6054725"/>
          </a:xfrm>
          <a:prstGeom prst="rect">
            <a:avLst/>
          </a:prstGeom>
          <a:solidFill>
            <a:schemeClr val="bg2">
              <a:lumMod val="40000"/>
              <a:lumOff val="60000"/>
              <a:alpha val="7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0478" tIns="44445" rIns="90478" bIns="44445" anchor="ctr"/>
          <a:lstStyle/>
          <a:p>
            <a:pPr marL="685800" indent="-228600"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76836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altLang="en-US" dirty="0" smtClean="0"/>
              <a:t>Recall: Putting </a:t>
            </a:r>
            <a:r>
              <a:rPr lang="en-US" altLang="en-US" dirty="0"/>
              <a:t>Everything Together: Cache</a:t>
            </a:r>
          </a:p>
        </p:txBody>
      </p:sp>
      <p:sp>
        <p:nvSpPr>
          <p:cNvPr id="76837" name="Rectangle 98"/>
          <p:cNvSpPr>
            <a:spLocks noChangeArrowheads="1"/>
          </p:cNvSpPr>
          <p:nvPr/>
        </p:nvSpPr>
        <p:spPr bwMode="auto">
          <a:xfrm>
            <a:off x="5257800" y="3127375"/>
            <a:ext cx="1447800" cy="377825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Offset</a:t>
            </a:r>
          </a:p>
        </p:txBody>
      </p:sp>
      <p:sp>
        <p:nvSpPr>
          <p:cNvPr id="76838" name="Rectangle 8"/>
          <p:cNvSpPr>
            <a:spLocks noChangeArrowheads="1"/>
          </p:cNvSpPr>
          <p:nvPr/>
        </p:nvSpPr>
        <p:spPr bwMode="auto">
          <a:xfrm>
            <a:off x="7696200" y="1371600"/>
            <a:ext cx="1295400" cy="419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88" name="Rectangle 10" descr="50%"/>
          <p:cNvSpPr>
            <a:spLocks noChangeArrowheads="1"/>
          </p:cNvSpPr>
          <p:nvPr/>
        </p:nvSpPr>
        <p:spPr bwMode="auto">
          <a:xfrm>
            <a:off x="7696200" y="1905000"/>
            <a:ext cx="1295400" cy="6858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90" name="Rectangle 10" descr="50%"/>
          <p:cNvSpPr>
            <a:spLocks noChangeArrowheads="1"/>
          </p:cNvSpPr>
          <p:nvPr/>
        </p:nvSpPr>
        <p:spPr bwMode="auto">
          <a:xfrm>
            <a:off x="7696200" y="2286000"/>
            <a:ext cx="1295400" cy="1524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b="0"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76841" name="Text Box 100"/>
          <p:cNvSpPr txBox="1">
            <a:spLocks noChangeArrowheads="1"/>
          </p:cNvSpPr>
          <p:nvPr/>
        </p:nvSpPr>
        <p:spPr bwMode="auto">
          <a:xfrm>
            <a:off x="7620000" y="727075"/>
            <a:ext cx="13716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Physical </a:t>
            </a:r>
          </a:p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Memory:</a:t>
            </a:r>
          </a:p>
        </p:txBody>
      </p:sp>
      <p:sp>
        <p:nvSpPr>
          <p:cNvPr id="76842" name="Freeform 83"/>
          <p:cNvSpPr>
            <a:spLocks noChangeArrowheads="1"/>
          </p:cNvSpPr>
          <p:nvPr/>
        </p:nvSpPr>
        <p:spPr bwMode="auto">
          <a:xfrm>
            <a:off x="3368675" y="1549400"/>
            <a:ext cx="2436813" cy="1541463"/>
          </a:xfrm>
          <a:custGeom>
            <a:avLst/>
            <a:gdLst>
              <a:gd name="T0" fmla="*/ 0 w 2436241"/>
              <a:gd name="T1" fmla="*/ 0 h 1541997"/>
              <a:gd name="T2" fmla="*/ 2016162 w 2436241"/>
              <a:gd name="T3" fmla="*/ 373702 h 1541997"/>
              <a:gd name="T4" fmla="*/ 2445409 w 2436241"/>
              <a:gd name="T5" fmla="*/ 1533475 h 1541997"/>
              <a:gd name="T6" fmla="*/ 0 60000 65536"/>
              <a:gd name="T7" fmla="*/ 0 60000 65536"/>
              <a:gd name="T8" fmla="*/ 0 60000 65536"/>
              <a:gd name="T9" fmla="*/ 0 w 2436241"/>
              <a:gd name="T10" fmla="*/ 0 h 1541997"/>
              <a:gd name="T11" fmla="*/ 2436241 w 2436241"/>
              <a:gd name="T12" fmla="*/ 1541997 h 15419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36241" h="1541997">
                <a:moveTo>
                  <a:pt x="0" y="0"/>
                </a:moveTo>
                <a:lnTo>
                  <a:pt x="2008603" y="375781"/>
                </a:lnTo>
                <a:lnTo>
                  <a:pt x="2436241" y="1541997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43" name="Text Box 100"/>
          <p:cNvSpPr txBox="1">
            <a:spLocks noChangeArrowheads="1"/>
          </p:cNvSpPr>
          <p:nvPr/>
        </p:nvSpPr>
        <p:spPr bwMode="auto">
          <a:xfrm>
            <a:off x="4038600" y="2752725"/>
            <a:ext cx="2590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Physical Address:</a:t>
            </a:r>
          </a:p>
        </p:txBody>
      </p:sp>
      <p:sp>
        <p:nvSpPr>
          <p:cNvPr id="76844" name="Line 20"/>
          <p:cNvSpPr>
            <a:spLocks noChangeShapeType="1"/>
          </p:cNvSpPr>
          <p:nvPr/>
        </p:nvSpPr>
        <p:spPr bwMode="auto">
          <a:xfrm flipV="1">
            <a:off x="4724400" y="1905000"/>
            <a:ext cx="2971800" cy="1219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45" name="Line 20"/>
          <p:cNvSpPr>
            <a:spLocks noChangeShapeType="1"/>
          </p:cNvSpPr>
          <p:nvPr/>
        </p:nvSpPr>
        <p:spPr bwMode="auto">
          <a:xfrm flipV="1">
            <a:off x="6096000" y="2286000"/>
            <a:ext cx="1600200" cy="9144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sp>
        <p:nvSpPr>
          <p:cNvPr id="76846" name="Rectangle 102"/>
          <p:cNvSpPr>
            <a:spLocks noChangeArrowheads="1"/>
          </p:cNvSpPr>
          <p:nvPr/>
        </p:nvSpPr>
        <p:spPr bwMode="auto">
          <a:xfrm>
            <a:off x="4267200" y="3127375"/>
            <a:ext cx="1000125" cy="377825"/>
          </a:xfrm>
          <a:prstGeom prst="rect">
            <a:avLst/>
          </a:prstGeom>
          <a:solidFill>
            <a:srgbClr val="FFFFAA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lIns="90478" tIns="44445" rIns="90478" bIns="44445"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Physical</a:t>
            </a:r>
          </a:p>
          <a:p>
            <a:pPr eaLnBrk="1" hangingPunct="1">
              <a:lnSpc>
                <a:spcPct val="75000"/>
              </a:lnSpc>
            </a:pPr>
            <a:r>
              <a:rPr lang="en-US" altLang="en-US" sz="1800" b="0">
                <a:latin typeface="Gill Sans Light"/>
                <a:cs typeface="Gill Sans Light"/>
              </a:rPr>
              <a:t>Page #</a:t>
            </a:r>
          </a:p>
        </p:txBody>
      </p:sp>
      <p:grpSp>
        <p:nvGrpSpPr>
          <p:cNvPr id="2" name="Group 141"/>
          <p:cNvGrpSpPr>
            <a:grpSpLocks/>
          </p:cNvGrpSpPr>
          <p:nvPr/>
        </p:nvGrpSpPr>
        <p:grpSpPr bwMode="auto">
          <a:xfrm>
            <a:off x="4953000" y="4572000"/>
            <a:ext cx="2667000" cy="2209800"/>
            <a:chOff x="4953000" y="4267200"/>
            <a:chExt cx="2667000" cy="2209800"/>
          </a:xfrm>
        </p:grpSpPr>
        <p:sp>
          <p:nvSpPr>
            <p:cNvPr id="76857" name="Rectangle 138"/>
            <p:cNvSpPr>
              <a:spLocks noChangeArrowheads="1"/>
            </p:cNvSpPr>
            <p:nvPr/>
          </p:nvSpPr>
          <p:spPr bwMode="auto">
            <a:xfrm>
              <a:off x="4953000" y="4267200"/>
              <a:ext cx="2667000" cy="22098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5181600" y="4800600"/>
              <a:ext cx="8382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6019800" y="4800600"/>
              <a:ext cx="15240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6860" name="TextBox 63"/>
            <p:cNvSpPr txBox="1">
              <a:spLocks noChangeArrowheads="1"/>
            </p:cNvSpPr>
            <p:nvPr/>
          </p:nvSpPr>
          <p:spPr bwMode="auto">
            <a:xfrm>
              <a:off x="6248400" y="5562600"/>
              <a:ext cx="3810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0">
                  <a:latin typeface="Gill Sans Light"/>
                  <a:cs typeface="Gill Sans Light"/>
                </a:rPr>
                <a:t>…</a:t>
              </a:r>
            </a:p>
          </p:txBody>
        </p:sp>
        <p:sp>
          <p:nvSpPr>
            <p:cNvPr id="76861" name="Rectangle 69"/>
            <p:cNvSpPr>
              <a:spLocks noChangeArrowheads="1"/>
            </p:cNvSpPr>
            <p:nvPr/>
          </p:nvSpPr>
          <p:spPr bwMode="auto">
            <a:xfrm>
              <a:off x="6019800" y="4800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62" name="Rectangle 70"/>
            <p:cNvSpPr>
              <a:spLocks noChangeArrowheads="1"/>
            </p:cNvSpPr>
            <p:nvPr/>
          </p:nvSpPr>
          <p:spPr bwMode="auto">
            <a:xfrm>
              <a:off x="6400800" y="4800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63" name="Rectangle 71"/>
            <p:cNvSpPr>
              <a:spLocks noChangeArrowheads="1"/>
            </p:cNvSpPr>
            <p:nvPr/>
          </p:nvSpPr>
          <p:spPr bwMode="auto">
            <a:xfrm>
              <a:off x="6781800" y="4800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64" name="Rectangle 72"/>
            <p:cNvSpPr>
              <a:spLocks noChangeArrowheads="1"/>
            </p:cNvSpPr>
            <p:nvPr/>
          </p:nvSpPr>
          <p:spPr bwMode="auto">
            <a:xfrm>
              <a:off x="7162800" y="4800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181600" y="4572000"/>
              <a:ext cx="8382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019800" y="4572000"/>
              <a:ext cx="15240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6867" name="Rectangle 80"/>
            <p:cNvSpPr>
              <a:spLocks noChangeArrowheads="1"/>
            </p:cNvSpPr>
            <p:nvPr/>
          </p:nvSpPr>
          <p:spPr bwMode="auto">
            <a:xfrm>
              <a:off x="6019800" y="45720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68" name="Rectangle 88"/>
            <p:cNvSpPr>
              <a:spLocks noChangeArrowheads="1"/>
            </p:cNvSpPr>
            <p:nvPr/>
          </p:nvSpPr>
          <p:spPr bwMode="auto">
            <a:xfrm>
              <a:off x="6400800" y="45720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69" name="Rectangle 90"/>
            <p:cNvSpPr>
              <a:spLocks noChangeArrowheads="1"/>
            </p:cNvSpPr>
            <p:nvPr/>
          </p:nvSpPr>
          <p:spPr bwMode="auto">
            <a:xfrm>
              <a:off x="6781800" y="45720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70" name="Rectangle 94"/>
            <p:cNvSpPr>
              <a:spLocks noChangeArrowheads="1"/>
            </p:cNvSpPr>
            <p:nvPr/>
          </p:nvSpPr>
          <p:spPr bwMode="auto">
            <a:xfrm>
              <a:off x="7162800" y="45720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5181600" y="5410200"/>
              <a:ext cx="8382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6019800" y="5410200"/>
              <a:ext cx="15240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6873" name="Rectangle 97"/>
            <p:cNvSpPr>
              <a:spLocks noChangeArrowheads="1"/>
            </p:cNvSpPr>
            <p:nvPr/>
          </p:nvSpPr>
          <p:spPr bwMode="auto">
            <a:xfrm>
              <a:off x="6019800" y="54102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74" name="Rectangle 98"/>
            <p:cNvSpPr>
              <a:spLocks noChangeArrowheads="1"/>
            </p:cNvSpPr>
            <p:nvPr/>
          </p:nvSpPr>
          <p:spPr bwMode="auto">
            <a:xfrm>
              <a:off x="6400800" y="54102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75" name="Rectangle 99"/>
            <p:cNvSpPr>
              <a:spLocks noChangeArrowheads="1"/>
            </p:cNvSpPr>
            <p:nvPr/>
          </p:nvSpPr>
          <p:spPr bwMode="auto">
            <a:xfrm>
              <a:off x="6781800" y="5410200"/>
              <a:ext cx="381000" cy="228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76" name="Rectangle 100"/>
            <p:cNvSpPr>
              <a:spLocks noChangeArrowheads="1"/>
            </p:cNvSpPr>
            <p:nvPr/>
          </p:nvSpPr>
          <p:spPr bwMode="auto">
            <a:xfrm>
              <a:off x="7162800" y="54102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5181600" y="5181600"/>
              <a:ext cx="838200" cy="228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6019800" y="5181600"/>
              <a:ext cx="1524000" cy="2286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6879" name="Rectangle 103"/>
            <p:cNvSpPr>
              <a:spLocks noChangeArrowheads="1"/>
            </p:cNvSpPr>
            <p:nvPr/>
          </p:nvSpPr>
          <p:spPr bwMode="auto">
            <a:xfrm>
              <a:off x="6019800" y="5181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80" name="Rectangle 104"/>
            <p:cNvSpPr>
              <a:spLocks noChangeArrowheads="1"/>
            </p:cNvSpPr>
            <p:nvPr/>
          </p:nvSpPr>
          <p:spPr bwMode="auto">
            <a:xfrm>
              <a:off x="6400800" y="5181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6781800" y="5181600"/>
              <a:ext cx="381000" cy="228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6882" name="Rectangle 106"/>
            <p:cNvSpPr>
              <a:spLocks noChangeArrowheads="1"/>
            </p:cNvSpPr>
            <p:nvPr/>
          </p:nvSpPr>
          <p:spPr bwMode="auto">
            <a:xfrm>
              <a:off x="7162800" y="5181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5181600" y="5943600"/>
              <a:ext cx="8382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019800" y="5943600"/>
              <a:ext cx="15240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6885" name="Rectangle 115"/>
            <p:cNvSpPr>
              <a:spLocks noChangeArrowheads="1"/>
            </p:cNvSpPr>
            <p:nvPr/>
          </p:nvSpPr>
          <p:spPr bwMode="auto">
            <a:xfrm>
              <a:off x="6019800" y="5943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86" name="Rectangle 116"/>
            <p:cNvSpPr>
              <a:spLocks noChangeArrowheads="1"/>
            </p:cNvSpPr>
            <p:nvPr/>
          </p:nvSpPr>
          <p:spPr bwMode="auto">
            <a:xfrm>
              <a:off x="6400800" y="5943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87" name="Rectangle 117"/>
            <p:cNvSpPr>
              <a:spLocks noChangeArrowheads="1"/>
            </p:cNvSpPr>
            <p:nvPr/>
          </p:nvSpPr>
          <p:spPr bwMode="auto">
            <a:xfrm>
              <a:off x="6781800" y="5943600"/>
              <a:ext cx="381000" cy="228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88" name="Rectangle 118"/>
            <p:cNvSpPr>
              <a:spLocks noChangeArrowheads="1"/>
            </p:cNvSpPr>
            <p:nvPr/>
          </p:nvSpPr>
          <p:spPr bwMode="auto">
            <a:xfrm>
              <a:off x="7162800" y="59436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89" name="Text Box 66"/>
            <p:cNvSpPr txBox="1">
              <a:spLocks noChangeArrowheads="1"/>
            </p:cNvSpPr>
            <p:nvPr/>
          </p:nvSpPr>
          <p:spPr bwMode="auto">
            <a:xfrm>
              <a:off x="5181600" y="4267200"/>
              <a:ext cx="838200" cy="36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tag:</a:t>
              </a:r>
            </a:p>
          </p:txBody>
        </p:sp>
        <p:sp>
          <p:nvSpPr>
            <p:cNvPr id="76890" name="Text Box 66"/>
            <p:cNvSpPr txBox="1">
              <a:spLocks noChangeArrowheads="1"/>
            </p:cNvSpPr>
            <p:nvPr/>
          </p:nvSpPr>
          <p:spPr bwMode="auto">
            <a:xfrm>
              <a:off x="6324600" y="4267200"/>
              <a:ext cx="838200" cy="36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78" tIns="44445" rIns="90478" bIns="44445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block:</a:t>
              </a: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5181600" y="6172200"/>
              <a:ext cx="8382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6019800" y="6172200"/>
              <a:ext cx="1524000" cy="228600"/>
            </a:xfrm>
            <a:prstGeom prst="rect">
              <a:avLst/>
            </a:prstGeom>
            <a:solidFill>
              <a:schemeClr val="accent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  <p:sp>
          <p:nvSpPr>
            <p:cNvPr id="76893" name="Rectangle 109"/>
            <p:cNvSpPr>
              <a:spLocks noChangeArrowheads="1"/>
            </p:cNvSpPr>
            <p:nvPr/>
          </p:nvSpPr>
          <p:spPr bwMode="auto">
            <a:xfrm>
              <a:off x="6019800" y="61722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94" name="Rectangle 110"/>
            <p:cNvSpPr>
              <a:spLocks noChangeArrowheads="1"/>
            </p:cNvSpPr>
            <p:nvPr/>
          </p:nvSpPr>
          <p:spPr bwMode="auto">
            <a:xfrm>
              <a:off x="6400800" y="61722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95" name="Rectangle 111"/>
            <p:cNvSpPr>
              <a:spLocks noChangeArrowheads="1"/>
            </p:cNvSpPr>
            <p:nvPr/>
          </p:nvSpPr>
          <p:spPr bwMode="auto">
            <a:xfrm>
              <a:off x="6781800" y="6172200"/>
              <a:ext cx="381000" cy="228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  <p:sp>
          <p:nvSpPr>
            <p:cNvPr id="76896" name="Rectangle 112"/>
            <p:cNvSpPr>
              <a:spLocks noChangeArrowheads="1"/>
            </p:cNvSpPr>
            <p:nvPr/>
          </p:nvSpPr>
          <p:spPr bwMode="auto">
            <a:xfrm>
              <a:off x="7162800" y="6172200"/>
              <a:ext cx="3810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90478" tIns="44445" rIns="90478" bIns="44445" anchor="ctr"/>
            <a:lstStyle>
              <a:lvl1pPr marL="6858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</p:grpSp>
      <p:sp>
        <p:nvSpPr>
          <p:cNvPr id="76848" name="Text Box 66"/>
          <p:cNvSpPr txBox="1">
            <a:spLocks noChangeArrowheads="1"/>
          </p:cNvSpPr>
          <p:nvPr/>
        </p:nvSpPr>
        <p:spPr bwMode="auto">
          <a:xfrm>
            <a:off x="5257800" y="4267200"/>
            <a:ext cx="1066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8" tIns="44445" rIns="90478" bIns="44445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>
                <a:latin typeface="Gill Sans Light"/>
                <a:cs typeface="Gill Sans Light"/>
              </a:rPr>
              <a:t>cache:</a:t>
            </a:r>
          </a:p>
        </p:txBody>
      </p:sp>
      <p:sp>
        <p:nvSpPr>
          <p:cNvPr id="135" name="Freeform 134"/>
          <p:cNvSpPr>
            <a:spLocks noChangeArrowheads="1"/>
          </p:cNvSpPr>
          <p:nvPr/>
        </p:nvSpPr>
        <p:spPr bwMode="auto">
          <a:xfrm>
            <a:off x="4410075" y="4200526"/>
            <a:ext cx="946150" cy="1446984"/>
          </a:xfrm>
          <a:custGeom>
            <a:avLst/>
            <a:gdLst>
              <a:gd name="T0" fmla="*/ 948595 w 945987"/>
              <a:gd name="T1" fmla="*/ 0 h 1438333"/>
              <a:gd name="T2" fmla="*/ 948595 w 945987"/>
              <a:gd name="T3" fmla="*/ 246041 h 1438333"/>
              <a:gd name="T4" fmla="*/ 0 w 945987"/>
              <a:gd name="T5" fmla="*/ 233099 h 1438333"/>
              <a:gd name="T6" fmla="*/ 0 w 945987"/>
              <a:gd name="T7" fmla="*/ 1424463 h 1438333"/>
              <a:gd name="T8" fmla="*/ 688708 w 945987"/>
              <a:gd name="T9" fmla="*/ 1437405 h 14383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45987"/>
              <a:gd name="T16" fmla="*/ 0 h 1438333"/>
              <a:gd name="T17" fmla="*/ 945987 w 945987"/>
              <a:gd name="T18" fmla="*/ 1438333 h 1438333"/>
              <a:gd name="connsiteX0" fmla="*/ 945987 w 945987"/>
              <a:gd name="connsiteY0" fmla="*/ 0 h 1447042"/>
              <a:gd name="connsiteX1" fmla="*/ 945987 w 945987"/>
              <a:gd name="connsiteY1" fmla="*/ 246201 h 1447042"/>
              <a:gd name="connsiteX2" fmla="*/ 0 w 945987"/>
              <a:gd name="connsiteY2" fmla="*/ 233243 h 1447042"/>
              <a:gd name="connsiteX3" fmla="*/ 0 w 945987"/>
              <a:gd name="connsiteY3" fmla="*/ 1425375 h 1447042"/>
              <a:gd name="connsiteX4" fmla="*/ 765175 w 945987"/>
              <a:gd name="connsiteY4" fmla="*/ 1447042 h 144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987" h="1447042">
                <a:moveTo>
                  <a:pt x="945987" y="0"/>
                </a:moveTo>
                <a:lnTo>
                  <a:pt x="945987" y="246201"/>
                </a:lnTo>
                <a:lnTo>
                  <a:pt x="0" y="233243"/>
                </a:lnTo>
                <a:lnTo>
                  <a:pt x="0" y="1425375"/>
                </a:lnTo>
                <a:lnTo>
                  <a:pt x="765175" y="1447042"/>
                </a:ln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4267200" y="3581400"/>
            <a:ext cx="2438400" cy="682625"/>
            <a:chOff x="4267200" y="3276600"/>
            <a:chExt cx="2438400" cy="682625"/>
          </a:xfrm>
        </p:grpSpPr>
        <p:sp>
          <p:nvSpPr>
            <p:cNvPr id="76853" name="Rectangle 98"/>
            <p:cNvSpPr>
              <a:spLocks noChangeArrowheads="1"/>
            </p:cNvSpPr>
            <p:nvPr/>
          </p:nvSpPr>
          <p:spPr bwMode="auto">
            <a:xfrm>
              <a:off x="4953000" y="3581401"/>
              <a:ext cx="914400" cy="377824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index</a:t>
              </a:r>
            </a:p>
          </p:txBody>
        </p:sp>
        <p:sp>
          <p:nvSpPr>
            <p:cNvPr id="76854" name="Rectangle 98"/>
            <p:cNvSpPr>
              <a:spLocks noChangeArrowheads="1"/>
            </p:cNvSpPr>
            <p:nvPr/>
          </p:nvSpPr>
          <p:spPr bwMode="auto">
            <a:xfrm>
              <a:off x="5867400" y="3581400"/>
              <a:ext cx="838200" cy="377825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byte</a:t>
              </a:r>
            </a:p>
          </p:txBody>
        </p:sp>
        <p:sp>
          <p:nvSpPr>
            <p:cNvPr id="76855" name="Rectangle 98"/>
            <p:cNvSpPr>
              <a:spLocks noChangeArrowheads="1"/>
            </p:cNvSpPr>
            <p:nvPr/>
          </p:nvSpPr>
          <p:spPr bwMode="auto">
            <a:xfrm>
              <a:off x="4267200" y="3581400"/>
              <a:ext cx="685800" cy="377825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78" tIns="44445" rIns="90478" bIns="44445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 b="0">
                  <a:latin typeface="Gill Sans Light"/>
                  <a:cs typeface="Gill Sans Light"/>
                </a:rPr>
                <a:t>tag</a:t>
              </a:r>
            </a:p>
          </p:txBody>
        </p:sp>
        <p:sp>
          <p:nvSpPr>
            <p:cNvPr id="76" name="Down Arrow 75"/>
            <p:cNvSpPr/>
            <p:nvPr/>
          </p:nvSpPr>
          <p:spPr bwMode="auto">
            <a:xfrm>
              <a:off x="5257800" y="3276600"/>
              <a:ext cx="228600" cy="304800"/>
            </a:xfrm>
            <a:prstGeom prst="downArrow">
              <a:avLst/>
            </a:prstGeom>
            <a:solidFill>
              <a:schemeClr val="accent3">
                <a:lumMod val="8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90478" tIns="44445" rIns="90478" bIns="44445" anchor="ctr"/>
            <a:lstStyle/>
            <a:p>
              <a:pPr marL="685800" indent="-228600">
                <a:defRPr/>
              </a:pPr>
              <a:endParaRPr lang="en-US" b="0">
                <a:latin typeface="Gill Sans Light"/>
                <a:ea typeface="ＭＳ Ｐゴシック" charset="-128"/>
                <a:cs typeface="Gill Sans Light"/>
              </a:endParaRPr>
            </a:p>
          </p:txBody>
        </p:sp>
      </p:grpSp>
      <p:sp>
        <p:nvSpPr>
          <p:cNvPr id="136" name="Freeform 135"/>
          <p:cNvSpPr>
            <a:spLocks noChangeArrowheads="1"/>
          </p:cNvSpPr>
          <p:nvPr/>
        </p:nvSpPr>
        <p:spPr bwMode="auto">
          <a:xfrm>
            <a:off x="4600575" y="4295775"/>
            <a:ext cx="733425" cy="1266825"/>
          </a:xfrm>
          <a:custGeom>
            <a:avLst/>
            <a:gdLst>
              <a:gd name="T0" fmla="*/ 5277 w 790482"/>
              <a:gd name="T1" fmla="*/ 0 h 1256923"/>
              <a:gd name="T2" fmla="*/ 0 w 790482"/>
              <a:gd name="T3" fmla="*/ 1368436 h 1256923"/>
              <a:gd name="T4" fmla="*/ 321854 w 790482"/>
              <a:gd name="T5" fmla="*/ 1382691 h 1256923"/>
              <a:gd name="T6" fmla="*/ 0 60000 65536"/>
              <a:gd name="T7" fmla="*/ 0 60000 65536"/>
              <a:gd name="T8" fmla="*/ 0 60000 65536"/>
              <a:gd name="T9" fmla="*/ 0 w 790482"/>
              <a:gd name="T10" fmla="*/ 0 h 1256923"/>
              <a:gd name="T11" fmla="*/ 790482 w 790482"/>
              <a:gd name="T12" fmla="*/ 1256923 h 125692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0482" h="1256923">
                <a:moveTo>
                  <a:pt x="12959" y="0"/>
                </a:moveTo>
                <a:lnTo>
                  <a:pt x="0" y="1243965"/>
                </a:lnTo>
                <a:lnTo>
                  <a:pt x="790482" y="1256923"/>
                </a:ln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0478" tIns="44445" rIns="90478" bIns="44445"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cxnSp>
        <p:nvCxnSpPr>
          <p:cNvPr id="138" name="Straight Arrow Connector 137"/>
          <p:cNvCxnSpPr>
            <a:cxnSpLocks noChangeShapeType="1"/>
            <a:stCxn id="76854" idx="2"/>
            <a:endCxn id="106" idx="0"/>
          </p:cNvCxnSpPr>
          <p:nvPr/>
        </p:nvCxnSpPr>
        <p:spPr bwMode="auto">
          <a:xfrm rot="16200000" flipH="1">
            <a:off x="6018212" y="4532313"/>
            <a:ext cx="1222375" cy="685800"/>
          </a:xfrm>
          <a:prstGeom prst="straightConnector1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799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What about Compulsory Misses?</a:t>
            </a:r>
            <a:endParaRPr lang="en-US" altLang="ko-KR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229600" cy="5181600"/>
          </a:xfrm>
        </p:spPr>
        <p:txBody>
          <a:bodyPr/>
          <a:lstStyle/>
          <a:p>
            <a:r>
              <a:rPr lang="en-US" altLang="ko-KR" dirty="0" smtClean="0"/>
              <a:t>Recall that compulsory misses are misses that occur the first time that a page is seen	</a:t>
            </a:r>
          </a:p>
          <a:p>
            <a:pPr lvl="1"/>
            <a:r>
              <a:rPr lang="en-US" altLang="ko-KR" dirty="0" smtClean="0"/>
              <a:t>Pages that are touched for the first time</a:t>
            </a:r>
          </a:p>
          <a:p>
            <a:pPr lvl="1"/>
            <a:r>
              <a:rPr lang="en-US" altLang="ko-KR" dirty="0" smtClean="0"/>
              <a:t>Pages that are touched after process is swapped out/swapped back in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Clustering:</a:t>
            </a:r>
          </a:p>
          <a:p>
            <a:pPr lvl="1"/>
            <a:r>
              <a:rPr lang="en-US" altLang="ko-KR" dirty="0" smtClean="0"/>
              <a:t>On a page-fault, bring in multiple pages “around” the faulting page</a:t>
            </a:r>
          </a:p>
          <a:p>
            <a:pPr lvl="1"/>
            <a:r>
              <a:rPr lang="en-US" altLang="ko-KR" dirty="0" smtClean="0"/>
              <a:t>Since efficiency of disk reads increases with sequential reads, makes sense to read several sequential pages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Working Set Tracking:</a:t>
            </a:r>
          </a:p>
          <a:p>
            <a:pPr lvl="1"/>
            <a:r>
              <a:rPr lang="en-US" altLang="ko-KR" dirty="0" smtClean="0"/>
              <a:t>Use algorithm to try to track working set of application</a:t>
            </a:r>
          </a:p>
          <a:p>
            <a:pPr lvl="1"/>
            <a:r>
              <a:rPr lang="en-US" altLang="ko-KR" dirty="0" smtClean="0"/>
              <a:t>When swapping process back in, swap in working set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0239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533400"/>
          </a:xfrm>
        </p:spPr>
        <p:txBody>
          <a:bodyPr/>
          <a:lstStyle/>
          <a:p>
            <a:r>
              <a:rPr lang="en-US" sz="2800" dirty="0"/>
              <a:t>Reverse Page Mapping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/>
              <a:t>Sometimes called “</a:t>
            </a:r>
            <a:r>
              <a:rPr lang="en-US" sz="2800" dirty="0" err="1"/>
              <a:t>Coremap</a:t>
            </a:r>
            <a:r>
              <a:rPr lang="en-US" sz="2800" dirty="0"/>
              <a:t>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458200" cy="5486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Physical page frames often shared by many different address spaces/page tables</a:t>
            </a:r>
          </a:p>
          <a:p>
            <a:pPr lvl="1"/>
            <a:r>
              <a:rPr lang="en-US" dirty="0"/>
              <a:t>All children forked from given process</a:t>
            </a:r>
          </a:p>
          <a:p>
            <a:pPr lvl="1"/>
            <a:r>
              <a:rPr lang="en-US" dirty="0"/>
              <a:t>Shared memory pages between processes</a:t>
            </a:r>
          </a:p>
          <a:p>
            <a:r>
              <a:rPr lang="en-US" dirty="0"/>
              <a:t>Whatever reverse mapping mechanism that is in place must be very fast</a:t>
            </a:r>
          </a:p>
          <a:p>
            <a:pPr lvl="1"/>
            <a:r>
              <a:rPr lang="en-US" dirty="0"/>
              <a:t>Must hunt down all page tables pointing at given page frame when freeing a page</a:t>
            </a:r>
          </a:p>
          <a:p>
            <a:pPr lvl="1"/>
            <a:r>
              <a:rPr lang="en-US" dirty="0"/>
              <a:t>Must hunt down all PTEs when seeing if pages “active”</a:t>
            </a:r>
          </a:p>
          <a:p>
            <a:r>
              <a:rPr lang="en-US" dirty="0"/>
              <a:t>Implementation options:</a:t>
            </a:r>
          </a:p>
          <a:p>
            <a:pPr lvl="1"/>
            <a:r>
              <a:rPr lang="en-US" dirty="0"/>
              <a:t>For every page descriptor, keep linked list of page table entries that point to it</a:t>
            </a:r>
          </a:p>
          <a:p>
            <a:pPr lvl="2"/>
            <a:r>
              <a:rPr lang="en-US" dirty="0"/>
              <a:t>Management nightmare – expensive</a:t>
            </a:r>
          </a:p>
          <a:p>
            <a:pPr lvl="1"/>
            <a:r>
              <a:rPr lang="en-US" dirty="0"/>
              <a:t>Linux 2.6: Object-based reverse mapping</a:t>
            </a:r>
          </a:p>
          <a:p>
            <a:pPr lvl="2"/>
            <a:r>
              <a:rPr lang="en-US" dirty="0"/>
              <a:t>Link together memory region descriptors instead (much coarser granularity)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13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Memory Details?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715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Memory management in Linux considerably more complex </a:t>
            </a:r>
            <a:r>
              <a:rPr lang="en-US" dirty="0" smtClean="0"/>
              <a:t>than the examples we have been discussing</a:t>
            </a:r>
            <a:endParaRPr lang="en-US" dirty="0"/>
          </a:p>
          <a:p>
            <a:r>
              <a:rPr lang="en-US" dirty="0"/>
              <a:t>Memory Zones: physical memory categories</a:t>
            </a:r>
          </a:p>
          <a:p>
            <a:pPr lvl="1"/>
            <a:r>
              <a:rPr lang="en-US" dirty="0"/>
              <a:t>ZONE_DMA: &lt; 16MB memory, </a:t>
            </a:r>
            <a:r>
              <a:rPr lang="en-US" dirty="0" err="1"/>
              <a:t>DMAable</a:t>
            </a:r>
            <a:r>
              <a:rPr lang="en-US" dirty="0"/>
              <a:t> on ISA bus</a:t>
            </a:r>
          </a:p>
          <a:p>
            <a:pPr lvl="1"/>
            <a:r>
              <a:rPr lang="en-US" dirty="0"/>
              <a:t>ZONE_NORMAL: 16MB </a:t>
            </a:r>
            <a:r>
              <a:rPr lang="en-US" altLang="ko-KR" sz="2000" dirty="0">
                <a:ea typeface="굴림" panose="020B0600000101010101" pitchFamily="34" charset="-127"/>
                <a:sym typeface="Symbol" panose="05050102010706020507" pitchFamily="18" charset="2"/>
              </a:rPr>
              <a:t> </a:t>
            </a:r>
            <a:r>
              <a:rPr lang="en-US" dirty="0"/>
              <a:t>896MB (mapped at 0xC0000000)</a:t>
            </a:r>
          </a:p>
          <a:p>
            <a:pPr lvl="1"/>
            <a:r>
              <a:rPr lang="en-US" dirty="0"/>
              <a:t>ZONE_HIGHMEM: Everything else (&gt; 896MB)</a:t>
            </a:r>
          </a:p>
          <a:p>
            <a:r>
              <a:rPr lang="en-US" dirty="0"/>
              <a:t>Each zone has 1 </a:t>
            </a:r>
            <a:r>
              <a:rPr lang="en-US" dirty="0" err="1"/>
              <a:t>freelist</a:t>
            </a:r>
            <a:r>
              <a:rPr lang="en-US" dirty="0"/>
              <a:t>, 2 LRU lists (Active/Inactive)</a:t>
            </a:r>
          </a:p>
          <a:p>
            <a:r>
              <a:rPr lang="en-US" dirty="0"/>
              <a:t>Many different types of allocation</a:t>
            </a:r>
          </a:p>
          <a:p>
            <a:pPr lvl="1"/>
            <a:r>
              <a:rPr lang="en-US" dirty="0"/>
              <a:t>SLAB allocators, per-page allocators, mapped/unmapped</a:t>
            </a:r>
          </a:p>
          <a:p>
            <a:r>
              <a:rPr lang="en-US" dirty="0"/>
              <a:t>Many different types of allocated memory:</a:t>
            </a:r>
          </a:p>
          <a:p>
            <a:pPr lvl="1"/>
            <a:r>
              <a:rPr lang="en-US" dirty="0"/>
              <a:t>Anonymous memory (not backed by a file, heap/stack)</a:t>
            </a:r>
          </a:p>
          <a:p>
            <a:pPr lvl="1"/>
            <a:r>
              <a:rPr lang="en-US" dirty="0"/>
              <a:t>Mapped memory (backed by a file)</a:t>
            </a:r>
          </a:p>
          <a:p>
            <a:r>
              <a:rPr lang="en-US" dirty="0"/>
              <a:t>Allocation priorities</a:t>
            </a:r>
          </a:p>
          <a:p>
            <a:pPr lvl="1"/>
            <a:r>
              <a:rPr lang="en-US" dirty="0"/>
              <a:t>Is blocking allowed/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93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/>
              <a:t>Virtual memory map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376774" y="1251466"/>
            <a:ext cx="1447800" cy="11430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391400" y="2546866"/>
            <a:ext cx="1447800" cy="1600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Empty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Space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376774" y="2394466"/>
            <a:ext cx="1447800" cy="3124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User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391400" y="4147066"/>
            <a:ext cx="1447800" cy="137160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91400" y="4147066"/>
            <a:ext cx="1447800" cy="1371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User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Addresses</a:t>
            </a:r>
            <a:endParaRPr kumimoji="0" lang="en-US" sz="2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91400" y="1175266"/>
            <a:ext cx="1447800" cy="1371600"/>
          </a:xfrm>
          <a:prstGeom prst="rect">
            <a:avLst/>
          </a:prstGeom>
          <a:solidFill>
            <a:srgbClr val="FF66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Kernel</a:t>
            </a:r>
            <a:b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Addresses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0374" y="53467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8474" y="2221468"/>
            <a:ext cx="1507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0xC0000000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874" y="1175266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20955" y="533400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0x0000000000000000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20955" y="3956566"/>
            <a:ext cx="2404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0x00007FFFFFFFFFFF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3874" y="2407166"/>
            <a:ext cx="2460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0xFFFF800000000000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8474" y="1066800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0xFFFFFFFFFFFFFFFF</a:t>
            </a:r>
          </a:p>
        </p:txBody>
      </p:sp>
      <p:sp>
        <p:nvSpPr>
          <p:cNvPr id="23" name="Up-Down Arrow 22"/>
          <p:cNvSpPr/>
          <p:nvPr/>
        </p:nvSpPr>
        <p:spPr bwMode="auto">
          <a:xfrm>
            <a:off x="319374" y="2546866"/>
            <a:ext cx="609600" cy="3048000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3GB Total</a:t>
            </a:r>
          </a:p>
        </p:txBody>
      </p:sp>
      <p:sp>
        <p:nvSpPr>
          <p:cNvPr id="25" name="Up-Down Arrow 24"/>
          <p:cNvSpPr/>
          <p:nvPr/>
        </p:nvSpPr>
        <p:spPr bwMode="auto">
          <a:xfrm>
            <a:off x="4114800" y="4141231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6" name="Up-Down Arrow 25"/>
          <p:cNvSpPr/>
          <p:nvPr/>
        </p:nvSpPr>
        <p:spPr bwMode="auto">
          <a:xfrm>
            <a:off x="304800" y="1251466"/>
            <a:ext cx="609600" cy="1195684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GB</a:t>
            </a:r>
          </a:p>
        </p:txBody>
      </p:sp>
      <p:sp>
        <p:nvSpPr>
          <p:cNvPr id="27" name="Up-Down Arrow 26"/>
          <p:cNvSpPr/>
          <p:nvPr/>
        </p:nvSpPr>
        <p:spPr bwMode="auto">
          <a:xfrm>
            <a:off x="4114800" y="1217315"/>
            <a:ext cx="609600" cy="1329551"/>
          </a:xfrm>
          <a:prstGeom prst="upDownArrow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128TiB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3000" y="1600200"/>
            <a:ext cx="980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896MB</a:t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5157" y="1766489"/>
            <a:ext cx="980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 </a:t>
            </a:r>
            <a:r>
              <a:rPr lang="en-US" sz="2000" b="0" dirty="0" err="1">
                <a:latin typeface="Gill Sans" charset="0"/>
                <a:ea typeface="Gill Sans" charset="0"/>
                <a:cs typeface="Gill Sans" charset="0"/>
              </a:rPr>
              <a:t>TiB</a:t>
            </a: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/>
            </a:r>
            <a:br>
              <a:rPr lang="en-US" sz="2000" b="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Physical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1077" y="5943600"/>
            <a:ext cx="30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32-Bit Virtual Address Space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27845" y="5943600"/>
            <a:ext cx="3093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64-Bit Virtual Address Space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23720" y="3124200"/>
            <a:ext cx="2002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latin typeface="Gill Sans" charset="0"/>
                <a:ea typeface="Gill Sans" charset="0"/>
                <a:cs typeface="Gill Sans" charset="0"/>
              </a:rPr>
              <a:t>“Canonical Hole”</a:t>
            </a:r>
          </a:p>
        </p:txBody>
      </p:sp>
    </p:spTree>
    <p:extLst>
      <p:ext uri="{BB962C8B-B14F-4D97-AF65-F5344CB8AC3E}">
        <p14:creationId xmlns:p14="http://schemas.microsoft.com/office/powerpoint/2010/main" val="605393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Map (Details)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5867400"/>
          </a:xfrm>
        </p:spPr>
        <p:txBody>
          <a:bodyPr>
            <a:normAutofit fontScale="92500"/>
          </a:bodyPr>
          <a:lstStyle/>
          <a:p>
            <a:r>
              <a:rPr lang="en-US" dirty="0"/>
              <a:t>Kernel memory not generally visible to user</a:t>
            </a:r>
          </a:p>
          <a:p>
            <a:pPr lvl="1"/>
            <a:r>
              <a:rPr lang="en-US" dirty="0"/>
              <a:t>Exception: special VDSO (virtual dynamically linked shared objects) facility that maps kernel code into user space to aid in system calls (and to provide certain actual system calls such as </a:t>
            </a:r>
            <a:r>
              <a:rPr lang="en-US" dirty="0" err="1">
                <a:latin typeface="Consolas"/>
                <a:cs typeface="Consolas"/>
              </a:rPr>
              <a:t>gettimeofday</a:t>
            </a:r>
            <a:r>
              <a:rPr lang="en-US" dirty="0">
                <a:latin typeface="Consolas"/>
                <a:cs typeface="Consolas"/>
              </a:rPr>
              <a:t>()</a:t>
            </a:r>
            <a:r>
              <a:rPr lang="en-US" dirty="0"/>
              <a:t>)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/>
              <a:t>Every physical page described by a “page” structure</a:t>
            </a:r>
          </a:p>
          <a:p>
            <a:pPr lvl="1"/>
            <a:r>
              <a:rPr lang="en-US" dirty="0"/>
              <a:t>Collected together in lower physical memory</a:t>
            </a:r>
          </a:p>
          <a:p>
            <a:pPr lvl="1"/>
            <a:r>
              <a:rPr lang="en-US" dirty="0"/>
              <a:t>Can be accessed in kernel virtual space</a:t>
            </a:r>
          </a:p>
          <a:p>
            <a:pPr lvl="1"/>
            <a:r>
              <a:rPr lang="en-US" dirty="0"/>
              <a:t>Linked together in various “LRU” lists</a:t>
            </a:r>
          </a:p>
          <a:p>
            <a:r>
              <a:rPr lang="en-US" dirty="0"/>
              <a:t>For 32-bit virtual memory architectures:</a:t>
            </a:r>
          </a:p>
          <a:p>
            <a:pPr lvl="1"/>
            <a:r>
              <a:rPr lang="en-US" dirty="0"/>
              <a:t>When physical memory &lt; 896MB</a:t>
            </a:r>
          </a:p>
          <a:p>
            <a:pPr lvl="2"/>
            <a:r>
              <a:rPr lang="en-US" dirty="0"/>
              <a:t>All physical memory mapped at 0xC0000000</a:t>
            </a:r>
          </a:p>
          <a:p>
            <a:pPr lvl="1"/>
            <a:r>
              <a:rPr lang="en-US" dirty="0"/>
              <a:t>When physical memory &gt;= 896MB</a:t>
            </a:r>
          </a:p>
          <a:p>
            <a:pPr lvl="2"/>
            <a:r>
              <a:rPr lang="en-US" dirty="0"/>
              <a:t>Not all physical memory mapped in kernel space all the time</a:t>
            </a:r>
          </a:p>
          <a:p>
            <a:pPr lvl="2"/>
            <a:r>
              <a:rPr lang="en-US" dirty="0"/>
              <a:t>Can be temporarily mapped with addresses &gt; 0xCC000000</a:t>
            </a:r>
          </a:p>
          <a:p>
            <a:r>
              <a:rPr lang="en-US" dirty="0"/>
              <a:t>For 64-bit virtual memory architectures:</a:t>
            </a:r>
          </a:p>
          <a:p>
            <a:pPr lvl="1"/>
            <a:r>
              <a:rPr lang="en-US" dirty="0"/>
              <a:t>All physical memory mapped above 0xFFFF800000000000</a:t>
            </a:r>
          </a:p>
        </p:txBody>
      </p:sp>
    </p:spTree>
    <p:extLst>
      <p:ext uri="{BB962C8B-B14F-4D97-AF65-F5344CB8AC3E}">
        <p14:creationId xmlns:p14="http://schemas.microsoft.com/office/powerpoint/2010/main" val="1709959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Summary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8915400" cy="6172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5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Replacement policies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FIFO: Place pages on queue, replace page at end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MIN: Replace page that will be used farthest in future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LRU: Replace page used farthest in past 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Clock Algorithm: Approximation to LRU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Arrange all pages in circular list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Sweep through them, marking as not “in use”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If page not “in use” for one pass, than can replace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N</a:t>
            </a:r>
            <a:r>
              <a:rPr lang="en-US" altLang="ko-KR" baseline="30000" dirty="0">
                <a:ea typeface="굴림" panose="020B0600000101010101" pitchFamily="34" charset="-127"/>
                <a:sym typeface="Symbol" panose="05050102010706020507" pitchFamily="18" charset="2"/>
              </a:rPr>
              <a:t>th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-chance clock algorithm: Another approximate LRU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Give pages multiple passes of clock hand before replacing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Second-Chance List algorithm: Yet another approximate  LRU</a:t>
            </a: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Divide pages into two groups, one of which is truly LRU and managed on page faults.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Working Set: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Set of pages touched by a process recently</a:t>
            </a:r>
          </a:p>
          <a:p>
            <a:pPr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</a:rPr>
              <a:t>Thrashing: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 a process is busy swapping pages in and out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Process will thrash if working set doesn’t fit in memory</a:t>
            </a:r>
          </a:p>
          <a:p>
            <a:pPr lvl="1">
              <a:lnSpc>
                <a:spcPct val="80000"/>
              </a:lnSpc>
              <a:spcBef>
                <a:spcPct val="10000"/>
              </a:spcBef>
            </a:pP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Need to swap out a process</a:t>
            </a:r>
          </a:p>
          <a:p>
            <a:pPr marL="0" indent="0">
              <a:lnSpc>
                <a:spcPct val="80000"/>
              </a:lnSpc>
              <a:spcBef>
                <a:spcPct val="20000"/>
              </a:spcBef>
              <a:buNone/>
            </a:pPr>
            <a:endParaRPr lang="en-US" altLang="ko-KR" dirty="0">
              <a:ea typeface="굴림" panose="020B0600000101010101" pitchFamily="34" charset="-127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3871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467600" cy="533400"/>
          </a:xfrm>
        </p:spPr>
        <p:txBody>
          <a:bodyPr/>
          <a:lstStyle/>
          <a:p>
            <a:r>
              <a:rPr lang="en-US" altLang="en-US" dirty="0" smtClean="0"/>
              <a:t>Recall: Page Fault </a:t>
            </a:r>
            <a:r>
              <a:rPr lang="en-US" altLang="en-US" dirty="0" smtClean="0">
                <a:sym typeface="Symbol" panose="05050102010706020507" pitchFamily="18" charset="2"/>
              </a:rPr>
              <a:t> Demand Paging</a:t>
            </a:r>
            <a:endParaRPr lang="en-US" altLang="en-US" dirty="0"/>
          </a:p>
        </p:txBody>
      </p:sp>
      <p:sp>
        <p:nvSpPr>
          <p:cNvPr id="47106" name="TextBox 3"/>
          <p:cNvSpPr txBox="1">
            <a:spLocks noChangeArrowheads="1"/>
          </p:cNvSpPr>
          <p:nvPr/>
        </p:nvSpPr>
        <p:spPr bwMode="auto">
          <a:xfrm>
            <a:off x="2057400" y="990600"/>
            <a:ext cx="14568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 i="1">
                <a:latin typeface="Gill Sans Light"/>
                <a:cs typeface="Gill Sans Light"/>
              </a:rPr>
              <a:t>virtual address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7239000" y="1219200"/>
            <a:ext cx="1066800" cy="2895600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7239000" y="1600200"/>
            <a:ext cx="1066800" cy="381000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47109" name="Rectangle 6"/>
          <p:cNvSpPr>
            <a:spLocks noChangeArrowheads="1"/>
          </p:cNvSpPr>
          <p:nvPr/>
        </p:nvSpPr>
        <p:spPr bwMode="auto">
          <a:xfrm>
            <a:off x="7239000" y="1981200"/>
            <a:ext cx="1066800" cy="381000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7239000" y="3733800"/>
            <a:ext cx="1066800" cy="381000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3352800" y="1371600"/>
            <a:ext cx="990600" cy="609600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0">
                <a:latin typeface="Gill Sans Light"/>
                <a:cs typeface="Gill Sans Light"/>
              </a:rPr>
              <a:t>MMU</a:t>
            </a:r>
          </a:p>
        </p:txBody>
      </p:sp>
      <p:sp>
        <p:nvSpPr>
          <p:cNvPr id="47112" name="Rectangle 9"/>
          <p:cNvSpPr>
            <a:spLocks noChangeArrowheads="1"/>
          </p:cNvSpPr>
          <p:nvPr/>
        </p:nvSpPr>
        <p:spPr bwMode="auto">
          <a:xfrm>
            <a:off x="5105400" y="1295400"/>
            <a:ext cx="762000" cy="1219200"/>
          </a:xfrm>
          <a:prstGeom prst="rect">
            <a:avLst/>
          </a:prstGeom>
          <a:solidFill>
            <a:srgbClr val="FFFFAA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0">
                <a:latin typeface="Gill Sans Light"/>
                <a:cs typeface="Gill Sans Light"/>
              </a:rPr>
              <a:t>PT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24400" y="1676400"/>
            <a:ext cx="2667000" cy="990600"/>
            <a:chOff x="4724400" y="1676400"/>
            <a:chExt cx="2667000" cy="990600"/>
          </a:xfrm>
        </p:grpSpPr>
        <p:cxnSp>
          <p:nvCxnSpPr>
            <p:cNvPr id="47114" name="Straight Connector 15"/>
            <p:cNvCxnSpPr>
              <a:cxnSpLocks noChangeShapeType="1"/>
            </p:cNvCxnSpPr>
            <p:nvPr/>
          </p:nvCxnSpPr>
          <p:spPr bwMode="auto">
            <a:xfrm>
              <a:off x="4724400" y="2667000"/>
              <a:ext cx="1371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15" name="Straight Connector 17"/>
            <p:cNvCxnSpPr>
              <a:cxnSpLocks noChangeShapeType="1"/>
            </p:cNvCxnSpPr>
            <p:nvPr/>
          </p:nvCxnSpPr>
          <p:spPr bwMode="auto">
            <a:xfrm flipV="1">
              <a:off x="4724400" y="1676400"/>
              <a:ext cx="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7116" name="Straight Connector 19"/>
            <p:cNvCxnSpPr>
              <a:cxnSpLocks noChangeShapeType="1"/>
              <a:endCxn id="47124" idx="2"/>
            </p:cNvCxnSpPr>
            <p:nvPr/>
          </p:nvCxnSpPr>
          <p:spPr bwMode="auto">
            <a:xfrm flipV="1">
              <a:off x="6096000" y="2152650"/>
              <a:ext cx="1295400" cy="5143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arrow" w="med" len="med"/>
            </a:ln>
          </p:spPr>
        </p:cxnSp>
      </p:grpSp>
      <p:sp>
        <p:nvSpPr>
          <p:cNvPr id="47118" name="TextBox 30"/>
          <p:cNvSpPr txBox="1">
            <a:spLocks noChangeArrowheads="1"/>
          </p:cNvSpPr>
          <p:nvPr/>
        </p:nvSpPr>
        <p:spPr bwMode="auto">
          <a:xfrm>
            <a:off x="990600" y="1447800"/>
            <a:ext cx="1245528" cy="40011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>
                <a:latin typeface="Gill Sans Light"/>
                <a:cs typeface="Gill Sans Light"/>
              </a:rPr>
              <a:t>instruction</a:t>
            </a:r>
          </a:p>
        </p:txBody>
      </p:sp>
      <p:cxnSp>
        <p:nvCxnSpPr>
          <p:cNvPr id="33" name="Straight Arrow Connector 32"/>
          <p:cNvCxnSpPr>
            <a:cxnSpLocks noChangeShapeType="1"/>
            <a:stCxn id="47118" idx="3"/>
          </p:cNvCxnSpPr>
          <p:nvPr/>
        </p:nvCxnSpPr>
        <p:spPr bwMode="auto">
          <a:xfrm>
            <a:off x="2236128" y="1647855"/>
            <a:ext cx="1116672" cy="2854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7120" name="TextBox 37"/>
          <p:cNvSpPr txBox="1">
            <a:spLocks noChangeArrowheads="1"/>
          </p:cNvSpPr>
          <p:nvPr/>
        </p:nvSpPr>
        <p:spPr bwMode="auto">
          <a:xfrm>
            <a:off x="5562600" y="914400"/>
            <a:ext cx="16119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0" i="1">
                <a:latin typeface="Gill Sans Light"/>
                <a:cs typeface="Gill Sans Light"/>
              </a:rPr>
              <a:t>physical address</a:t>
            </a:r>
          </a:p>
        </p:txBody>
      </p:sp>
      <p:sp>
        <p:nvSpPr>
          <p:cNvPr id="47121" name="TextBox 38"/>
          <p:cNvSpPr txBox="1">
            <a:spLocks noChangeArrowheads="1"/>
          </p:cNvSpPr>
          <p:nvPr/>
        </p:nvSpPr>
        <p:spPr bwMode="auto">
          <a:xfrm>
            <a:off x="4343400" y="1295400"/>
            <a:ext cx="6981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b="0" dirty="0">
                <a:latin typeface="Gill Sans Light"/>
                <a:cs typeface="Gill Sans Light"/>
              </a:rPr>
              <a:t>page#</a:t>
            </a:r>
          </a:p>
        </p:txBody>
      </p:sp>
      <p:sp>
        <p:nvSpPr>
          <p:cNvPr id="47122" name="TextBox 39"/>
          <p:cNvSpPr txBox="1">
            <a:spLocks noChangeArrowheads="1"/>
          </p:cNvSpPr>
          <p:nvPr/>
        </p:nvSpPr>
        <p:spPr bwMode="auto">
          <a:xfrm>
            <a:off x="6324600" y="1524000"/>
            <a:ext cx="7868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b="0" dirty="0">
                <a:latin typeface="Gill Sans Light"/>
                <a:cs typeface="Gill Sans Light"/>
              </a:rPr>
              <a:t>frame#</a:t>
            </a:r>
          </a:p>
        </p:txBody>
      </p:sp>
      <p:sp>
        <p:nvSpPr>
          <p:cNvPr id="47123" name="TextBox 40"/>
          <p:cNvSpPr txBox="1">
            <a:spLocks noChangeArrowheads="1"/>
          </p:cNvSpPr>
          <p:nvPr/>
        </p:nvSpPr>
        <p:spPr bwMode="auto">
          <a:xfrm>
            <a:off x="6324600" y="2024063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b="0" dirty="0">
                <a:latin typeface="Gill Sans Light"/>
                <a:cs typeface="Gill Sans Light"/>
              </a:rPr>
              <a:t>offset</a:t>
            </a:r>
          </a:p>
        </p:txBody>
      </p:sp>
      <p:sp>
        <p:nvSpPr>
          <p:cNvPr id="47124" name="Cube 41"/>
          <p:cNvSpPr>
            <a:spLocks noChangeArrowheads="1"/>
          </p:cNvSpPr>
          <p:nvPr/>
        </p:nvSpPr>
        <p:spPr bwMode="auto">
          <a:xfrm>
            <a:off x="7391400" y="2057400"/>
            <a:ext cx="457200" cy="15240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grpSp>
        <p:nvGrpSpPr>
          <p:cNvPr id="88" name="Group 87"/>
          <p:cNvGrpSpPr>
            <a:grpSpLocks/>
          </p:cNvGrpSpPr>
          <p:nvPr/>
        </p:nvGrpSpPr>
        <p:grpSpPr bwMode="auto">
          <a:xfrm>
            <a:off x="2629228" y="1981200"/>
            <a:ext cx="1722023" cy="533400"/>
            <a:chOff x="2629228" y="1981200"/>
            <a:chExt cx="1722024" cy="533400"/>
          </a:xfrm>
        </p:grpSpPr>
        <p:sp>
          <p:nvSpPr>
            <p:cNvPr id="47157" name="TextBox 42"/>
            <p:cNvSpPr txBox="1">
              <a:spLocks noChangeArrowheads="1"/>
            </p:cNvSpPr>
            <p:nvPr/>
          </p:nvSpPr>
          <p:spPr bwMode="auto">
            <a:xfrm>
              <a:off x="3200400" y="2114490"/>
              <a:ext cx="11508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>
                  <a:solidFill>
                    <a:srgbClr val="FF0000"/>
                  </a:solidFill>
                  <a:latin typeface="Gill Sans Light"/>
                  <a:cs typeface="Gill Sans Light"/>
                </a:rPr>
                <a:t>page fault</a:t>
              </a:r>
            </a:p>
          </p:txBody>
        </p:sp>
        <p:cxnSp>
          <p:nvCxnSpPr>
            <p:cNvPr id="47158" name="Straight Arrow Connector 44"/>
            <p:cNvCxnSpPr>
              <a:cxnSpLocks noChangeShapeType="1"/>
              <a:endCxn id="47153" idx="3"/>
            </p:cNvCxnSpPr>
            <p:nvPr/>
          </p:nvCxnSpPr>
          <p:spPr bwMode="auto">
            <a:xfrm flipH="1">
              <a:off x="2629228" y="1981200"/>
              <a:ext cx="1104574" cy="44770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1447800" y="1295400"/>
            <a:ext cx="533400" cy="838200"/>
            <a:chOff x="1447800" y="1295400"/>
            <a:chExt cx="533400" cy="838200"/>
          </a:xfrm>
        </p:grpSpPr>
        <p:cxnSp>
          <p:nvCxnSpPr>
            <p:cNvPr id="47155" name="Straight Connector 50"/>
            <p:cNvCxnSpPr>
              <a:cxnSpLocks noChangeShapeType="1"/>
            </p:cNvCxnSpPr>
            <p:nvPr/>
          </p:nvCxnSpPr>
          <p:spPr bwMode="auto">
            <a:xfrm>
              <a:off x="1447800" y="1295400"/>
              <a:ext cx="533400" cy="838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47156" name="Straight Connector 51"/>
            <p:cNvCxnSpPr>
              <a:cxnSpLocks noChangeShapeType="1"/>
            </p:cNvCxnSpPr>
            <p:nvPr/>
          </p:nvCxnSpPr>
          <p:spPr bwMode="auto">
            <a:xfrm flipH="1">
              <a:off x="1447800" y="1295400"/>
              <a:ext cx="533400" cy="8382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47127" name="TextBox 54"/>
          <p:cNvSpPr txBox="1">
            <a:spLocks noChangeArrowheads="1"/>
          </p:cNvSpPr>
          <p:nvPr/>
        </p:nvSpPr>
        <p:spPr bwMode="auto">
          <a:xfrm>
            <a:off x="381000" y="3048000"/>
            <a:ext cx="1998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>
                <a:latin typeface="Gill Sans Light"/>
                <a:cs typeface="Gill Sans Light"/>
              </a:rPr>
              <a:t>Operating System</a:t>
            </a:r>
          </a:p>
        </p:txBody>
      </p:sp>
      <p:grpSp>
        <p:nvGrpSpPr>
          <p:cNvPr id="89" name="Group 88"/>
          <p:cNvGrpSpPr>
            <a:grpSpLocks/>
          </p:cNvGrpSpPr>
          <p:nvPr/>
        </p:nvGrpSpPr>
        <p:grpSpPr bwMode="auto">
          <a:xfrm>
            <a:off x="1041400" y="2228850"/>
            <a:ext cx="1587828" cy="1751013"/>
            <a:chOff x="1041242" y="2057400"/>
            <a:chExt cx="1587880" cy="1921933"/>
          </a:xfrm>
        </p:grpSpPr>
        <p:sp>
          <p:nvSpPr>
            <p:cNvPr id="47153" name="TextBox 53"/>
            <p:cNvSpPr txBox="1">
              <a:spLocks noChangeArrowheads="1"/>
            </p:cNvSpPr>
            <p:nvPr/>
          </p:nvSpPr>
          <p:spPr bwMode="auto">
            <a:xfrm>
              <a:off x="1447800" y="2057400"/>
              <a:ext cx="1181322" cy="439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 dirty="0">
                  <a:solidFill>
                    <a:srgbClr val="FF0000"/>
                  </a:solidFill>
                  <a:latin typeface="Gill Sans Light"/>
                  <a:cs typeface="Gill Sans Light"/>
                </a:rPr>
                <a:t>exception</a:t>
              </a:r>
            </a:p>
          </p:txBody>
        </p:sp>
        <p:sp>
          <p:nvSpPr>
            <p:cNvPr id="47154" name="Freeform 56"/>
            <p:cNvSpPr>
              <a:spLocks/>
            </p:cNvSpPr>
            <p:nvPr/>
          </p:nvSpPr>
          <p:spPr bwMode="auto">
            <a:xfrm>
              <a:off x="1041242" y="2483556"/>
              <a:ext cx="726248" cy="1495777"/>
            </a:xfrm>
            <a:custGeom>
              <a:avLst/>
              <a:gdLst>
                <a:gd name="T0" fmla="*/ 652091 w 726248"/>
                <a:gd name="T1" fmla="*/ 0 h 1495777"/>
                <a:gd name="T2" fmla="*/ 369869 w 726248"/>
                <a:gd name="T3" fmla="*/ 155222 h 1495777"/>
                <a:gd name="T4" fmla="*/ 722647 w 726248"/>
                <a:gd name="T5" fmla="*/ 366888 h 1495777"/>
                <a:gd name="T6" fmla="*/ 101758 w 726248"/>
                <a:gd name="T7" fmla="*/ 508000 h 1495777"/>
                <a:gd name="T8" fmla="*/ 172314 w 726248"/>
                <a:gd name="T9" fmla="*/ 733777 h 1495777"/>
                <a:gd name="T10" fmla="*/ 2980 w 726248"/>
                <a:gd name="T11" fmla="*/ 1199444 h 1495777"/>
                <a:gd name="T12" fmla="*/ 341647 w 726248"/>
                <a:gd name="T13" fmla="*/ 1495777 h 149577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26248" h="1495777">
                  <a:moveTo>
                    <a:pt x="652091" y="0"/>
                  </a:moveTo>
                  <a:cubicBezTo>
                    <a:pt x="505100" y="47037"/>
                    <a:pt x="358110" y="94074"/>
                    <a:pt x="369869" y="155222"/>
                  </a:cubicBezTo>
                  <a:cubicBezTo>
                    <a:pt x="381628" y="216370"/>
                    <a:pt x="767332" y="308092"/>
                    <a:pt x="722647" y="366888"/>
                  </a:cubicBezTo>
                  <a:cubicBezTo>
                    <a:pt x="677962" y="425684"/>
                    <a:pt x="193480" y="446852"/>
                    <a:pt x="101758" y="508000"/>
                  </a:cubicBezTo>
                  <a:cubicBezTo>
                    <a:pt x="10036" y="569148"/>
                    <a:pt x="188777" y="618536"/>
                    <a:pt x="172314" y="733777"/>
                  </a:cubicBezTo>
                  <a:cubicBezTo>
                    <a:pt x="155851" y="849018"/>
                    <a:pt x="-25242" y="1072444"/>
                    <a:pt x="2980" y="1199444"/>
                  </a:cubicBezTo>
                  <a:cubicBezTo>
                    <a:pt x="31202" y="1326444"/>
                    <a:pt x="341647" y="1495777"/>
                    <a:pt x="341647" y="1495777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Gill Sans Light"/>
                <a:cs typeface="Gill Sans Light"/>
              </a:endParaRPr>
            </a:p>
          </p:txBody>
        </p:sp>
      </p:grpSp>
      <p:grpSp>
        <p:nvGrpSpPr>
          <p:cNvPr id="90" name="Group 89"/>
          <p:cNvGrpSpPr>
            <a:grpSpLocks/>
          </p:cNvGrpSpPr>
          <p:nvPr/>
        </p:nvGrpSpPr>
        <p:grpSpPr bwMode="auto">
          <a:xfrm>
            <a:off x="1066800" y="3505200"/>
            <a:ext cx="2082621" cy="1219200"/>
            <a:chOff x="1066800" y="3505200"/>
            <a:chExt cx="2083148" cy="1219200"/>
          </a:xfrm>
        </p:grpSpPr>
        <p:sp>
          <p:nvSpPr>
            <p:cNvPr id="47151" name="TextBox 55"/>
            <p:cNvSpPr txBox="1">
              <a:spLocks noChangeArrowheads="1"/>
            </p:cNvSpPr>
            <p:nvPr/>
          </p:nvSpPr>
          <p:spPr bwMode="auto">
            <a:xfrm>
              <a:off x="1066800" y="3505200"/>
              <a:ext cx="208314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 dirty="0">
                  <a:latin typeface="Gill Sans Light"/>
                  <a:cs typeface="Gill Sans Light"/>
                </a:rPr>
                <a:t>Page Fault Handler</a:t>
              </a:r>
            </a:p>
          </p:txBody>
        </p:sp>
        <p:sp>
          <p:nvSpPr>
            <p:cNvPr id="47152" name="Punched Tape 57"/>
            <p:cNvSpPr>
              <a:spLocks noChangeArrowheads="1"/>
            </p:cNvSpPr>
            <p:nvPr/>
          </p:nvSpPr>
          <p:spPr bwMode="auto">
            <a:xfrm rot="5400000">
              <a:off x="1333500" y="4000500"/>
              <a:ext cx="838200" cy="609600"/>
            </a:xfrm>
            <a:prstGeom prst="flowChartPunchedTape">
              <a:avLst/>
            </a:prstGeom>
            <a:solidFill>
              <a:srgbClr val="FFFFAA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</p:grpSp>
      <p:sp>
        <p:nvSpPr>
          <p:cNvPr id="47130" name="Can 60"/>
          <p:cNvSpPr>
            <a:spLocks noChangeArrowheads="1"/>
          </p:cNvSpPr>
          <p:nvPr/>
        </p:nvSpPr>
        <p:spPr bwMode="auto">
          <a:xfrm>
            <a:off x="3200400" y="4419600"/>
            <a:ext cx="1219200" cy="1371600"/>
          </a:xfrm>
          <a:prstGeom prst="can">
            <a:avLst>
              <a:gd name="adj" fmla="val 25000"/>
            </a:avLst>
          </a:prstGeom>
          <a:solidFill>
            <a:srgbClr val="B7C6FE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3276600" y="5029200"/>
            <a:ext cx="10668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MS PGothic" charset="0"/>
              <a:cs typeface="Gill Sans Light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7239000" y="3048000"/>
            <a:ext cx="10668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MS PGothic" charset="0"/>
              <a:cs typeface="Gill Sans Light"/>
            </a:endParaRPr>
          </a:p>
        </p:txBody>
      </p:sp>
      <p:cxnSp>
        <p:nvCxnSpPr>
          <p:cNvPr id="68" name="Straight Arrow Connector 67"/>
          <p:cNvCxnSpPr>
            <a:cxnSpLocks noChangeShapeType="1"/>
          </p:cNvCxnSpPr>
          <p:nvPr/>
        </p:nvCxnSpPr>
        <p:spPr bwMode="auto">
          <a:xfrm>
            <a:off x="2108994" y="4533900"/>
            <a:ext cx="1015206" cy="723900"/>
          </a:xfrm>
          <a:prstGeom prst="straightConnector1">
            <a:avLst/>
          </a:prstGeom>
          <a:noFill/>
          <a:ln w="63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>
            <a:off x="5867400" y="2209800"/>
            <a:ext cx="1371600" cy="838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7" name="Rectangle 76"/>
          <p:cNvSpPr/>
          <p:nvPr/>
        </p:nvSpPr>
        <p:spPr bwMode="auto">
          <a:xfrm>
            <a:off x="5105400" y="2133600"/>
            <a:ext cx="762000" cy="15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0" dirty="0">
              <a:latin typeface="Gill Sans Light"/>
              <a:ea typeface="MS PGothic" charset="0"/>
              <a:cs typeface="Gill Sans Light"/>
            </a:endParaRPr>
          </a:p>
        </p:txBody>
      </p:sp>
      <p:grpSp>
        <p:nvGrpSpPr>
          <p:cNvPr id="91" name="Group 90"/>
          <p:cNvGrpSpPr>
            <a:grpSpLocks/>
          </p:cNvGrpSpPr>
          <p:nvPr/>
        </p:nvGrpSpPr>
        <p:grpSpPr bwMode="auto">
          <a:xfrm>
            <a:off x="4038600" y="3200400"/>
            <a:ext cx="3352800" cy="1905000"/>
            <a:chOff x="4038600" y="3200400"/>
            <a:chExt cx="3352800" cy="1905000"/>
          </a:xfrm>
        </p:grpSpPr>
        <p:cxnSp>
          <p:nvCxnSpPr>
            <p:cNvPr id="47149" name="Straight Arrow Connector 62"/>
            <p:cNvCxnSpPr>
              <a:cxnSpLocks noChangeShapeType="1"/>
            </p:cNvCxnSpPr>
            <p:nvPr/>
          </p:nvCxnSpPr>
          <p:spPr bwMode="auto">
            <a:xfrm flipV="1">
              <a:off x="4038600" y="3200400"/>
              <a:ext cx="3352800" cy="1905000"/>
            </a:xfrm>
            <a:prstGeom prst="straightConnector1">
              <a:avLst/>
            </a:prstGeom>
            <a:noFill/>
            <a:ln w="57150" cmpd="thickThin">
              <a:solidFill>
                <a:srgbClr val="3366FF"/>
              </a:solidFill>
              <a:round/>
              <a:headEnd/>
              <a:tailEnd type="arrow" w="med" len="med"/>
            </a:ln>
          </p:spPr>
        </p:cxnSp>
        <p:sp>
          <p:nvSpPr>
            <p:cNvPr id="47150" name="TextBox 77"/>
            <p:cNvSpPr txBox="1">
              <a:spLocks noChangeArrowheads="1"/>
            </p:cNvSpPr>
            <p:nvPr/>
          </p:nvSpPr>
          <p:spPr bwMode="auto">
            <a:xfrm>
              <a:off x="4953000" y="4419600"/>
              <a:ext cx="21852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>
                  <a:latin typeface="Gill Sans Light"/>
                  <a:cs typeface="Gill Sans Light"/>
                </a:rPr>
                <a:t>load page from disk</a:t>
              </a:r>
            </a:p>
          </p:txBody>
        </p:sp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2146049" y="2181225"/>
            <a:ext cx="3293952" cy="2306638"/>
            <a:chOff x="2215108" y="2133600"/>
            <a:chExt cx="3294702" cy="2306638"/>
          </a:xfrm>
        </p:grpSpPr>
        <p:cxnSp>
          <p:nvCxnSpPr>
            <p:cNvPr id="47147" name="Straight Arrow Connector 68"/>
            <p:cNvCxnSpPr>
              <a:cxnSpLocks noChangeShapeType="1"/>
            </p:cNvCxnSpPr>
            <p:nvPr/>
          </p:nvCxnSpPr>
          <p:spPr bwMode="auto">
            <a:xfrm flipV="1">
              <a:off x="2215108" y="2133600"/>
              <a:ext cx="2890292" cy="2306638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sp>
          <p:nvSpPr>
            <p:cNvPr id="47148" name="TextBox 79"/>
            <p:cNvSpPr txBox="1">
              <a:spLocks noChangeArrowheads="1"/>
            </p:cNvSpPr>
            <p:nvPr/>
          </p:nvSpPr>
          <p:spPr bwMode="auto">
            <a:xfrm>
              <a:off x="3657600" y="3200400"/>
              <a:ext cx="185221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 dirty="0">
                  <a:latin typeface="Gill Sans Light"/>
                  <a:cs typeface="Gill Sans Light"/>
                </a:rPr>
                <a:t>update PT entry</a:t>
              </a:r>
            </a:p>
          </p:txBody>
        </p:sp>
      </p:grpSp>
      <p:sp>
        <p:nvSpPr>
          <p:cNvPr id="47138" name="TextBox 80"/>
          <p:cNvSpPr txBox="1">
            <a:spLocks noChangeArrowheads="1"/>
          </p:cNvSpPr>
          <p:nvPr/>
        </p:nvSpPr>
        <p:spPr bwMode="auto">
          <a:xfrm>
            <a:off x="457200" y="895350"/>
            <a:ext cx="9512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>
                <a:latin typeface="Gill Sans Light"/>
                <a:cs typeface="Gill Sans Light"/>
              </a:rPr>
              <a:t>Process</a:t>
            </a:r>
          </a:p>
        </p:txBody>
      </p:sp>
      <p:grpSp>
        <p:nvGrpSpPr>
          <p:cNvPr id="93" name="Group 92"/>
          <p:cNvGrpSpPr>
            <a:grpSpLocks/>
          </p:cNvGrpSpPr>
          <p:nvPr/>
        </p:nvGrpSpPr>
        <p:grpSpPr bwMode="auto">
          <a:xfrm>
            <a:off x="381000" y="4876800"/>
            <a:ext cx="1222681" cy="1314468"/>
            <a:chOff x="381000" y="4876800"/>
            <a:chExt cx="1222468" cy="1314528"/>
          </a:xfrm>
        </p:grpSpPr>
        <p:sp>
          <p:nvSpPr>
            <p:cNvPr id="47145" name="TextBox 82"/>
            <p:cNvSpPr txBox="1">
              <a:spLocks noChangeArrowheads="1"/>
            </p:cNvSpPr>
            <p:nvPr/>
          </p:nvSpPr>
          <p:spPr bwMode="auto">
            <a:xfrm>
              <a:off x="457200" y="5791200"/>
              <a:ext cx="1146268" cy="400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000" b="0">
                  <a:latin typeface="Gill Sans Light"/>
                  <a:cs typeface="Gill Sans Light"/>
                </a:rPr>
                <a:t>scheduler</a:t>
              </a:r>
            </a:p>
          </p:txBody>
        </p:sp>
        <p:sp>
          <p:nvSpPr>
            <p:cNvPr id="47146" name="Punched Tape 84"/>
            <p:cNvSpPr>
              <a:spLocks noChangeArrowheads="1"/>
            </p:cNvSpPr>
            <p:nvPr/>
          </p:nvSpPr>
          <p:spPr bwMode="auto">
            <a:xfrm rot="5400000">
              <a:off x="266700" y="4991100"/>
              <a:ext cx="838200" cy="609600"/>
            </a:xfrm>
            <a:prstGeom prst="flowChartPunchedTape">
              <a:avLst/>
            </a:prstGeom>
            <a:solidFill>
              <a:srgbClr val="FFFFAA"/>
            </a:solidFill>
            <a:ln w="254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702030302020204" pitchFamily="66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b="0">
                <a:latin typeface="Gill Sans Light"/>
                <a:cs typeface="Gill Sans Light"/>
              </a:endParaRPr>
            </a:p>
          </p:txBody>
        </p:sp>
      </p:grpSp>
      <p:sp>
        <p:nvSpPr>
          <p:cNvPr id="82" name="Freeform 81"/>
          <p:cNvSpPr>
            <a:spLocks/>
          </p:cNvSpPr>
          <p:nvPr/>
        </p:nvSpPr>
        <p:spPr bwMode="auto">
          <a:xfrm>
            <a:off x="846138" y="4487863"/>
            <a:ext cx="776287" cy="592137"/>
          </a:xfrm>
          <a:custGeom>
            <a:avLst/>
            <a:gdLst>
              <a:gd name="T0" fmla="*/ 776111 w 776111"/>
              <a:gd name="T1" fmla="*/ 0 h 593008"/>
              <a:gd name="T2" fmla="*/ 310444 w 776111"/>
              <a:gd name="T3" fmla="*/ 112889 h 593008"/>
              <a:gd name="T4" fmla="*/ 366889 w 776111"/>
              <a:gd name="T5" fmla="*/ 522111 h 593008"/>
              <a:gd name="T6" fmla="*/ 0 w 776111"/>
              <a:gd name="T7" fmla="*/ 592667 h 5930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76111" h="593008">
                <a:moveTo>
                  <a:pt x="776111" y="0"/>
                </a:moveTo>
                <a:cubicBezTo>
                  <a:pt x="577379" y="12935"/>
                  <a:pt x="378648" y="25871"/>
                  <a:pt x="310444" y="112889"/>
                </a:cubicBezTo>
                <a:cubicBezTo>
                  <a:pt x="242240" y="199908"/>
                  <a:pt x="418630" y="442148"/>
                  <a:pt x="366889" y="522111"/>
                </a:cubicBezTo>
                <a:cubicBezTo>
                  <a:pt x="315148" y="602074"/>
                  <a:pt x="0" y="592667"/>
                  <a:pt x="0" y="592667"/>
                </a:cubicBezTo>
              </a:path>
            </a:pathLst>
          </a:custGeom>
          <a:noFill/>
          <a:ln w="38100">
            <a:solidFill>
              <a:srgbClr val="3366FF"/>
            </a:solidFill>
            <a:round/>
            <a:headEnd type="none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>
              <a:latin typeface="Gill Sans Light"/>
              <a:cs typeface="Gill Sans Light"/>
            </a:endParaRPr>
          </a:p>
        </p:txBody>
      </p:sp>
      <p:grpSp>
        <p:nvGrpSpPr>
          <p:cNvPr id="94" name="Group 93"/>
          <p:cNvGrpSpPr>
            <a:grpSpLocks/>
          </p:cNvGrpSpPr>
          <p:nvPr/>
        </p:nvGrpSpPr>
        <p:grpSpPr bwMode="auto">
          <a:xfrm>
            <a:off x="152400" y="1962150"/>
            <a:ext cx="1146175" cy="3074988"/>
            <a:chOff x="152400" y="1961444"/>
            <a:chExt cx="1145822" cy="3076223"/>
          </a:xfrm>
        </p:grpSpPr>
        <p:sp>
          <p:nvSpPr>
            <p:cNvPr id="84" name="Freeform 83"/>
            <p:cNvSpPr/>
            <p:nvPr/>
          </p:nvSpPr>
          <p:spPr>
            <a:xfrm>
              <a:off x="409496" y="1961444"/>
              <a:ext cx="888726" cy="3076223"/>
            </a:xfrm>
            <a:custGeom>
              <a:avLst/>
              <a:gdLst>
                <a:gd name="connsiteX0" fmla="*/ 42380 w 889046"/>
                <a:gd name="connsiteY0" fmla="*/ 3076223 h 3076223"/>
                <a:gd name="connsiteX1" fmla="*/ 352824 w 889046"/>
                <a:gd name="connsiteY1" fmla="*/ 2483556 h 3076223"/>
                <a:gd name="connsiteX2" fmla="*/ 46 w 889046"/>
                <a:gd name="connsiteY2" fmla="*/ 1919112 h 3076223"/>
                <a:gd name="connsiteX3" fmla="*/ 381046 w 889046"/>
                <a:gd name="connsiteY3" fmla="*/ 1411112 h 3076223"/>
                <a:gd name="connsiteX4" fmla="*/ 268157 w 889046"/>
                <a:gd name="connsiteY4" fmla="*/ 663223 h 3076223"/>
                <a:gd name="connsiteX5" fmla="*/ 889046 w 889046"/>
                <a:gd name="connsiteY5" fmla="*/ 0 h 307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9046" h="3076223">
                  <a:moveTo>
                    <a:pt x="42380" y="3076223"/>
                  </a:moveTo>
                  <a:cubicBezTo>
                    <a:pt x="201130" y="2876315"/>
                    <a:pt x="359880" y="2676408"/>
                    <a:pt x="352824" y="2483556"/>
                  </a:cubicBezTo>
                  <a:cubicBezTo>
                    <a:pt x="345768" y="2290704"/>
                    <a:pt x="-4658" y="2097853"/>
                    <a:pt x="46" y="1919112"/>
                  </a:cubicBezTo>
                  <a:cubicBezTo>
                    <a:pt x="4750" y="1740371"/>
                    <a:pt x="336361" y="1620427"/>
                    <a:pt x="381046" y="1411112"/>
                  </a:cubicBezTo>
                  <a:cubicBezTo>
                    <a:pt x="425731" y="1201797"/>
                    <a:pt x="183490" y="898408"/>
                    <a:pt x="268157" y="663223"/>
                  </a:cubicBezTo>
                  <a:cubicBezTo>
                    <a:pt x="352824" y="428038"/>
                    <a:pt x="889046" y="0"/>
                    <a:pt x="889046" y="0"/>
                  </a:cubicBezTo>
                </a:path>
              </a:pathLst>
            </a:custGeom>
            <a:ln w="38100">
              <a:solidFill>
                <a:schemeClr val="accent6"/>
              </a:solidFill>
              <a:headEnd type="none"/>
              <a:tailEnd type="arrow"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Gill Sans Light"/>
                <a:ea typeface="MS PGothic" charset="0"/>
                <a:cs typeface="Gill Sans Ligh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52400" y="2132963"/>
              <a:ext cx="709334" cy="400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0" dirty="0">
                  <a:solidFill>
                    <a:schemeClr val="accent6"/>
                  </a:solidFill>
                  <a:latin typeface="Gill Sans" charset="0"/>
                  <a:ea typeface="Gill Sans" charset="0"/>
                  <a:cs typeface="Gill Sans" charset="0"/>
                </a:rPr>
                <a:t>retry</a:t>
              </a:r>
            </a:p>
          </p:txBody>
        </p:sp>
      </p:grpSp>
      <p:sp>
        <p:nvSpPr>
          <p:cNvPr id="87" name="Cube 86"/>
          <p:cNvSpPr>
            <a:spLocks noChangeArrowheads="1"/>
          </p:cNvSpPr>
          <p:nvPr/>
        </p:nvSpPr>
        <p:spPr bwMode="auto">
          <a:xfrm>
            <a:off x="7391400" y="3200400"/>
            <a:ext cx="457200" cy="152400"/>
          </a:xfrm>
          <a:prstGeom prst="cube">
            <a:avLst>
              <a:gd name="adj" fmla="val 25000"/>
            </a:avLst>
          </a:prstGeom>
          <a:solidFill>
            <a:srgbClr val="FF6600"/>
          </a:solidFill>
          <a:ln w="25400">
            <a:solidFill>
              <a:schemeClr val="tx1"/>
            </a:solidFill>
            <a:round/>
            <a:headEnd type="triangle" w="med" len="med"/>
            <a:tailEnd/>
          </a:ln>
        </p:spPr>
        <p:txBody>
          <a:bodyPr anchor="ctr"/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en-US" altLang="en-US" b="0">
              <a:latin typeface="Gill Sans Light"/>
              <a:cs typeface="Gill Sans Ligh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43400" y="1600200"/>
            <a:ext cx="2895600" cy="395539"/>
            <a:chOff x="4343400" y="1600200"/>
            <a:chExt cx="2895600" cy="395539"/>
          </a:xfrm>
        </p:grpSpPr>
        <p:cxnSp>
          <p:nvCxnSpPr>
            <p:cNvPr id="47113" name="Straight Arrow Connector 11"/>
            <p:cNvCxnSpPr>
              <a:cxnSpLocks noChangeShapeType="1"/>
              <a:stCxn id="47111" idx="3"/>
            </p:cNvCxnSpPr>
            <p:nvPr/>
          </p:nvCxnSpPr>
          <p:spPr bwMode="auto">
            <a:xfrm>
              <a:off x="4343400" y="1676400"/>
              <a:ext cx="762000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7117" name="Straight Arrow Connector 25"/>
            <p:cNvCxnSpPr>
              <a:cxnSpLocks noChangeShapeType="1"/>
              <a:stCxn id="56" idx="3"/>
            </p:cNvCxnSpPr>
            <p:nvPr/>
          </p:nvCxnSpPr>
          <p:spPr bwMode="auto">
            <a:xfrm>
              <a:off x="5867400" y="1676400"/>
              <a:ext cx="1371600" cy="31933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56" name="Rectangle 55"/>
            <p:cNvSpPr/>
            <p:nvPr/>
          </p:nvSpPr>
          <p:spPr bwMode="auto">
            <a:xfrm>
              <a:off x="5105400" y="1600200"/>
              <a:ext cx="762000" cy="152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b="0" dirty="0">
                <a:latin typeface="Gill Sans Light"/>
                <a:ea typeface="MS PGothic" charset="0"/>
                <a:cs typeface="Gill Sans Light"/>
              </a:endParaRPr>
            </a:p>
          </p:txBody>
        </p:sp>
      </p:grpSp>
      <p:cxnSp>
        <p:nvCxnSpPr>
          <p:cNvPr id="6" name="Straight Arrow Connector 5"/>
          <p:cNvCxnSpPr>
            <a:stCxn id="47111" idx="3"/>
            <a:endCxn id="77" idx="1"/>
          </p:cNvCxnSpPr>
          <p:nvPr/>
        </p:nvCxnSpPr>
        <p:spPr bwMode="auto">
          <a:xfrm>
            <a:off x="4343400" y="1676400"/>
            <a:ext cx="762000" cy="5334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7" name="Group 66"/>
          <p:cNvGrpSpPr/>
          <p:nvPr/>
        </p:nvGrpSpPr>
        <p:grpSpPr>
          <a:xfrm>
            <a:off x="4495800" y="1771652"/>
            <a:ext cx="2895601" cy="1523996"/>
            <a:chOff x="4724400" y="1802068"/>
            <a:chExt cx="3070763" cy="1182748"/>
          </a:xfrm>
        </p:grpSpPr>
        <p:cxnSp>
          <p:nvCxnSpPr>
            <p:cNvPr id="69" name="Straight Connector 15"/>
            <p:cNvCxnSpPr>
              <a:cxnSpLocks noChangeShapeType="1"/>
            </p:cNvCxnSpPr>
            <p:nvPr/>
          </p:nvCxnSpPr>
          <p:spPr bwMode="auto">
            <a:xfrm>
              <a:off x="4724400" y="2667000"/>
              <a:ext cx="13716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0" name="Straight Connector 17"/>
            <p:cNvCxnSpPr>
              <a:cxnSpLocks noChangeShapeType="1"/>
            </p:cNvCxnSpPr>
            <p:nvPr/>
          </p:nvCxnSpPr>
          <p:spPr bwMode="auto">
            <a:xfrm flipV="1">
              <a:off x="4724400" y="1802068"/>
              <a:ext cx="0" cy="8649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" name="Straight Connector 19"/>
            <p:cNvCxnSpPr>
              <a:cxnSpLocks noChangeShapeType="1"/>
              <a:endCxn id="87" idx="2"/>
            </p:cNvCxnSpPr>
            <p:nvPr/>
          </p:nvCxnSpPr>
          <p:spPr bwMode="auto">
            <a:xfrm>
              <a:off x="6082744" y="2667000"/>
              <a:ext cx="1712419" cy="317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med" len="med"/>
              <a:tailEnd type="arrow" w="med" len="med"/>
            </a:ln>
          </p:spPr>
        </p:cxnSp>
      </p:grpSp>
      <p:sp>
        <p:nvSpPr>
          <p:cNvPr id="72" name="TextBox 39"/>
          <p:cNvSpPr txBox="1">
            <a:spLocks noChangeArrowheads="1"/>
          </p:cNvSpPr>
          <p:nvPr/>
        </p:nvSpPr>
        <p:spPr bwMode="auto">
          <a:xfrm>
            <a:off x="6502400" y="2410327"/>
            <a:ext cx="7868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b="0" dirty="0">
                <a:latin typeface="Gill Sans Light"/>
                <a:cs typeface="Gill Sans Light"/>
              </a:rPr>
              <a:t>frame#</a:t>
            </a:r>
          </a:p>
        </p:txBody>
      </p:sp>
      <p:sp>
        <p:nvSpPr>
          <p:cNvPr id="73" name="TextBox 40"/>
          <p:cNvSpPr txBox="1">
            <a:spLocks noChangeArrowheads="1"/>
          </p:cNvSpPr>
          <p:nvPr/>
        </p:nvSpPr>
        <p:spPr bwMode="auto">
          <a:xfrm>
            <a:off x="6170613" y="3079924"/>
            <a:ext cx="6335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b="0" dirty="0">
                <a:latin typeface="Gill Sans Light"/>
                <a:cs typeface="Gill Sans Light"/>
              </a:rPr>
              <a:t>offset</a:t>
            </a:r>
          </a:p>
        </p:txBody>
      </p:sp>
    </p:spTree>
    <p:extLst>
      <p:ext uri="{BB962C8B-B14F-4D97-AF65-F5344CB8AC3E}">
        <p14:creationId xmlns:p14="http://schemas.microsoft.com/office/powerpoint/2010/main" val="286255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21" grpId="0"/>
      <p:bldP spid="47121" grpId="1"/>
      <p:bldP spid="47121" grpId="2"/>
      <p:bldP spid="47121" grpId="3"/>
      <p:bldP spid="47121" grpId="4"/>
      <p:bldP spid="47122" grpId="0"/>
      <p:bldP spid="47122" grpId="1"/>
      <p:bldP spid="47123" grpId="0"/>
      <p:bldP spid="47123" grpId="1"/>
      <p:bldP spid="47124" grpId="0" animBg="1"/>
      <p:bldP spid="47124" grpId="1" animBg="1"/>
      <p:bldP spid="65" grpId="0" animBg="1"/>
      <p:bldP spid="66" grpId="0" animBg="1"/>
      <p:bldP spid="77" grpId="0" animBg="1"/>
      <p:bldP spid="82" grpId="0" animBg="1"/>
      <p:bldP spid="82" grpId="1" animBg="1"/>
      <p:bldP spid="87" grpId="0" animBg="1"/>
      <p:bldP spid="72" grpId="0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ea typeface="굴림" panose="020B0600000101010101" pitchFamily="34" charset="-127"/>
              </a:rPr>
              <a:t>Demand Paging</a:t>
            </a:r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610600" cy="56388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Modern programs require a lot of physical memory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Memory per system growing faster than 25%-30%/year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But they don’t use all their memory all of the time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90-10 rule: programs spend 90% of their time in 10% of their code</a:t>
            </a: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r>
              <a:rPr lang="en-US" altLang="ko-KR" sz="2400" dirty="0">
                <a:ea typeface="굴림" panose="020B0600000101010101" pitchFamily="34" charset="-127"/>
              </a:rPr>
              <a:t>Wasteful to require all of user’s code to be in memory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r>
              <a:rPr lang="en-US" altLang="ko-KR" sz="2800" dirty="0">
                <a:ea typeface="굴림" panose="020B0600000101010101" pitchFamily="34" charset="-127"/>
              </a:rPr>
              <a:t>Solution: use main memory as “cache” for disk</a:t>
            </a: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>
              <a:lnSpc>
                <a:spcPct val="80000"/>
              </a:lnSpc>
              <a:spcBef>
                <a:spcPct val="25000"/>
              </a:spcBef>
            </a:pPr>
            <a:endParaRPr lang="en-US" altLang="ko-KR" sz="2800" dirty="0">
              <a:ea typeface="굴림" panose="020B0600000101010101" pitchFamily="34" charset="-127"/>
            </a:endParaRPr>
          </a:p>
          <a:p>
            <a:pPr lvl="1">
              <a:lnSpc>
                <a:spcPct val="80000"/>
              </a:lnSpc>
              <a:spcBef>
                <a:spcPct val="25000"/>
              </a:spcBef>
            </a:pPr>
            <a:endParaRPr lang="ko-KR" altLang="en-US" sz="2400" dirty="0">
              <a:ea typeface="굴림" panose="020B0600000101010101" pitchFamily="34" charset="-127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2970213" y="5092699"/>
            <a:ext cx="519113" cy="779462"/>
          </a:xfrm>
          <a:prstGeom prst="rect">
            <a:avLst/>
          </a:prstGeom>
          <a:solidFill>
            <a:srgbClr val="FF66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4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 rot="5400000">
            <a:off x="2755901" y="5180012"/>
            <a:ext cx="915987" cy="58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600" b="0" dirty="0">
                <a:latin typeface="Gill Sans" charset="0"/>
                <a:ea typeface="Gill Sans" charset="0"/>
                <a:cs typeface="Gill Sans" charset="0"/>
              </a:rPr>
              <a:t>On-Chip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600" b="0" dirty="0">
                <a:latin typeface="Gill Sans" charset="0"/>
                <a:ea typeface="Gill Sans" charset="0"/>
                <a:cs typeface="Gill Sans" charset="0"/>
              </a:rPr>
              <a:t>Cache</a:t>
            </a:r>
          </a:p>
        </p:txBody>
      </p:sp>
      <p:sp>
        <p:nvSpPr>
          <p:cNvPr id="22535" name="Rectangle 9"/>
          <p:cNvSpPr>
            <a:spLocks noChangeArrowheads="1"/>
          </p:cNvSpPr>
          <p:nvPr/>
        </p:nvSpPr>
        <p:spPr bwMode="auto">
          <a:xfrm>
            <a:off x="1720850" y="4298950"/>
            <a:ext cx="1598613" cy="5794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4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536" name="Rectangle 10"/>
          <p:cNvSpPr>
            <a:spLocks noChangeArrowheads="1"/>
          </p:cNvSpPr>
          <p:nvPr/>
        </p:nvSpPr>
        <p:spPr bwMode="auto">
          <a:xfrm>
            <a:off x="2260600" y="4481512"/>
            <a:ext cx="9286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Control</a:t>
            </a:r>
          </a:p>
        </p:txBody>
      </p:sp>
      <p:sp>
        <p:nvSpPr>
          <p:cNvPr id="22537" name="Rectangle 11"/>
          <p:cNvSpPr>
            <a:spLocks noChangeArrowheads="1"/>
          </p:cNvSpPr>
          <p:nvPr/>
        </p:nvSpPr>
        <p:spPr bwMode="auto">
          <a:xfrm>
            <a:off x="1720850" y="5181599"/>
            <a:ext cx="1022350" cy="685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4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538" name="Rectangle 12"/>
          <p:cNvSpPr>
            <a:spLocks noChangeArrowheads="1"/>
          </p:cNvSpPr>
          <p:nvPr/>
        </p:nvSpPr>
        <p:spPr bwMode="auto">
          <a:xfrm>
            <a:off x="1758950" y="5289549"/>
            <a:ext cx="1031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Datapath</a:t>
            </a:r>
          </a:p>
        </p:txBody>
      </p:sp>
      <p:sp>
        <p:nvSpPr>
          <p:cNvPr id="22539" name="Rectangle 13"/>
          <p:cNvSpPr>
            <a:spLocks noChangeArrowheads="1"/>
          </p:cNvSpPr>
          <p:nvPr/>
        </p:nvSpPr>
        <p:spPr bwMode="auto">
          <a:xfrm>
            <a:off x="5751514" y="3998912"/>
            <a:ext cx="1120775" cy="2078037"/>
          </a:xfrm>
          <a:prstGeom prst="rect">
            <a:avLst/>
          </a:prstGeom>
          <a:solidFill>
            <a:srgbClr val="FF66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4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5702302" y="4816475"/>
            <a:ext cx="115570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 dirty="0">
                <a:latin typeface="Gill Sans" charset="0"/>
                <a:ea typeface="Gill Sans" charset="0"/>
                <a:cs typeface="Gill Sans" charset="0"/>
              </a:rPr>
              <a:t>Secondary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 dirty="0">
                <a:latin typeface="Gill Sans" charset="0"/>
                <a:ea typeface="Gill Sans" charset="0"/>
                <a:cs typeface="Gill Sans" charset="0"/>
              </a:rPr>
              <a:t>Storage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 dirty="0">
                <a:latin typeface="Gill Sans" charset="0"/>
                <a:ea typeface="Gill Sans" charset="0"/>
                <a:cs typeface="Gill Sans" charset="0"/>
              </a:rPr>
              <a:t>(Disk)</a:t>
            </a:r>
          </a:p>
        </p:txBody>
      </p:sp>
      <p:sp>
        <p:nvSpPr>
          <p:cNvPr id="22541" name="Rectangle 15"/>
          <p:cNvSpPr>
            <a:spLocks noChangeArrowheads="1"/>
          </p:cNvSpPr>
          <p:nvPr/>
        </p:nvSpPr>
        <p:spPr bwMode="auto">
          <a:xfrm>
            <a:off x="1600200" y="3998912"/>
            <a:ext cx="2019301" cy="20780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4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542" name="Rectangle 16"/>
          <p:cNvSpPr>
            <a:spLocks noChangeArrowheads="1"/>
          </p:cNvSpPr>
          <p:nvPr/>
        </p:nvSpPr>
        <p:spPr bwMode="auto">
          <a:xfrm>
            <a:off x="2359025" y="3989387"/>
            <a:ext cx="1117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Processor</a:t>
            </a:r>
          </a:p>
        </p:txBody>
      </p:sp>
      <p:sp>
        <p:nvSpPr>
          <p:cNvPr id="22543" name="Line 17"/>
          <p:cNvSpPr>
            <a:spLocks noChangeShapeType="1"/>
          </p:cNvSpPr>
          <p:nvPr/>
        </p:nvSpPr>
        <p:spPr bwMode="auto">
          <a:xfrm flipV="1">
            <a:off x="2770188" y="3505200"/>
            <a:ext cx="4240214" cy="164782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544" name="Line 18"/>
          <p:cNvSpPr>
            <a:spLocks noChangeShapeType="1"/>
          </p:cNvSpPr>
          <p:nvPr/>
        </p:nvSpPr>
        <p:spPr bwMode="auto">
          <a:xfrm>
            <a:off x="2770188" y="5872162"/>
            <a:ext cx="4240214" cy="300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545" name="Rectangle 19"/>
          <p:cNvSpPr>
            <a:spLocks noChangeArrowheads="1"/>
          </p:cNvSpPr>
          <p:nvPr/>
        </p:nvSpPr>
        <p:spPr bwMode="auto">
          <a:xfrm>
            <a:off x="3908426" y="4703762"/>
            <a:ext cx="700088" cy="1247775"/>
          </a:xfrm>
          <a:prstGeom prst="rect">
            <a:avLst/>
          </a:prstGeom>
          <a:solidFill>
            <a:srgbClr val="FF66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4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546" name="Rectangle 20"/>
          <p:cNvSpPr>
            <a:spLocks noChangeArrowheads="1"/>
          </p:cNvSpPr>
          <p:nvPr/>
        </p:nvSpPr>
        <p:spPr bwMode="auto">
          <a:xfrm>
            <a:off x="4718051" y="4403725"/>
            <a:ext cx="819150" cy="1587499"/>
          </a:xfrm>
          <a:prstGeom prst="rect">
            <a:avLst/>
          </a:prstGeom>
          <a:solidFill>
            <a:srgbClr val="FF66CC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400" b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547" name="Rectangle 21"/>
          <p:cNvSpPr>
            <a:spLocks noChangeArrowheads="1"/>
          </p:cNvSpPr>
          <p:nvPr/>
        </p:nvSpPr>
        <p:spPr bwMode="auto">
          <a:xfrm>
            <a:off x="4665664" y="4800600"/>
            <a:ext cx="97790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Main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Memory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(DRAM)</a:t>
            </a:r>
          </a:p>
        </p:txBody>
      </p:sp>
      <p:sp>
        <p:nvSpPr>
          <p:cNvPr id="22548" name="Rectangle 22"/>
          <p:cNvSpPr>
            <a:spLocks noChangeArrowheads="1"/>
          </p:cNvSpPr>
          <p:nvPr/>
        </p:nvSpPr>
        <p:spPr bwMode="auto">
          <a:xfrm>
            <a:off x="3811588" y="4800600"/>
            <a:ext cx="914400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Second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Level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Cache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</a:pPr>
            <a:r>
              <a:rPr lang="en-US" altLang="ko-KR" sz="1800" b="0">
                <a:latin typeface="Gill Sans" charset="0"/>
                <a:ea typeface="Gill Sans" charset="0"/>
                <a:cs typeface="Gill Sans" charset="0"/>
              </a:rPr>
              <a:t>(SRAM)</a:t>
            </a:r>
          </a:p>
        </p:txBody>
      </p:sp>
      <p:grpSp>
        <p:nvGrpSpPr>
          <p:cNvPr id="22549" name="Group 33"/>
          <p:cNvGrpSpPr>
            <a:grpSpLocks/>
          </p:cNvGrpSpPr>
          <p:nvPr/>
        </p:nvGrpSpPr>
        <p:grpSpPr bwMode="auto">
          <a:xfrm>
            <a:off x="7011990" y="3505200"/>
            <a:ext cx="920750" cy="2666999"/>
            <a:chOff x="4761" y="1264"/>
            <a:chExt cx="736" cy="2081"/>
          </a:xfrm>
        </p:grpSpPr>
        <p:sp>
          <p:nvSpPr>
            <p:cNvPr id="22551" name="Rectangle 34"/>
            <p:cNvSpPr>
              <a:spLocks noChangeArrowheads="1"/>
            </p:cNvSpPr>
            <p:nvPr/>
          </p:nvSpPr>
          <p:spPr bwMode="auto">
            <a:xfrm>
              <a:off x="4764" y="1264"/>
              <a:ext cx="704" cy="2081"/>
            </a:xfrm>
            <a:prstGeom prst="rect">
              <a:avLst/>
            </a:prstGeom>
            <a:solidFill>
              <a:srgbClr val="FF66CC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endParaRPr lang="en-US" altLang="en-US" sz="2400" b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552" name="Rectangle 35"/>
            <p:cNvSpPr>
              <a:spLocks noChangeArrowheads="1"/>
            </p:cNvSpPr>
            <p:nvPr/>
          </p:nvSpPr>
          <p:spPr bwMode="auto">
            <a:xfrm>
              <a:off x="4761" y="2097"/>
              <a:ext cx="736" cy="7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SzPct val="100000"/>
                <a:defRPr sz="2000" b="1"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1800" b="0" dirty="0">
                  <a:latin typeface="Gill Sans" charset="0"/>
                  <a:ea typeface="Gill Sans" charset="0"/>
                  <a:cs typeface="Gill Sans" charset="0"/>
                </a:rPr>
                <a:t>Tertiary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1800" b="0" dirty="0">
                  <a:latin typeface="Gill Sans" charset="0"/>
                  <a:ea typeface="Gill Sans" charset="0"/>
                  <a:cs typeface="Gill Sans" charset="0"/>
                </a:rPr>
                <a:t>Storage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</a:pPr>
              <a:r>
                <a:rPr lang="en-US" altLang="ko-KR" sz="1800" b="0" dirty="0">
                  <a:latin typeface="Gill Sans" charset="0"/>
                  <a:ea typeface="Gill Sans" charset="0"/>
                  <a:cs typeface="Gill Sans" charset="0"/>
                </a:rPr>
                <a:t>(Tape)</a:t>
              </a:r>
            </a:p>
          </p:txBody>
        </p:sp>
      </p:grpSp>
      <p:sp>
        <p:nvSpPr>
          <p:cNvPr id="22550" name="AutoShape 40"/>
          <p:cNvSpPr>
            <a:spLocks noChangeArrowheads="1"/>
          </p:cNvSpPr>
          <p:nvPr/>
        </p:nvSpPr>
        <p:spPr bwMode="auto">
          <a:xfrm>
            <a:off x="5199064" y="4286250"/>
            <a:ext cx="1219200" cy="533400"/>
          </a:xfrm>
          <a:prstGeom prst="leftArrow">
            <a:avLst>
              <a:gd name="adj1" fmla="val 50000"/>
              <a:gd name="adj2" fmla="val 57143"/>
            </a:avLst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paging</a:t>
            </a:r>
          </a:p>
        </p:txBody>
      </p:sp>
      <p:sp>
        <p:nvSpPr>
          <p:cNvPr id="25" name="AutoShape 40">
            <a:extLst>
              <a:ext uri="{FF2B5EF4-FFF2-40B4-BE49-F238E27FC236}">
                <a16:creationId xmlns:a16="http://schemas.microsoft.com/office/drawing/2014/main" id="{D845AA3A-128F-C443-B9D7-F972A29AE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531" y="4403725"/>
            <a:ext cx="1219200" cy="533400"/>
          </a:xfrm>
          <a:prstGeom prst="leftArrow">
            <a:avLst>
              <a:gd name="adj1" fmla="val 50000"/>
              <a:gd name="adj2" fmla="val 57143"/>
            </a:avLst>
          </a:prstGeom>
          <a:solidFill>
            <a:srgbClr val="00FFFF"/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SzPct val="100000"/>
              <a:defRPr sz="2000" b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ko-KR" b="0" dirty="0">
                <a:latin typeface="Gill Sans" charset="0"/>
                <a:ea typeface="Gill Sans" charset="0"/>
                <a:cs typeface="Gill Sans" charset="0"/>
              </a:rPr>
              <a:t>caching</a:t>
            </a:r>
          </a:p>
        </p:txBody>
      </p:sp>
    </p:spTree>
    <p:extLst>
      <p:ext uri="{BB962C8B-B14F-4D97-AF65-F5344CB8AC3E}">
        <p14:creationId xmlns:p14="http://schemas.microsoft.com/office/powerpoint/2010/main" val="102993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3907" grpId="0" build="p"/>
      <p:bldP spid="22550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34" charset="-127"/>
              </a:rPr>
              <a:t>Demand </a:t>
            </a:r>
            <a:r>
              <a:rPr lang="en-US" altLang="ko-KR" dirty="0">
                <a:ea typeface="굴림" panose="020B0600000101010101" pitchFamily="34" charset="-127"/>
              </a:rPr>
              <a:t>Paging as Caching, …</a:t>
            </a:r>
          </a:p>
        </p:txBody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534400" cy="5486400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34" charset="-127"/>
              </a:rPr>
              <a:t>What  “block size”? - 1 page (</a:t>
            </a:r>
            <a:r>
              <a:rPr lang="en-US" altLang="ko-KR" dirty="0" err="1">
                <a:ea typeface="굴림" panose="020B0600000101010101" pitchFamily="34" charset="-127"/>
              </a:rPr>
              <a:t>e.g</a:t>
            </a:r>
            <a:r>
              <a:rPr lang="en-US" altLang="ko-KR" dirty="0">
                <a:ea typeface="굴림" panose="020B0600000101010101" pitchFamily="34" charset="-127"/>
              </a:rPr>
              <a:t>, 4 KB)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What “organization” </a:t>
            </a:r>
            <a:r>
              <a:rPr lang="en-US" altLang="ko-KR" dirty="0" err="1">
                <a:ea typeface="굴림" panose="020B0600000101010101" pitchFamily="34" charset="-127"/>
              </a:rPr>
              <a:t>ie</a:t>
            </a:r>
            <a:r>
              <a:rPr lang="en-US" altLang="ko-KR" dirty="0">
                <a:ea typeface="굴림" panose="020B0600000101010101" pitchFamily="34" charset="-127"/>
              </a:rPr>
              <a:t>. direct-mapped, set-assoc., fully-associative?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Any page in any frame of memory, i.e., fully associative: arbitrary virtual 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 physical mapping</a:t>
            </a:r>
          </a:p>
          <a:p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How do we locate a page?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First check TLB, then page-table traversal</a:t>
            </a:r>
          </a:p>
          <a:p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What is page replacement policy? (i.e. LRU, Random…)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This requires more explanation… (</a:t>
            </a:r>
            <a:r>
              <a:rPr lang="en-US" altLang="ko-KR" dirty="0" err="1">
                <a:ea typeface="굴림" panose="020B0600000101010101" pitchFamily="34" charset="-127"/>
                <a:sym typeface="Symbol" panose="05050102010706020507" pitchFamily="18" charset="2"/>
              </a:rPr>
              <a:t>kinda</a:t>
            </a:r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 LRU)</a:t>
            </a:r>
          </a:p>
          <a:p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What happens on a miss?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Go to lower level to fill miss (i.e. disk)</a:t>
            </a:r>
          </a:p>
          <a:p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What happens on a write? (write-through, write back)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Symbol" panose="05050102010706020507" pitchFamily="18" charset="2"/>
              </a:rPr>
              <a:t>Definitely write-back – need dirty bit!</a:t>
            </a:r>
          </a:p>
        </p:txBody>
      </p:sp>
    </p:spTree>
    <p:extLst>
      <p:ext uri="{BB962C8B-B14F-4D97-AF65-F5344CB8AC3E}">
        <p14:creationId xmlns:p14="http://schemas.microsoft.com/office/powerpoint/2010/main" val="665495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5955" grpId="0" build="p"/>
    </p:bldLst>
  </p:timing>
</p:sld>
</file>

<file path=ppt/theme/theme1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71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71668</TotalTime>
  <Pages>60</Pages>
  <Words>5894</Words>
  <Application>Microsoft Office PowerPoint</Application>
  <PresentationFormat>On-screen Show (4:3)</PresentationFormat>
  <Paragraphs>1244</Paragraphs>
  <Slides>65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MS PGothic</vt:lpstr>
      <vt:lpstr>MS PGothic</vt:lpstr>
      <vt:lpstr>Arial</vt:lpstr>
      <vt:lpstr>Cambria Math</vt:lpstr>
      <vt:lpstr>Comic Sans MS</vt:lpstr>
      <vt:lpstr>Consolas</vt:lpstr>
      <vt:lpstr>Gill Sans</vt:lpstr>
      <vt:lpstr>Gill Sans Light</vt:lpstr>
      <vt:lpstr>굴림</vt:lpstr>
      <vt:lpstr>Impact</vt:lpstr>
      <vt:lpstr>Symbol</vt:lpstr>
      <vt:lpstr>Office</vt:lpstr>
      <vt:lpstr>CS162 Operating Systems and Systems Programming Lecture 15   Demand Paging</vt:lpstr>
      <vt:lpstr>Recall: Caching Applied to Address Translation</vt:lpstr>
      <vt:lpstr>Recall: Current x86 (Skylake, Cascade Lake)</vt:lpstr>
      <vt:lpstr>Recall: Putting Everything Together:  Address Translation</vt:lpstr>
      <vt:lpstr>Recall: Putting Everything Together: TLB</vt:lpstr>
      <vt:lpstr>Recall: Putting Everything Together: Cache</vt:lpstr>
      <vt:lpstr>Recall: Page Fault  Demand Paging</vt:lpstr>
      <vt:lpstr>Demand Paging</vt:lpstr>
      <vt:lpstr>Demand Paging as Caching, …</vt:lpstr>
      <vt:lpstr>Illusion of Infinite Memory</vt:lpstr>
      <vt:lpstr>Review: What is in a PTE?</vt:lpstr>
      <vt:lpstr>Demand Paging Mechanisms</vt:lpstr>
      <vt:lpstr>Origins of Paging</vt:lpstr>
      <vt:lpstr>Very Different Situation Today</vt:lpstr>
      <vt:lpstr>A Picture on one machine</vt:lpstr>
      <vt:lpstr>Many Uses of Virtual Memory  and “Demand Paging” …</vt:lpstr>
      <vt:lpstr>Administrivia</vt:lpstr>
      <vt:lpstr>Classic: Loading an executable into memory</vt:lpstr>
      <vt:lpstr>Create Virtual Address Space of the Process</vt:lpstr>
      <vt:lpstr>Create Virtual Address Space of the Process</vt:lpstr>
      <vt:lpstr>Create Virtual Address Space of the Process</vt:lpstr>
      <vt:lpstr>Provide Backing Store for VAS</vt:lpstr>
      <vt:lpstr>What Data Structure Maps  Non-Resident Pages to Disk?</vt:lpstr>
      <vt:lpstr>Provide Backing Store for VAS</vt:lpstr>
      <vt:lpstr>On page Fault …</vt:lpstr>
      <vt:lpstr>On page Fault … find &amp; start load</vt:lpstr>
      <vt:lpstr>On page Fault … schedule other P or T</vt:lpstr>
      <vt:lpstr>On page Fault … update PTE</vt:lpstr>
      <vt:lpstr>Eventually reschedule faulting thread</vt:lpstr>
      <vt:lpstr>Summary: Steps in Handling a Page Fault</vt:lpstr>
      <vt:lpstr>Some questions we need to answer!</vt:lpstr>
      <vt:lpstr>Working Set Model</vt:lpstr>
      <vt:lpstr>Cache Behavior under WS model</vt:lpstr>
      <vt:lpstr>Another model of Locality: Zipf</vt:lpstr>
      <vt:lpstr>Demand Paging Cost Model</vt:lpstr>
      <vt:lpstr>What Factors Lead to Misses in Page Cache?</vt:lpstr>
      <vt:lpstr>Page Replacement Policies</vt:lpstr>
      <vt:lpstr>Replacement Policies (Con’t)</vt:lpstr>
      <vt:lpstr>Example: FIFO (strawman)</vt:lpstr>
      <vt:lpstr>Example: MIN / LRU</vt:lpstr>
      <vt:lpstr>Is LRU guaranteed to perform well?</vt:lpstr>
      <vt:lpstr>When will LRU perform badly?</vt:lpstr>
      <vt:lpstr>Graph of Page Faults Versus  The Number of Frames</vt:lpstr>
      <vt:lpstr>Adding Memory Doesn’t Always Help Fault Rate</vt:lpstr>
      <vt:lpstr>Implementing LRU</vt:lpstr>
      <vt:lpstr>Clock Algorithm: Not Recently Used</vt:lpstr>
      <vt:lpstr>Nth Chance version of Clock Algorithm</vt:lpstr>
      <vt:lpstr>Clock Algorithms: Details</vt:lpstr>
      <vt:lpstr>Clock Algorithms Details (continued)</vt:lpstr>
      <vt:lpstr>Second-Chance List Algorithm (VAX/VMS)</vt:lpstr>
      <vt:lpstr>Second-Chance List Algorithm (continued)</vt:lpstr>
      <vt:lpstr>Free List</vt:lpstr>
      <vt:lpstr>Demand Paging (more details) </vt:lpstr>
      <vt:lpstr>Allocation of Page Frames (Memory Pages)</vt:lpstr>
      <vt:lpstr>Fixed/Priority Allocation</vt:lpstr>
      <vt:lpstr>Page-Fault Frequency Allocation</vt:lpstr>
      <vt:lpstr>Thrashing</vt:lpstr>
      <vt:lpstr>Locality In A Memory-Reference Pattern</vt:lpstr>
      <vt:lpstr>Working-Set Model</vt:lpstr>
      <vt:lpstr>What about Compulsory Misses?</vt:lpstr>
      <vt:lpstr>Reverse Page Mapping  (Sometimes called “Coremap”)</vt:lpstr>
      <vt:lpstr>Linux Memory Details?</vt:lpstr>
      <vt:lpstr>Linux Virtual memory map</vt:lpstr>
      <vt:lpstr>Virtual Map (Details)</vt:lpstr>
      <vt:lpstr>Summary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Course Introduction and Overview</dc:title>
  <dc:subject/>
  <dc:creator>John D. Kubiatowicz</dc:creator>
  <cp:keywords/>
  <dc:description>Imported some pictures from Silbershatz (c) 2005</dc:description>
  <cp:lastModifiedBy>John Kubiatowicz</cp:lastModifiedBy>
  <cp:revision>819</cp:revision>
  <cp:lastPrinted>2020-03-17T06:11:16Z</cp:lastPrinted>
  <dcterms:created xsi:type="dcterms:W3CDTF">1995-08-12T11:37:26Z</dcterms:created>
  <dcterms:modified xsi:type="dcterms:W3CDTF">2020-04-07T19:30:41Z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Joseph</vt:lpwstr>
  </property>
  <property fmtid="{D5CDD505-2E9C-101B-9397-08002B2CF9AE}" pid="3" name="Semester">
    <vt:lpwstr>Spring 2006</vt:lpwstr>
  </property>
</Properties>
</file>